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tif" ContentType="image/tif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21"/>
  </p:notesMasterIdLst>
  <p:handoutMasterIdLst>
    <p:handoutMasterId r:id="rId22"/>
  </p:handoutMasterIdLst>
  <p:sldIdLst>
    <p:sldId id="571" r:id="rId2"/>
    <p:sldId id="502" r:id="rId3"/>
    <p:sldId id="503" r:id="rId4"/>
    <p:sldId id="517" r:id="rId5"/>
    <p:sldId id="567" r:id="rId6"/>
    <p:sldId id="551" r:id="rId7"/>
    <p:sldId id="552" r:id="rId8"/>
    <p:sldId id="568" r:id="rId9"/>
    <p:sldId id="569" r:id="rId10"/>
    <p:sldId id="570" r:id="rId11"/>
    <p:sldId id="555" r:id="rId12"/>
    <p:sldId id="553" r:id="rId13"/>
    <p:sldId id="510" r:id="rId14"/>
    <p:sldId id="566" r:id="rId15"/>
    <p:sldId id="557" r:id="rId16"/>
    <p:sldId id="541" r:id="rId17"/>
    <p:sldId id="565" r:id="rId18"/>
    <p:sldId id="537" r:id="rId19"/>
    <p:sldId id="538"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168" userDrawn="1">
          <p15:clr>
            <a:srgbClr val="A4A3A4"/>
          </p15:clr>
        </p15:guide>
        <p15:guide id="2" pos="5580" userDrawn="1">
          <p15:clr>
            <a:srgbClr val="A4A3A4"/>
          </p15:clr>
        </p15:guide>
        <p15:guide id="3" orient="horz" pos="3239">
          <p15:clr>
            <a:srgbClr val="A4A3A4"/>
          </p15:clr>
        </p15:guide>
        <p15:guide id="4" orient="horz" pos="3084" userDrawn="1">
          <p15:clr>
            <a:srgbClr val="A4A3A4"/>
          </p15:clr>
        </p15:guide>
        <p15:guide id="5" pos="3721">
          <p15:clr>
            <a:srgbClr val="A4A3A4"/>
          </p15:clr>
        </p15:guide>
        <p15:guide id="6" pos="5574">
          <p15:clr>
            <a:srgbClr val="A4A3A4"/>
          </p15:clr>
        </p15:guide>
        <p15:guide id="7" orient="horz" pos="732" userDrawn="1">
          <p15:clr>
            <a:srgbClr val="A4A3A4"/>
          </p15:clr>
        </p15:guide>
        <p15:guide id="8" orient="horz" pos="1308" userDrawn="1">
          <p15:clr>
            <a:srgbClr val="A4A3A4"/>
          </p15:clr>
        </p15:guide>
        <p15:guide id="9">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7FC1"/>
    <a:srgbClr val="36AEEA"/>
    <a:srgbClr val="B03E8D"/>
    <a:srgbClr val="185CA0"/>
    <a:srgbClr val="DADADA"/>
    <a:srgbClr val="BFBFBF"/>
    <a:srgbClr val="F0BB84"/>
    <a:srgbClr val="F0BB5F"/>
    <a:srgbClr val="595959"/>
    <a:srgbClr val="75C5AC"/>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73856" autoAdjust="0"/>
  </p:normalViewPr>
  <p:slideViewPr>
    <p:cSldViewPr snapToGrid="0" showGuides="1">
      <p:cViewPr varScale="1">
        <p:scale>
          <a:sx n="208" d="100"/>
          <a:sy n="208" d="100"/>
        </p:scale>
        <p:origin x="-2992" y="-96"/>
      </p:cViewPr>
      <p:guideLst>
        <p:guide orient="horz" pos="3168"/>
        <p:guide orient="horz" pos="3239"/>
        <p:guide orient="horz" pos="3084"/>
        <p:guide orient="horz" pos="917"/>
        <p:guide orient="horz" pos="1868"/>
        <p:guide pos="5580"/>
        <p:guide pos="3721"/>
        <p:guide pos="5574"/>
        <p:guide/>
      </p:guideLst>
    </p:cSldViewPr>
  </p:slideViewPr>
  <p:notesTextViewPr>
    <p:cViewPr>
      <p:scale>
        <a:sx n="1" d="1"/>
        <a:sy n="1" d="1"/>
      </p:scale>
      <p:origin x="0" y="0"/>
    </p:cViewPr>
  </p:notesTextViewPr>
  <p:sorterViewPr>
    <p:cViewPr>
      <p:scale>
        <a:sx n="75" d="100"/>
        <a:sy n="75" d="100"/>
      </p:scale>
      <p:origin x="0" y="264"/>
    </p:cViewPr>
  </p:sorterViewPr>
  <p:notesViewPr>
    <p:cSldViewPr snapToGrid="0" snapToObjects="1" showGuides="1">
      <p:cViewPr varScale="1">
        <p:scale>
          <a:sx n="124" d="100"/>
          <a:sy n="124"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4/14/15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4/14/15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exciting</a:t>
            </a:r>
            <a:r>
              <a:rPr lang="en-US" baseline="0" dirty="0" smtClean="0"/>
              <a:t> to see   (Blank and Blank) recognized for their work…   Congratulations! </a:t>
            </a:r>
          </a:p>
          <a:p>
            <a:endParaRPr lang="en-US" baseline="0" dirty="0" smtClean="0"/>
          </a:p>
          <a:p>
            <a:r>
              <a:rPr lang="en-US" baseline="0" dirty="0" smtClean="0"/>
              <a:t>Wow… what a year… what a year indeed… As reflected earlier in the program, we executed so many changes to help us achieve our growth goals.  Interestingly, most people think the biggest shift in our direction was going public… </a:t>
            </a:r>
          </a:p>
          <a:p>
            <a:endParaRPr lang="en-US" baseline="0" dirty="0" smtClean="0"/>
          </a:p>
          <a:p>
            <a:r>
              <a:rPr lang="en-US" baseline="0" dirty="0" smtClean="0"/>
              <a:t>A few weeks ago, Lew and I were asked by a set of executives in Palo Alto what the biggest difference was in the company after going public a year ago.  </a:t>
            </a:r>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a:t>
            </a:fld>
            <a:endParaRPr lang="en-US"/>
          </a:p>
        </p:txBody>
      </p:sp>
    </p:spTree>
    <p:extLst>
      <p:ext uri="{BB962C8B-B14F-4D97-AF65-F5344CB8AC3E}">
        <p14:creationId xmlns:p14="http://schemas.microsoft.com/office/powerpoint/2010/main" val="251199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a:t>
            </a:r>
            <a:r>
              <a:rPr lang="en-US" baseline="0" dirty="0" smtClean="0"/>
              <a:t> we have always prided ourselves on teaching our customers what “delivering great software experiences” looks like…  But, we realized </a:t>
            </a:r>
            <a:endParaRPr lang="en-US" dirty="0" smtClean="0"/>
          </a:p>
          <a:p>
            <a:endParaRPr lang="en-US" dirty="0" smtClean="0"/>
          </a:p>
          <a:p>
            <a:endParaRPr lang="en-US" dirty="0" smtClean="0"/>
          </a:p>
          <a:p>
            <a:r>
              <a:rPr lang="en-US" dirty="0" smtClean="0"/>
              <a:t>MATURITY MODEL </a:t>
            </a:r>
          </a:p>
          <a:p>
            <a:r>
              <a:rPr lang="en-US" dirty="0" smtClean="0"/>
              <a:t>Land (stick in the eye) -&gt; Expand (other pieces)</a:t>
            </a:r>
          </a:p>
          <a:p>
            <a:r>
              <a:rPr lang="en-US" dirty="0" smtClean="0"/>
              <a:t>How do buyers buy</a:t>
            </a:r>
          </a:p>
          <a:p>
            <a:r>
              <a:rPr lang="en-US" dirty="0" err="1" smtClean="0"/>
              <a:t>Pt</a:t>
            </a:r>
            <a:r>
              <a:rPr lang="en-US" dirty="0" smtClean="0"/>
              <a:t> problem , then build on this</a:t>
            </a:r>
          </a:p>
          <a:p>
            <a:r>
              <a:rPr lang="en-US" dirty="0" smtClean="0"/>
              <a:t>Multiple points of entry</a:t>
            </a:r>
          </a:p>
          <a:p>
            <a:r>
              <a:rPr lang="en-US" dirty="0" smtClean="0"/>
              <a:t>Platform helps go further faster </a:t>
            </a:r>
          </a:p>
          <a:p>
            <a:r>
              <a:rPr lang="en-US" dirty="0" smtClean="0"/>
              <a:t>Can’t predict how fast they’ll move,</a:t>
            </a:r>
          </a:p>
          <a:p>
            <a:r>
              <a:rPr lang="en-US" dirty="0" smtClean="0"/>
              <a:t>“Our time is now” theme, the market is moving fast, we need to move fast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10</a:t>
            </a:fld>
            <a:endParaRPr lang="en-US"/>
          </a:p>
        </p:txBody>
      </p:sp>
    </p:spTree>
    <p:extLst>
      <p:ext uri="{BB962C8B-B14F-4D97-AF65-F5344CB8AC3E}">
        <p14:creationId xmlns:p14="http://schemas.microsoft.com/office/powerpoint/2010/main" val="323157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Going big in</a:t>
            </a:r>
            <a:r>
              <a:rPr lang="en-US" baseline="0" dirty="0" smtClean="0"/>
              <a:t> FY16:</a:t>
            </a:r>
            <a:br>
              <a:rPr lang="en-US" baseline="0" dirty="0" smtClean="0"/>
            </a:br>
            <a:r>
              <a:rPr lang="en-US" baseline="0" dirty="0" smtClean="0"/>
              <a:t>Our time is now</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11</a:t>
            </a:fld>
            <a:endParaRPr lang="en-US"/>
          </a:p>
        </p:txBody>
      </p:sp>
    </p:spTree>
    <p:extLst>
      <p:ext uri="{BB962C8B-B14F-4D97-AF65-F5344CB8AC3E}">
        <p14:creationId xmlns:p14="http://schemas.microsoft.com/office/powerpoint/2010/main" val="1405744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Accountant </a:t>
            </a:r>
            <a:r>
              <a:rPr lang="en-US" dirty="0" err="1" smtClean="0"/>
              <a:t>Mgmt</a:t>
            </a:r>
            <a:r>
              <a:rPr lang="en-US" baseline="0" dirty="0" smtClean="0"/>
              <a:t> Model – helps us achieve two goals.   Sell the platform… solve bigger problems… be trusted by customers to play a strategic position.  </a:t>
            </a:r>
          </a:p>
          <a:p>
            <a:endParaRPr lang="en-US" baseline="0" dirty="0" smtClean="0"/>
          </a:p>
          <a:p>
            <a:r>
              <a:rPr lang="en-US" baseline="0" dirty="0" smtClean="0"/>
              <a:t>The deeper our relationships, the more we are trusted. </a:t>
            </a:r>
          </a:p>
          <a:p>
            <a:r>
              <a:rPr lang="en-US" baseline="0" dirty="0" smtClean="0"/>
              <a:t>To get to the top ten, your customers must feel they have a relationship with the company.  </a:t>
            </a:r>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12</a:t>
            </a:fld>
            <a:endParaRPr lang="en-US"/>
          </a:p>
        </p:txBody>
      </p:sp>
    </p:spTree>
    <p:extLst>
      <p:ext uri="{BB962C8B-B14F-4D97-AF65-F5344CB8AC3E}">
        <p14:creationId xmlns:p14="http://schemas.microsoft.com/office/powerpoint/2010/main" val="204713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we’re already seeing tremendous demand from customers globally without a concerted effort. </a:t>
            </a:r>
          </a:p>
          <a:p>
            <a:r>
              <a:rPr lang="en-US" baseline="0" dirty="0" smtClean="0"/>
              <a:t>This year, we will be picking bets across our top 5, and focusing on expanding those deals where we have small beachheads</a:t>
            </a:r>
          </a:p>
          <a:p>
            <a:r>
              <a:rPr lang="en-US" baseline="0" dirty="0" smtClean="0"/>
              <a:t>You’ll see added headcount and partnerships to help us in key markets. </a:t>
            </a:r>
          </a:p>
          <a:p>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13</a:t>
            </a:fld>
            <a:endParaRPr lang="en-US"/>
          </a:p>
        </p:txBody>
      </p:sp>
    </p:spTree>
    <p:extLst>
      <p:ext uri="{BB962C8B-B14F-4D97-AF65-F5344CB8AC3E}">
        <p14:creationId xmlns:p14="http://schemas.microsoft.com/office/powerpoint/2010/main" val="201920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recognize as our customers move into increasingly complex private and public cloud architectures that our base measure of hosts starts breaking down.   This is because cloud hosts come in all shapes in sizes.  Yet at their core, cloud hosts are made up of </a:t>
            </a:r>
            <a:r>
              <a:rPr lang="en-US" baseline="0" dirty="0" err="1" smtClean="0"/>
              <a:t>cpu’s</a:t>
            </a:r>
            <a:r>
              <a:rPr lang="en-US" baseline="0" dirty="0" smtClean="0"/>
              <a:t>. This more granular measure s a better measure for us in the world of cloud hosts. </a:t>
            </a:r>
          </a:p>
          <a:p>
            <a:endParaRPr lang="en-US" baseline="0" dirty="0" smtClean="0"/>
          </a:p>
          <a:p>
            <a:r>
              <a:rPr lang="en-US" baseline="0" dirty="0" smtClean="0"/>
              <a:t>This past quarter, we piloted leveraging “CPU” pricing in lieu of “Hosts” as a pilot program and helped match the appropriate value to customer’s CPU count.  It was a great success.   </a:t>
            </a:r>
            <a:endParaRPr lang="en-US" dirty="0" smtClean="0"/>
          </a:p>
          <a:p>
            <a:endParaRPr lang="en-US" dirty="0" smtClean="0"/>
          </a:p>
          <a:p>
            <a:r>
              <a:rPr lang="en-US" dirty="0" smtClean="0"/>
              <a:t>Our</a:t>
            </a:r>
            <a:r>
              <a:rPr lang="en-US" baseline="0" dirty="0" smtClean="0"/>
              <a:t> customers cloud hosts increasingly come in all different shapes and sizes.  We recognize our current measure of hosts, sometimes </a:t>
            </a:r>
            <a:r>
              <a:rPr lang="en-US" baseline="0" dirty="0" err="1" smtClean="0"/>
              <a:t>breakdowsn</a:t>
            </a:r>
            <a:r>
              <a:rPr lang="en-US" baseline="0" dirty="0" smtClean="0"/>
              <a:t> </a:t>
            </a:r>
            <a:endParaRPr lang="en-US" dirty="0" smtClean="0"/>
          </a:p>
          <a:p>
            <a:endParaRPr lang="en-US" dirty="0" smtClean="0"/>
          </a:p>
          <a:p>
            <a:r>
              <a:rPr lang="en-US" dirty="0" smtClean="0"/>
              <a:t>Pricing works (charge by host)</a:t>
            </a:r>
          </a:p>
          <a:p>
            <a:r>
              <a:rPr lang="en-US" dirty="0" smtClean="0"/>
              <a:t>But</a:t>
            </a:r>
          </a:p>
          <a:p>
            <a:r>
              <a:rPr lang="en-US" dirty="0" err="1" smtClean="0"/>
              <a:t>Oppty</a:t>
            </a:r>
            <a:r>
              <a:rPr lang="en-US" dirty="0" smtClean="0"/>
              <a:t> to align pricing to trends (move to cloud)</a:t>
            </a:r>
          </a:p>
          <a:p>
            <a:r>
              <a:rPr lang="en-US" dirty="0" smtClean="0"/>
              <a:t>Solving these problems:</a:t>
            </a:r>
          </a:p>
          <a:p>
            <a:r>
              <a:rPr lang="en-US" dirty="0" smtClean="0"/>
              <a:t>1.One price doesn’t fit all in the cloud (pricing by host when they are virtual, </a:t>
            </a:r>
            <a:r>
              <a:rPr lang="en-US" dirty="0" err="1" smtClean="0"/>
              <a:t>etc</a:t>
            </a:r>
            <a:r>
              <a:rPr lang="en-US" dirty="0" smtClean="0"/>
              <a:t>)</a:t>
            </a:r>
          </a:p>
          <a:p>
            <a:r>
              <a:rPr lang="en-US" dirty="0" smtClean="0"/>
              <a:t>2. More flex in how they use what purchase in dynamic environment</a:t>
            </a:r>
          </a:p>
          <a:p>
            <a:endParaRPr lang="en-US" dirty="0" smtClean="0"/>
          </a:p>
          <a:p>
            <a:r>
              <a:rPr lang="en-US" dirty="0" smtClean="0"/>
              <a:t>What we have learned, </a:t>
            </a:r>
            <a:r>
              <a:rPr lang="en-US" dirty="0" err="1" smtClean="0"/>
              <a:t>cust</a:t>
            </a:r>
            <a:r>
              <a:rPr lang="en-US" dirty="0" smtClean="0"/>
              <a:t> want most if not all products, therefore explore easier ways</a:t>
            </a:r>
          </a:p>
          <a:p>
            <a:r>
              <a:rPr lang="en-US" dirty="0" smtClean="0"/>
              <a:t>Platform pricing – to rollout NR to entire org (Bundle or ELA)</a:t>
            </a:r>
          </a:p>
          <a:p>
            <a:r>
              <a:rPr lang="en-US" dirty="0" smtClean="0"/>
              <a:t>Proof: Q4 pilot - ex of rescued deals with cloud pricing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14</a:t>
            </a:fld>
            <a:endParaRPr lang="en-US"/>
          </a:p>
        </p:txBody>
      </p:sp>
    </p:spTree>
    <p:extLst>
      <p:ext uri="{BB962C8B-B14F-4D97-AF65-F5344CB8AC3E}">
        <p14:creationId xmlns:p14="http://schemas.microsoft.com/office/powerpoint/2010/main" val="156012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one wins alone… Partners</a:t>
            </a:r>
            <a:r>
              <a:rPr lang="en-US" baseline="0" dirty="0" smtClean="0"/>
              <a:t> are a force multiplier in the world of software….  And, we have increasing numbers of friends who will help us drive success with our customers.  </a:t>
            </a:r>
          </a:p>
          <a:p>
            <a:endParaRPr lang="en-US" sz="900" baseline="0" dirty="0" smtClean="0"/>
          </a:p>
          <a:p>
            <a:r>
              <a:rPr lang="en-US" sz="900" dirty="0" smtClean="0"/>
              <a:t>No one wins alone… </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15</a:t>
            </a:fld>
            <a:endParaRPr lang="en-US"/>
          </a:p>
        </p:txBody>
      </p:sp>
    </p:spTree>
    <p:extLst>
      <p:ext uri="{BB962C8B-B14F-4D97-AF65-F5344CB8AC3E}">
        <p14:creationId xmlns:p14="http://schemas.microsoft.com/office/powerpoint/2010/main" val="158471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This is our huge </a:t>
            </a:r>
            <a:r>
              <a:rPr lang="en-US" dirty="0" err="1" smtClean="0"/>
              <a:t>oppty</a:t>
            </a:r>
            <a:endParaRPr lang="en-US" dirty="0" smtClean="0"/>
          </a:p>
          <a:p>
            <a:endParaRPr lang="en-US" dirty="0"/>
          </a:p>
        </p:txBody>
      </p:sp>
      <p:sp>
        <p:nvSpPr>
          <p:cNvPr id="4" name="Slide Number Placeholder 3"/>
          <p:cNvSpPr>
            <a:spLocks noGrp="1"/>
          </p:cNvSpPr>
          <p:nvPr>
            <p:ph type="sldNum" sz="quarter" idx="10"/>
          </p:nvPr>
        </p:nvSpPr>
        <p:spPr/>
        <p:txBody>
          <a:bodyPr/>
          <a:lstStyle/>
          <a:p>
            <a:fld id="{E65D14A0-A9CA-4E2D-9F7F-1430BE9424CA}" type="slidenum">
              <a:rPr lang="en-US" smtClean="0"/>
              <a:pPr/>
              <a:t>16</a:t>
            </a:fld>
            <a:endParaRPr lang="en-US"/>
          </a:p>
        </p:txBody>
      </p:sp>
    </p:spTree>
    <p:extLst>
      <p:ext uri="{BB962C8B-B14F-4D97-AF65-F5344CB8AC3E}">
        <p14:creationId xmlns:p14="http://schemas.microsoft.com/office/powerpoint/2010/main" val="39693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big in</a:t>
            </a:r>
            <a:r>
              <a:rPr lang="en-US" baseline="0" dirty="0" smtClean="0"/>
              <a:t> FY16:</a:t>
            </a:r>
            <a:br>
              <a:rPr lang="en-US" baseline="0" dirty="0" smtClean="0"/>
            </a:br>
            <a:r>
              <a:rPr lang="en-US" baseline="0" dirty="0" smtClean="0"/>
              <a:t>Our time is now</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17</a:t>
            </a:fld>
            <a:endParaRPr lang="en-US"/>
          </a:p>
        </p:txBody>
      </p:sp>
    </p:spTree>
    <p:extLst>
      <p:ext uri="{BB962C8B-B14F-4D97-AF65-F5344CB8AC3E}">
        <p14:creationId xmlns:p14="http://schemas.microsoft.com/office/powerpoint/2010/main" val="349076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 the slide from Lew’s deck with the three logos (Disney, Apple, NR)</a:t>
            </a:r>
          </a:p>
          <a:p>
            <a:r>
              <a:rPr lang="en-US" dirty="0" smtClean="0"/>
              <a:t>And make the logos Intuit, </a:t>
            </a:r>
            <a:r>
              <a:rPr lang="en-US" dirty="0" err="1" smtClean="0"/>
              <a:t>Salesforce</a:t>
            </a:r>
            <a:r>
              <a:rPr lang="en-US" dirty="0" smtClean="0"/>
              <a:t> and NR</a:t>
            </a: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18</a:t>
            </a:fld>
            <a:endParaRPr lang="en-US"/>
          </a:p>
        </p:txBody>
      </p:sp>
    </p:spTree>
    <p:extLst>
      <p:ext uri="{BB962C8B-B14F-4D97-AF65-F5344CB8AC3E}">
        <p14:creationId xmlns:p14="http://schemas.microsoft.com/office/powerpoint/2010/main" val="215204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The heavy lifting is behind us</a:t>
            </a:r>
          </a:p>
          <a:p>
            <a:r>
              <a:rPr lang="en-US" dirty="0" smtClean="0"/>
              <a:t>Right strategy, ready to go fast, push down the accelerator</a:t>
            </a:r>
          </a:p>
          <a:p>
            <a:r>
              <a:rPr lang="en-US" dirty="0" smtClean="0"/>
              <a:t>Ready for takeoff</a:t>
            </a:r>
          </a:p>
          <a:p>
            <a:r>
              <a:rPr lang="en-US" dirty="0" smtClean="0"/>
              <a:t>Past year was heavy lifting… all about putting foot on accelerator</a:t>
            </a:r>
          </a:p>
          <a:p>
            <a:r>
              <a:rPr lang="en-US" dirty="0" smtClean="0"/>
              <a:t>Year of the platform – leave the audience with this to remember</a:t>
            </a:r>
          </a:p>
          <a:p>
            <a:endParaRPr lang="en-US" dirty="0" smtClean="0"/>
          </a:p>
          <a:p>
            <a:r>
              <a:rPr lang="en-US" dirty="0" smtClean="0"/>
              <a:t>Year of the platform on the side of a rocket ship</a:t>
            </a:r>
          </a:p>
          <a:p>
            <a:r>
              <a:rPr lang="en-US" dirty="0" smtClean="0"/>
              <a:t>Or image of car (pedal to the metal)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19</a:t>
            </a:fld>
            <a:endParaRPr lang="en-US"/>
          </a:p>
        </p:txBody>
      </p:sp>
    </p:spTree>
    <p:extLst>
      <p:ext uri="{BB962C8B-B14F-4D97-AF65-F5344CB8AC3E}">
        <p14:creationId xmlns:p14="http://schemas.microsoft.com/office/powerpoint/2010/main" val="913883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 </a:t>
            </a:r>
            <a:r>
              <a:rPr lang="en-US" dirty="0" err="1" smtClean="0"/>
              <a:t>Pts</a:t>
            </a:r>
            <a:r>
              <a:rPr lang="en-US" dirty="0" smtClean="0"/>
              <a:t>:</a:t>
            </a:r>
            <a:r>
              <a:rPr lang="en-US" baseline="0" dirty="0" smtClean="0"/>
              <a:t> </a:t>
            </a:r>
          </a:p>
          <a:p>
            <a:r>
              <a:rPr lang="en-US" dirty="0" smtClean="0"/>
              <a:t>I want to start with a</a:t>
            </a:r>
            <a:r>
              <a:rPr lang="en-US" baseline="0" dirty="0" smtClean="0"/>
              <a:t> story.</a:t>
            </a:r>
          </a:p>
          <a:p>
            <a:r>
              <a:rPr lang="en-US" baseline="0" dirty="0" smtClean="0"/>
              <a:t>Dinner story: What’s new? Platform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2</a:t>
            </a:fld>
            <a:endParaRPr lang="en-US"/>
          </a:p>
        </p:txBody>
      </p:sp>
    </p:spTree>
    <p:extLst>
      <p:ext uri="{BB962C8B-B14F-4D97-AF65-F5344CB8AC3E}">
        <p14:creationId xmlns:p14="http://schemas.microsoft.com/office/powerpoint/2010/main" val="204713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Platform that</a:t>
            </a:r>
            <a:r>
              <a:rPr lang="en-US" baseline="0" dirty="0" smtClean="0"/>
              <a:t> Jim just talked about. </a:t>
            </a:r>
          </a:p>
          <a:p>
            <a:r>
              <a:rPr lang="en-US" baseline="0" dirty="0" smtClean="0"/>
              <a:t>Incredible technology that’s delivering real value today.</a:t>
            </a:r>
          </a:p>
          <a:p>
            <a:r>
              <a:rPr lang="en-US" baseline="0" dirty="0" smtClean="0"/>
              <a:t>No longer talking about point products, but the value of the integrated Software Analytics </a:t>
            </a:r>
            <a:r>
              <a:rPr lang="en-US" baseline="0" dirty="0" err="1" smtClean="0"/>
              <a:t>SaaS</a:t>
            </a:r>
            <a:r>
              <a:rPr lang="en-US" baseline="0" dirty="0" smtClean="0"/>
              <a:t> platform.</a:t>
            </a:r>
          </a:p>
          <a:p>
            <a:r>
              <a:rPr lang="en-US" baseline="0" dirty="0" smtClean="0"/>
              <a:t>Huge upside for us, huge opportunity for our customers. </a:t>
            </a:r>
          </a:p>
        </p:txBody>
      </p:sp>
      <p:sp>
        <p:nvSpPr>
          <p:cNvPr id="4" name="Slide Number Placeholder 3"/>
          <p:cNvSpPr>
            <a:spLocks noGrp="1"/>
          </p:cNvSpPr>
          <p:nvPr>
            <p:ph type="sldNum" sz="quarter" idx="10"/>
          </p:nvPr>
        </p:nvSpPr>
        <p:spPr/>
        <p:txBody>
          <a:bodyPr/>
          <a:lstStyle/>
          <a:p>
            <a:fld id="{25EB0907-053D-4ED0-AC50-E92932B515E4}" type="slidenum">
              <a:rPr lang="en-US" smtClean="0"/>
              <a:t>3</a:t>
            </a:fld>
            <a:endParaRPr lang="en-US"/>
          </a:p>
        </p:txBody>
      </p:sp>
    </p:spTree>
    <p:extLst>
      <p:ext uri="{BB962C8B-B14F-4D97-AF65-F5344CB8AC3E}">
        <p14:creationId xmlns:p14="http://schemas.microsoft.com/office/powerpoint/2010/main" val="196027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This is our huge </a:t>
            </a:r>
            <a:r>
              <a:rPr lang="en-US" dirty="0" err="1" smtClean="0"/>
              <a:t>oppty</a:t>
            </a:r>
            <a:endParaRPr lang="en-US" dirty="0" smtClean="0"/>
          </a:p>
          <a:p>
            <a:endParaRPr lang="en-US" dirty="0"/>
          </a:p>
        </p:txBody>
      </p:sp>
      <p:sp>
        <p:nvSpPr>
          <p:cNvPr id="4" name="Slide Number Placeholder 3"/>
          <p:cNvSpPr>
            <a:spLocks noGrp="1"/>
          </p:cNvSpPr>
          <p:nvPr>
            <p:ph type="sldNum" sz="quarter" idx="10"/>
          </p:nvPr>
        </p:nvSpPr>
        <p:spPr/>
        <p:txBody>
          <a:bodyPr/>
          <a:lstStyle/>
          <a:p>
            <a:fld id="{E65D14A0-A9CA-4E2D-9F7F-1430BE9424CA}" type="slidenum">
              <a:rPr lang="en-US" smtClean="0"/>
              <a:pPr/>
              <a:t>4</a:t>
            </a:fld>
            <a:endParaRPr lang="en-US"/>
          </a:p>
        </p:txBody>
      </p:sp>
    </p:spTree>
    <p:extLst>
      <p:ext uri="{BB962C8B-B14F-4D97-AF65-F5344CB8AC3E}">
        <p14:creationId xmlns:p14="http://schemas.microsoft.com/office/powerpoint/2010/main" val="39693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want to take a moment and really reflect</a:t>
            </a:r>
            <a:r>
              <a:rPr lang="en-US" baseline="0" dirty="0" smtClean="0"/>
              <a:t> on FY15, and all that we accomplished across the org. </a:t>
            </a:r>
          </a:p>
          <a:p>
            <a:r>
              <a:rPr lang="en-US" baseline="0" dirty="0" smtClean="0"/>
              <a:t>Let’s start with Customer Success since that was a top goal a year ago.    </a:t>
            </a:r>
          </a:p>
          <a:p>
            <a:r>
              <a:rPr lang="en-US" baseline="0" dirty="0" smtClean="0"/>
              <a:t>Headcount </a:t>
            </a:r>
          </a:p>
          <a:p>
            <a:r>
              <a:rPr lang="en-US" baseline="0" dirty="0" smtClean="0"/>
              <a:t>Segmenting</a:t>
            </a:r>
          </a:p>
          <a:p>
            <a:r>
              <a:rPr lang="en-US" baseline="0" dirty="0" smtClean="0"/>
              <a:t>Follow the sun support</a:t>
            </a:r>
          </a:p>
          <a:p>
            <a:r>
              <a:rPr lang="en-US" baseline="0" dirty="0" smtClean="0"/>
              <a:t>Community</a:t>
            </a:r>
          </a:p>
          <a:p>
            <a:r>
              <a:rPr lang="en-US" baseline="0" dirty="0" smtClean="0"/>
              <a:t>And, we closed Record Breaking Deals… in fact each quarter, we tended to break the prior quarter’s record.    Let’s look at some of those deals.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5</a:t>
            </a:fld>
            <a:endParaRPr lang="en-US"/>
          </a:p>
        </p:txBody>
      </p:sp>
    </p:spTree>
    <p:extLst>
      <p:ext uri="{BB962C8B-B14F-4D97-AF65-F5344CB8AC3E}">
        <p14:creationId xmlns:p14="http://schemas.microsoft.com/office/powerpoint/2010/main" val="263143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past quarter, we saw an unbelievable win at the Department of Homeland Security within the Immigration organization.  The government was rolling the automation of Immigration application and status checking process to support the Immigration Reform.  This was a human process that was moved to electronic form.  The swat team on </a:t>
            </a:r>
            <a:r>
              <a:rPr lang="en-US" baseline="0" dirty="0" err="1" smtClean="0"/>
              <a:t>Healthcare.gov</a:t>
            </a:r>
            <a:r>
              <a:rPr lang="en-US" baseline="0" dirty="0" smtClean="0"/>
              <a:t> asked the key questions – how are you handling monitoring?  Believe it not, the answer was we don’t monitor.    Stop the clocks – that’s when we came and </a:t>
            </a:r>
            <a:r>
              <a:rPr lang="en-US" baseline="0" dirty="0" err="1" smtClean="0"/>
              <a:t>AppD</a:t>
            </a:r>
            <a:r>
              <a:rPr lang="en-US" baseline="0" dirty="0" smtClean="0"/>
              <a:t> arrived.   </a:t>
            </a:r>
          </a:p>
          <a:p>
            <a:endParaRPr lang="en-US" baseline="0" dirty="0" smtClean="0"/>
          </a:p>
          <a:p>
            <a:r>
              <a:rPr lang="en-US" baseline="0" dirty="0" smtClean="0"/>
              <a:t>We won on reputation, </a:t>
            </a:r>
          </a:p>
          <a:p>
            <a:r>
              <a:rPr lang="en-US" baseline="0" dirty="0" smtClean="0"/>
              <a:t>speed of deployment,  </a:t>
            </a:r>
          </a:p>
          <a:p>
            <a:r>
              <a:rPr lang="en-US" baseline="0" dirty="0" smtClean="0"/>
              <a:t>ease of use with a contractor labor pool,</a:t>
            </a:r>
          </a:p>
          <a:p>
            <a:r>
              <a:rPr lang="en-US" baseline="0" dirty="0" smtClean="0"/>
              <a:t>Breadth of visibility.    </a:t>
            </a:r>
          </a:p>
          <a:p>
            <a:endParaRPr lang="en-US" baseline="0" dirty="0" smtClean="0"/>
          </a:p>
          <a:p>
            <a:r>
              <a:rPr lang="en-US" baseline="0" dirty="0" smtClean="0"/>
              <a:t>And, believe it or not, this is our seed deal – at seven figures. They like what they are seeing so much that they want to roll out NR to field offices.    </a:t>
            </a:r>
          </a:p>
          <a:p>
            <a:endParaRPr lang="en-US" baseline="0" dirty="0" smtClean="0"/>
          </a:p>
          <a:p>
            <a:r>
              <a:rPr lang="en-US" baseline="0" dirty="0" smtClean="0"/>
              <a:t>We were invited to help fix the V2.0 rollout of Electronic Immigration Elis2 </a:t>
            </a:r>
          </a:p>
          <a:p>
            <a:endParaRPr lang="en-US" baseline="0" dirty="0" smtClean="0"/>
          </a:p>
          <a:p>
            <a:r>
              <a:rPr lang="en-US" baseline="0" dirty="0" err="1" smtClean="0"/>
              <a:t>Healthcare.gov</a:t>
            </a:r>
            <a:r>
              <a:rPr lang="en-US" baseline="0" dirty="0" smtClean="0"/>
              <a:t> – Almost 2,000 hosts…  6 million people have signed up for </a:t>
            </a:r>
            <a:r>
              <a:rPr lang="en-US" baseline="0" dirty="0" err="1" smtClean="0"/>
              <a:t>Healthcare.gov</a:t>
            </a:r>
            <a:r>
              <a:rPr lang="en-US" baseline="0" dirty="0" smtClean="0"/>
              <a:t> and the expectation is 60 million.    Insights – APA – real-time ability to drill down into errors coming from?  In their world, they still look at real-time, percentiles to measure customer experience.  Public SLA that are reported on CNN, they can validate in New Relic.  Browser helps them find where errors reside by location.     </a:t>
            </a:r>
          </a:p>
          <a:p>
            <a:endParaRPr lang="en-US" baseline="0" dirty="0" smtClean="0"/>
          </a:p>
          <a:p>
            <a:r>
              <a:rPr lang="en-US" baseline="0" dirty="0" err="1" smtClean="0"/>
              <a:t>Walmart</a:t>
            </a:r>
            <a:r>
              <a:rPr lang="en-US" baseline="0" dirty="0" smtClean="0"/>
              <a:t> started way back in 2011.  Last year, they piloted us in Brazil with great success.  So this fall they adopted, </a:t>
            </a:r>
            <a:r>
              <a:rPr lang="en-US" baseline="0" dirty="0" err="1" smtClean="0"/>
              <a:t>Walmart.com</a:t>
            </a:r>
            <a:r>
              <a:rPr lang="en-US" baseline="0" dirty="0" smtClean="0"/>
              <a:t>, </a:t>
            </a:r>
            <a:r>
              <a:rPr lang="en-US" baseline="0" dirty="0" err="1" smtClean="0"/>
              <a:t>Walmart</a:t>
            </a:r>
            <a:r>
              <a:rPr lang="en-US" baseline="0" dirty="0" smtClean="0"/>
              <a:t> Mobile </a:t>
            </a:r>
            <a:r>
              <a:rPr lang="en-US" baseline="0" dirty="0" err="1" smtClean="0"/>
              <a:t>eCommerce</a:t>
            </a:r>
            <a:r>
              <a:rPr lang="en-US" baseline="0" dirty="0" smtClean="0"/>
              <a:t>, which led adoption at Sam’s Club and many of their international properties.  Insights is being used for application performance analytics.   It was multi-year, team effort to win – Rudy </a:t>
            </a:r>
            <a:r>
              <a:rPr lang="en-US" baseline="0" dirty="0" err="1" smtClean="0"/>
              <a:t>Arguello</a:t>
            </a:r>
            <a:r>
              <a:rPr lang="en-US" baseline="0" dirty="0" smtClean="0"/>
              <a:t> led the int’l charge,  Marshall </a:t>
            </a:r>
            <a:r>
              <a:rPr lang="en-US" baseline="0" dirty="0" err="1" smtClean="0"/>
              <a:t>Villarossa</a:t>
            </a:r>
            <a:r>
              <a:rPr lang="en-US" baseline="0" dirty="0" smtClean="0"/>
              <a:t> and Swati Joshi took on USA.   Hi-Five to you all… </a:t>
            </a:r>
          </a:p>
          <a:p>
            <a:endParaRPr lang="en-US" baseline="0" dirty="0" smtClean="0"/>
          </a:p>
        </p:txBody>
      </p:sp>
      <p:sp>
        <p:nvSpPr>
          <p:cNvPr id="4" name="Slide Number Placeholder 3"/>
          <p:cNvSpPr>
            <a:spLocks noGrp="1"/>
          </p:cNvSpPr>
          <p:nvPr>
            <p:ph type="sldNum" sz="quarter" idx="10"/>
          </p:nvPr>
        </p:nvSpPr>
        <p:spPr/>
        <p:txBody>
          <a:bodyPr/>
          <a:lstStyle/>
          <a:p>
            <a:fld id="{25EB0907-053D-4ED0-AC50-E92932B515E4}" type="slidenum">
              <a:rPr lang="en-US" smtClean="0"/>
              <a:t>6</a:t>
            </a:fld>
            <a:endParaRPr lang="en-US"/>
          </a:p>
        </p:txBody>
      </p:sp>
    </p:spTree>
    <p:extLst>
      <p:ext uri="{BB962C8B-B14F-4D97-AF65-F5344CB8AC3E}">
        <p14:creationId xmlns:p14="http://schemas.microsoft.com/office/powerpoint/2010/main" val="262467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This is such a cool</a:t>
            </a:r>
            <a:r>
              <a:rPr lang="en-US" sz="900" kern="1200" baseline="0" dirty="0" smtClean="0">
                <a:solidFill>
                  <a:schemeClr val="tx1"/>
                </a:solidFill>
                <a:latin typeface="+mn-lt"/>
                <a:ea typeface="+mn-ea"/>
                <a:cs typeface="+mn-cs"/>
              </a:rPr>
              <a:t> story… </a:t>
            </a:r>
            <a:r>
              <a:rPr lang="en-US" sz="900" kern="1200" baseline="0" dirty="0" err="1" smtClean="0">
                <a:solidFill>
                  <a:schemeClr val="tx1"/>
                </a:solidFill>
                <a:latin typeface="+mn-lt"/>
                <a:ea typeface="+mn-ea"/>
                <a:cs typeface="+mn-cs"/>
              </a:rPr>
              <a:t>Vungle</a:t>
            </a:r>
            <a:r>
              <a:rPr lang="en-US" sz="900" kern="1200" baseline="0" dirty="0" smtClean="0">
                <a:solidFill>
                  <a:schemeClr val="tx1"/>
                </a:solidFill>
                <a:latin typeface="+mn-lt"/>
                <a:ea typeface="+mn-ea"/>
                <a:cs typeface="+mn-cs"/>
              </a:rPr>
              <a:t> is an ad platform for developers powering video ads – If you have played Candy Crush or Clash of Clans, you have seen </a:t>
            </a:r>
            <a:r>
              <a:rPr lang="en-US" sz="900" kern="1200" baseline="0" dirty="0" err="1" smtClean="0">
                <a:solidFill>
                  <a:schemeClr val="tx1"/>
                </a:solidFill>
                <a:latin typeface="+mn-lt"/>
                <a:ea typeface="+mn-ea"/>
                <a:cs typeface="+mn-cs"/>
              </a:rPr>
              <a:t>ther</a:t>
            </a:r>
            <a:r>
              <a:rPr lang="en-US" sz="900" kern="1200" baseline="0" dirty="0" smtClean="0">
                <a:solidFill>
                  <a:schemeClr val="tx1"/>
                </a:solidFill>
                <a:latin typeface="+mn-lt"/>
                <a:ea typeface="+mn-ea"/>
                <a:cs typeface="+mn-cs"/>
              </a:rPr>
              <a:t> ads. </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You can only imagine the number one concern in this environment is step one – “Is it working?”   Y/N. What should we debug?   NR provides that visibility.  </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But at </a:t>
            </a:r>
            <a:r>
              <a:rPr lang="en-US" sz="900" kern="1200" baseline="0" dirty="0" err="1" smtClean="0">
                <a:solidFill>
                  <a:schemeClr val="tx1"/>
                </a:solidFill>
                <a:latin typeface="+mn-lt"/>
                <a:ea typeface="+mn-ea"/>
                <a:cs typeface="+mn-cs"/>
              </a:rPr>
              <a:t>Futurestack</a:t>
            </a:r>
            <a:r>
              <a:rPr lang="en-US" sz="900" kern="1200" baseline="0" dirty="0" smtClean="0">
                <a:solidFill>
                  <a:schemeClr val="tx1"/>
                </a:solidFill>
                <a:latin typeface="+mn-lt"/>
                <a:ea typeface="+mn-ea"/>
                <a:cs typeface="+mn-cs"/>
              </a:rPr>
              <a:t> ‘14, they realized they could go deeper into measuring the Customer Experience and </a:t>
            </a:r>
            <a:r>
              <a:rPr lang="en-US" sz="900" kern="1200" baseline="0" dirty="0" err="1" smtClean="0">
                <a:solidFill>
                  <a:schemeClr val="tx1"/>
                </a:solidFill>
                <a:latin typeface="+mn-lt"/>
                <a:ea typeface="+mn-ea"/>
                <a:cs typeface="+mn-cs"/>
              </a:rPr>
              <a:t>ulitmately</a:t>
            </a:r>
            <a:r>
              <a:rPr lang="en-US" sz="900" kern="1200" baseline="0" dirty="0" smtClean="0">
                <a:solidFill>
                  <a:schemeClr val="tx1"/>
                </a:solidFill>
                <a:latin typeface="+mn-lt"/>
                <a:ea typeface="+mn-ea"/>
                <a:cs typeface="+mn-cs"/>
              </a:rPr>
              <a:t> move to making business decisions using Insights.  AND, replace their ELK stack while at it! </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So now, they measure performance, but also WHO is using it, WHEN was it streamed, WHAT did it do </a:t>
            </a:r>
          </a:p>
          <a:p>
            <a:r>
              <a:rPr lang="en-US" sz="900" kern="1200" baseline="0" dirty="0" smtClean="0">
                <a:solidFill>
                  <a:schemeClr val="tx1"/>
                </a:solidFill>
                <a:latin typeface="+mn-lt"/>
                <a:ea typeface="+mn-ea"/>
                <a:cs typeface="+mn-cs"/>
              </a:rPr>
              <a:t>and did it result in someone installing another app (</a:t>
            </a:r>
            <a:r>
              <a:rPr lang="en-US" sz="900" kern="1200" baseline="0" dirty="0" err="1" smtClean="0">
                <a:solidFill>
                  <a:schemeClr val="tx1"/>
                </a:solidFill>
                <a:latin typeface="+mn-lt"/>
                <a:ea typeface="+mn-ea"/>
                <a:cs typeface="+mn-cs"/>
              </a:rPr>
              <a:t>ie</a:t>
            </a:r>
            <a:r>
              <a:rPr lang="en-US" sz="900" kern="1200" baseline="0" dirty="0" smtClean="0">
                <a:solidFill>
                  <a:schemeClr val="tx1"/>
                </a:solidFill>
                <a:latin typeface="+mn-lt"/>
                <a:ea typeface="+mn-ea"/>
                <a:cs typeface="+mn-cs"/>
              </a:rPr>
              <a:t>, Business Success – AKA Cha-</a:t>
            </a:r>
            <a:r>
              <a:rPr lang="en-US" sz="900" kern="1200" baseline="0" dirty="0" err="1" smtClean="0">
                <a:solidFill>
                  <a:schemeClr val="tx1"/>
                </a:solidFill>
                <a:latin typeface="+mn-lt"/>
                <a:ea typeface="+mn-ea"/>
                <a:cs typeface="+mn-cs"/>
              </a:rPr>
              <a:t>Ching</a:t>
            </a:r>
            <a:r>
              <a:rPr lang="en-US" sz="900" kern="1200" baseline="0" dirty="0" smtClean="0">
                <a:solidFill>
                  <a:schemeClr val="tx1"/>
                </a:solidFill>
                <a:latin typeface="+mn-lt"/>
                <a:ea typeface="+mn-ea"/>
                <a:cs typeface="+mn-cs"/>
              </a:rPr>
              <a:t>).  What’s next – Synthetics and Mobile, of course! </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Jim </a:t>
            </a:r>
            <a:r>
              <a:rPr lang="en-US" sz="900" kern="1200" baseline="0" dirty="0" err="1" smtClean="0">
                <a:solidFill>
                  <a:schemeClr val="tx1"/>
                </a:solidFill>
                <a:latin typeface="+mn-lt"/>
                <a:ea typeface="+mn-ea"/>
                <a:cs typeface="+mn-cs"/>
              </a:rPr>
              <a:t>Balestreiri</a:t>
            </a:r>
            <a:r>
              <a:rPr lang="en-US" sz="900" kern="1200" baseline="0" dirty="0" smtClean="0">
                <a:solidFill>
                  <a:schemeClr val="tx1"/>
                </a:solidFill>
                <a:latin typeface="+mn-lt"/>
                <a:ea typeface="+mn-ea"/>
                <a:cs typeface="+mn-cs"/>
              </a:rPr>
              <a:t> and Will Li, Hi-Five!  </a:t>
            </a:r>
          </a:p>
          <a:p>
            <a:endParaRPr lang="en-US" sz="900" kern="1200" baseline="0" dirty="0" smtClean="0">
              <a:solidFill>
                <a:schemeClr val="tx1"/>
              </a:solidFill>
              <a:latin typeface="+mn-lt"/>
              <a:ea typeface="+mn-ea"/>
              <a:cs typeface="+mn-cs"/>
            </a:endParaRPr>
          </a:p>
          <a:p>
            <a:r>
              <a:rPr lang="en-US" sz="900" b="1" kern="1200" baseline="0" dirty="0" smtClean="0">
                <a:solidFill>
                  <a:schemeClr val="tx1"/>
                </a:solidFill>
                <a:latin typeface="+mn-lt"/>
                <a:ea typeface="+mn-ea"/>
                <a:cs typeface="+mn-cs"/>
              </a:rPr>
              <a:t>So, let’s how do we get other customers to follow the path of </a:t>
            </a:r>
            <a:r>
              <a:rPr lang="en-US" sz="900" b="1" kern="1200" baseline="0" dirty="0" err="1" smtClean="0">
                <a:solidFill>
                  <a:schemeClr val="tx1"/>
                </a:solidFill>
                <a:latin typeface="+mn-lt"/>
                <a:ea typeface="+mn-ea"/>
                <a:cs typeface="+mn-cs"/>
              </a:rPr>
              <a:t>Vungle’s</a:t>
            </a:r>
            <a:r>
              <a:rPr lang="en-US" sz="900" b="1" kern="1200" baseline="0" dirty="0" smtClean="0">
                <a:solidFill>
                  <a:schemeClr val="tx1"/>
                </a:solidFill>
                <a:latin typeface="+mn-lt"/>
                <a:ea typeface="+mn-ea"/>
                <a:cs typeface="+mn-cs"/>
              </a:rPr>
              <a:t> journey?   </a:t>
            </a:r>
          </a:p>
          <a:p>
            <a:endParaRPr lang="en-US" sz="900" kern="1200" baseline="0" dirty="0" smtClean="0">
              <a:solidFill>
                <a:schemeClr val="tx1"/>
              </a:solidFill>
              <a:latin typeface="+mn-lt"/>
              <a:ea typeface="+mn-ea"/>
              <a:cs typeface="+mn-cs"/>
            </a:endParaRPr>
          </a:p>
          <a:p>
            <a:endParaRPr lang="en-US" sz="9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7</a:t>
            </a:fld>
            <a:endParaRPr lang="en-US"/>
          </a:p>
        </p:txBody>
      </p:sp>
    </p:spTree>
    <p:extLst>
      <p:ext uri="{BB962C8B-B14F-4D97-AF65-F5344CB8AC3E}">
        <p14:creationId xmlns:p14="http://schemas.microsoft.com/office/powerpoint/2010/main" val="2624679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a:t>
            </a:r>
            <a:r>
              <a:rPr lang="en-US" baseline="0" dirty="0" smtClean="0"/>
              <a:t> they already recognize that the world where software analytics is not valued is not a pretty world…</a:t>
            </a:r>
            <a:endParaRPr lang="en-US" dirty="0" smtClean="0"/>
          </a:p>
          <a:p>
            <a:endParaRPr lang="en-US" baseline="0" dirty="0" smtClean="0"/>
          </a:p>
          <a:p>
            <a:r>
              <a:rPr lang="en-US" baseline="0" dirty="0" smtClean="0"/>
              <a:t>It’s a world where fires burn bright (and this is not a good thing). </a:t>
            </a:r>
          </a:p>
          <a:p>
            <a:r>
              <a:rPr lang="en-US" baseline="0" dirty="0" smtClean="0"/>
              <a:t>It’s a world of finger pointing and lost dollars.</a:t>
            </a:r>
          </a:p>
          <a:p>
            <a:r>
              <a:rPr lang="en-US" baseline="0" dirty="0" smtClean="0"/>
              <a:t>Everyone’s unhappy, especially the big bosses,</a:t>
            </a:r>
          </a:p>
          <a:p>
            <a:r>
              <a:rPr lang="en-US" baseline="0" dirty="0" smtClean="0"/>
              <a:t>and it is a world where Twitter and CNN are scary because this is where real-time monitoring analytics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8</a:t>
            </a:fld>
            <a:endParaRPr lang="en-US"/>
          </a:p>
        </p:txBody>
      </p:sp>
    </p:spTree>
    <p:extLst>
      <p:ext uri="{BB962C8B-B14F-4D97-AF65-F5344CB8AC3E}">
        <p14:creationId xmlns:p14="http://schemas.microsoft.com/office/powerpoint/2010/main" val="288586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Ok, so</a:t>
            </a:r>
            <a:r>
              <a:rPr lang="en-US" baseline="0" dirty="0" smtClean="0"/>
              <a:t> how do we help our customers avoid that world…</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First of all,  have always prided ourselves on teaching our customers what “delivering great software experiences” looks like…  </a:t>
            </a:r>
          </a:p>
          <a:p>
            <a:pPr marL="0" marR="0" indent="0" algn="l" defTabSz="6858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85800" rtl="0" eaLnBrk="1" fontAlgn="auto" latinLnBrk="0" hangingPunct="1">
              <a:lnSpc>
                <a:spcPct val="100000"/>
              </a:lnSpc>
              <a:spcBef>
                <a:spcPts val="0"/>
              </a:spcBef>
              <a:spcAft>
                <a:spcPts val="0"/>
              </a:spcAft>
              <a:buClrTx/>
              <a:buSzTx/>
              <a:buFontTx/>
              <a:buNone/>
              <a:tabLst/>
              <a:defRPr/>
            </a:pPr>
            <a:r>
              <a:rPr lang="en-US" baseline="0" dirty="0" smtClean="0"/>
              <a:t>But, we realized to be effective in teaching organizations how to adopt our platform we needed a framework… </a:t>
            </a:r>
            <a:endParaRPr lang="en-US" dirty="0" smtClean="0"/>
          </a:p>
          <a:p>
            <a:endParaRPr lang="en-US" dirty="0" smtClean="0"/>
          </a:p>
          <a:p>
            <a:endParaRPr lang="en-US" dirty="0" smtClean="0"/>
          </a:p>
          <a:p>
            <a:endParaRPr lang="en-US" dirty="0" smtClean="0"/>
          </a:p>
          <a:p>
            <a:r>
              <a:rPr lang="en-US" dirty="0" smtClean="0"/>
              <a:t>MATURITY MODEL </a:t>
            </a:r>
          </a:p>
          <a:p>
            <a:r>
              <a:rPr lang="en-US" dirty="0" smtClean="0"/>
              <a:t>Land (stick in the eye) -&gt; Expand (other pieces)</a:t>
            </a:r>
          </a:p>
          <a:p>
            <a:r>
              <a:rPr lang="en-US" dirty="0" smtClean="0"/>
              <a:t>How do buyers buy</a:t>
            </a:r>
          </a:p>
          <a:p>
            <a:r>
              <a:rPr lang="en-US" dirty="0" err="1" smtClean="0"/>
              <a:t>Pt</a:t>
            </a:r>
            <a:r>
              <a:rPr lang="en-US" dirty="0" smtClean="0"/>
              <a:t> problem , then build on this</a:t>
            </a:r>
          </a:p>
          <a:p>
            <a:r>
              <a:rPr lang="en-US" dirty="0" smtClean="0"/>
              <a:t>Multiple points of entry</a:t>
            </a:r>
          </a:p>
          <a:p>
            <a:r>
              <a:rPr lang="en-US" dirty="0" smtClean="0"/>
              <a:t>Platform helps go further faster </a:t>
            </a:r>
          </a:p>
          <a:p>
            <a:r>
              <a:rPr lang="en-US" dirty="0" smtClean="0"/>
              <a:t>Can’t predict how fast they’ll move,</a:t>
            </a:r>
          </a:p>
          <a:p>
            <a:r>
              <a:rPr lang="en-US" dirty="0" smtClean="0"/>
              <a:t>“Our time is now” theme, the market is moving fast, we need to move fast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EB0907-053D-4ED0-AC50-E92932B515E4}" type="slidenum">
              <a:rPr lang="en-US" smtClean="0"/>
              <a:t>9</a:t>
            </a:fld>
            <a:endParaRPr lang="en-US"/>
          </a:p>
        </p:txBody>
      </p:sp>
    </p:spTree>
    <p:extLst>
      <p:ext uri="{BB962C8B-B14F-4D97-AF65-F5344CB8AC3E}">
        <p14:creationId xmlns:p14="http://schemas.microsoft.com/office/powerpoint/2010/main" val="1803978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78950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a:ln>
            <a:noFill/>
          </a:ln>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(1 Column layout)</a:t>
            </a:r>
          </a:p>
        </p:txBody>
      </p:sp>
      <p:sp>
        <p:nvSpPr>
          <p:cNvPr id="39" name="Text Placeholder 2"/>
          <p:cNvSpPr>
            <a:spLocks noGrp="1"/>
          </p:cNvSpPr>
          <p:nvPr>
            <p:ph type="body" sz="quarter" idx="36"/>
          </p:nvPr>
        </p:nvSpPr>
        <p:spPr>
          <a:xfrm>
            <a:off x="382083" y="1102995"/>
            <a:ext cx="8385488" cy="3686175"/>
          </a:xfrm>
          <a:prstGeom prst="rect">
            <a:avLst/>
          </a:prstGeom>
        </p:spPr>
        <p:txBody>
          <a:bodyPr vert="horz"/>
          <a:lstStyle>
            <a:lvl1pPr marL="171450" indent="-171450">
              <a:buClr>
                <a:schemeClr val="accent2"/>
              </a:buClr>
              <a:buSzPct val="80000"/>
              <a:buFont typeface="Wingdings" panose="05000000000000000000" pitchFamily="2" charset="2"/>
              <a:buChar char="§"/>
              <a:defRPr sz="1800" spc="0">
                <a:solidFill>
                  <a:srgbClr val="53585F"/>
                </a:solidFill>
              </a:defRPr>
            </a:lvl1pPr>
            <a:lvl2pPr marL="285750" indent="-157163">
              <a:buClr>
                <a:schemeClr val="accent2"/>
              </a:buClr>
              <a:buSzPct val="80000"/>
              <a:buFont typeface="Wingdings" panose="05000000000000000000" pitchFamily="2" charset="2"/>
              <a:buChar char="§"/>
              <a:defRPr sz="1350" spc="0">
                <a:solidFill>
                  <a:srgbClr val="53585F"/>
                </a:solidFill>
              </a:defRPr>
            </a:lvl2pPr>
            <a:lvl3pPr marL="388144" indent="-130969">
              <a:buClr>
                <a:schemeClr val="accent2"/>
              </a:buClr>
              <a:buSzPct val="80000"/>
              <a:buFont typeface="Wingdings" panose="05000000000000000000" pitchFamily="2" charset="2"/>
              <a:buChar char="§"/>
              <a:defRPr sz="1200" spc="0">
                <a:solidFill>
                  <a:srgbClr val="53585F"/>
                </a:solidFill>
              </a:defRPr>
            </a:lvl3pPr>
            <a:lvl4pPr marL="514350" indent="-128588">
              <a:buClr>
                <a:schemeClr val="accent2"/>
              </a:buClr>
              <a:buSzPct val="80000"/>
              <a:buFont typeface="Wingdings" panose="05000000000000000000" pitchFamily="2" charset="2"/>
              <a:buChar char="§"/>
              <a:defRPr sz="1050" spc="0">
                <a:solidFill>
                  <a:srgbClr val="53585F"/>
                </a:solidFill>
              </a:defRPr>
            </a:lvl4pPr>
            <a:lvl5pPr marL="645319" indent="-130969">
              <a:buClr>
                <a:schemeClr val="accent2"/>
              </a:buClr>
              <a:buSzPct val="80000"/>
              <a:buFont typeface="Wingdings" panose="05000000000000000000" pitchFamily="2" charset="2"/>
              <a:buChar char="§"/>
              <a:defRPr sz="900" spc="0">
                <a:solidFill>
                  <a:srgbClr val="53585F"/>
                </a:solidFill>
              </a:defRPr>
            </a:lvl5pPr>
            <a:lvl6pPr marL="709910" indent="-66973">
              <a:buNone/>
              <a:defRPr sz="788"/>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112889483"/>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414">
          <p15:clr>
            <a:srgbClr val="FBAE40"/>
          </p15:clr>
        </p15:guide>
        <p15:guide id="2" orient="horz" pos="27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ulti-use">
    <p:spTree>
      <p:nvGrpSpPr>
        <p:cNvPr id="1" name=""/>
        <p:cNvGrpSpPr/>
        <p:nvPr/>
      </p:nvGrpSpPr>
      <p:grpSpPr>
        <a:xfrm>
          <a:off x="0" y="0"/>
          <a:ext cx="0" cy="0"/>
          <a:chOff x="0" y="0"/>
          <a:chExt cx="0" cy="0"/>
        </a:xfrm>
      </p:grpSpPr>
      <p:sp>
        <p:nvSpPr>
          <p:cNvPr id="18" name="Text Placeholder 5"/>
          <p:cNvSpPr>
            <a:spLocks noGrp="1"/>
          </p:cNvSpPr>
          <p:nvPr>
            <p:ph type="body" sz="quarter" idx="13" hasCustomPrompt="1"/>
          </p:nvPr>
        </p:nvSpPr>
        <p:spPr>
          <a:xfrm>
            <a:off x="376430" y="3676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smtClean="0"/>
              <a:t>Add your Title Here (Multi-use)</a:t>
            </a:r>
          </a:p>
        </p:txBody>
      </p:sp>
    </p:spTree>
    <p:extLst>
      <p:ext uri="{BB962C8B-B14F-4D97-AF65-F5344CB8AC3E}">
        <p14:creationId xmlns:p14="http://schemas.microsoft.com/office/powerpoint/2010/main" val="3962528561"/>
      </p:ext>
    </p:extLst>
  </p:cSld>
  <p:clrMapOvr>
    <a:masterClrMapping/>
  </p:clrMapOvr>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31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and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2392" y="95250"/>
            <a:ext cx="8400811" cy="654050"/>
          </a:xfrm>
          <a:prstGeom prst="rect">
            <a:avLst/>
          </a:prstGeom>
        </p:spPr>
        <p:txBody>
          <a:bodyPr vert="horz" lIns="0" tIns="0" rIns="0" bIns="0" anchor="b"/>
          <a:lstStyle>
            <a:lvl1pPr algn="l">
              <a:defRPr sz="2000" b="1" spc="-80">
                <a:solidFill>
                  <a:schemeClr val="tx2"/>
                </a:solidFill>
              </a:defRPr>
            </a:lvl1pPr>
          </a:lstStyle>
          <a:p>
            <a:r>
              <a:rPr lang="en-US" dirty="0" smtClean="0"/>
              <a:t>Title</a:t>
            </a:r>
            <a:endParaRPr lang="en-US" dirty="0"/>
          </a:p>
        </p:txBody>
      </p:sp>
      <p:sp>
        <p:nvSpPr>
          <p:cNvPr id="4" name="Text Placeholder 3"/>
          <p:cNvSpPr>
            <a:spLocks noGrp="1"/>
          </p:cNvSpPr>
          <p:nvPr>
            <p:ph type="body" sz="quarter" idx="10" hasCustomPrompt="1"/>
          </p:nvPr>
        </p:nvSpPr>
        <p:spPr>
          <a:xfrm>
            <a:off x="262381" y="797789"/>
            <a:ext cx="8407172" cy="241964"/>
          </a:xfrm>
          <a:prstGeom prst="rect">
            <a:avLst/>
          </a:prstGeom>
        </p:spPr>
        <p:txBody>
          <a:bodyPr vert="horz" lIns="0" tIns="0" rIns="0" bIns="0" anchor="t"/>
          <a:lstStyle>
            <a:lvl1pPr>
              <a:buNone/>
              <a:defRPr sz="1500" b="1" spc="-60">
                <a:solidFill>
                  <a:schemeClr val="accent6"/>
                </a:solidFill>
              </a:defRPr>
            </a:lvl1pPr>
            <a:lvl2pPr>
              <a:buNone/>
              <a:defRPr sz="1400" b="1"/>
            </a:lvl2pPr>
            <a:lvl3pPr>
              <a:buNone/>
              <a:defRPr sz="1400" b="1"/>
            </a:lvl3pPr>
            <a:lvl4pPr>
              <a:buNone/>
              <a:defRPr sz="1400" b="1"/>
            </a:lvl4pPr>
            <a:lvl5pPr>
              <a:buNone/>
              <a:defRPr sz="1400" b="1"/>
            </a:lvl5pPr>
          </a:lstStyle>
          <a:p>
            <a:pPr lvl="0"/>
            <a:r>
              <a:rPr lang="en-US" dirty="0" smtClean="0"/>
              <a:t>Subtitle</a:t>
            </a:r>
          </a:p>
        </p:txBody>
      </p:sp>
    </p:spTree>
    <p:extLst>
      <p:ext uri="{BB962C8B-B14F-4D97-AF65-F5344CB8AC3E}">
        <p14:creationId xmlns:p14="http://schemas.microsoft.com/office/powerpoint/2010/main" val="178302255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i5 Peak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2705100" y="3905250"/>
            <a:ext cx="6257925" cy="828675"/>
          </a:xfrm>
          <a:prstGeom prst="rect">
            <a:avLst/>
          </a:prstGeom>
        </p:spPr>
        <p:txBody>
          <a:bodyPr lIns="68580" tIns="34290" rIns="68580" bIns="34290" anchor="b" anchorCtr="0"/>
          <a:lstStyle>
            <a:lvl1pPr marL="0" indent="0">
              <a:buNone/>
              <a:defRPr sz="4500">
                <a:solidFill>
                  <a:schemeClr val="bg1"/>
                </a:solidFill>
                <a:latin typeface="Gotham Medium" pitchFamily="50" charset="0"/>
                <a:cs typeface="Gotham Medium" pitchFamily="50" charset="0"/>
              </a:defRPr>
            </a:lvl1pPr>
          </a:lstStyle>
          <a:p>
            <a:pPr lvl="0"/>
            <a:r>
              <a:rPr lang="en-US" dirty="0" smtClean="0"/>
              <a:t>Click to add Title</a:t>
            </a:r>
          </a:p>
        </p:txBody>
      </p:sp>
      <p:sp>
        <p:nvSpPr>
          <p:cNvPr id="7" name="Text Placeholder 4"/>
          <p:cNvSpPr>
            <a:spLocks noGrp="1"/>
          </p:cNvSpPr>
          <p:nvPr>
            <p:ph type="body" sz="quarter" idx="11" hasCustomPrompt="1"/>
          </p:nvPr>
        </p:nvSpPr>
        <p:spPr>
          <a:xfrm>
            <a:off x="2733675" y="4591050"/>
            <a:ext cx="6257925" cy="371475"/>
          </a:xfrm>
          <a:prstGeom prst="rect">
            <a:avLst/>
          </a:prstGeom>
        </p:spPr>
        <p:txBody>
          <a:bodyPr lIns="68580" tIns="34290" rIns="68580" bIns="34290" anchor="b" anchorCtr="0"/>
          <a:lstStyle>
            <a:lvl1pPr marL="0" indent="0" algn="l" defTabSz="685800" rtl="0" eaLnBrk="1" latinLnBrk="0" hangingPunct="1">
              <a:buNone/>
              <a:defRPr lang="en-US" sz="1800" kern="1200" dirty="0" smtClean="0">
                <a:solidFill>
                  <a:schemeClr val="bg1"/>
                </a:solidFill>
                <a:latin typeface="+mn-lt"/>
                <a:ea typeface="+mn-ea"/>
                <a:cs typeface="+mn-cs"/>
              </a:defRPr>
            </a:lvl1pPr>
          </a:lstStyle>
          <a:p>
            <a:pPr lvl="0"/>
            <a:r>
              <a:rPr lang="en-US" dirty="0" smtClean="0"/>
              <a:t>Click to add Title</a:t>
            </a:r>
          </a:p>
        </p:txBody>
      </p:sp>
    </p:spTree>
    <p:extLst>
      <p:ext uri="{BB962C8B-B14F-4D97-AF65-F5344CB8AC3E}">
        <p14:creationId xmlns:p14="http://schemas.microsoft.com/office/powerpoint/2010/main" val="393099772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494032"/>
      </p:ext>
    </p:extLst>
  </p:cSld>
  <p:clrMap bg1="lt1" tx1="dk1" bg2="lt2" tx2="dk2" accent1="accent1" accent2="accent2" accent3="accent3" accent4="accent4" accent5="accent5" accent6="accent6" hlink="hlink" folHlink="folHlink"/>
  <p:sldLayoutIdLst>
    <p:sldLayoutId id="2147483729" r:id="rId1"/>
    <p:sldLayoutId id="2147483734" r:id="rId2"/>
    <p:sldLayoutId id="2147483762" r:id="rId3"/>
    <p:sldLayoutId id="2147483763" r:id="rId4"/>
    <p:sldLayoutId id="2147483764" r:id="rId5"/>
  </p:sldLayoutIdLst>
  <p:timing>
    <p:tnLst>
      <p:par>
        <p:cTn xmlns:p14="http://schemas.microsoft.com/office/powerpoint/2010/mai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34.png"/><Relationship Id="rId21" Type="http://schemas.openxmlformats.org/officeDocument/2006/relationships/image" Target="../media/image35.png"/><Relationship Id="rId22" Type="http://schemas.openxmlformats.org/officeDocument/2006/relationships/image" Target="../media/image36.png"/><Relationship Id="rId23" Type="http://schemas.openxmlformats.org/officeDocument/2006/relationships/image" Target="../media/image37.png"/><Relationship Id="rId24" Type="http://schemas.openxmlformats.org/officeDocument/2006/relationships/image" Target="../media/image38.png"/><Relationship Id="rId25" Type="http://schemas.openxmlformats.org/officeDocument/2006/relationships/image" Target="../media/image39.png"/><Relationship Id="rId26" Type="http://schemas.openxmlformats.org/officeDocument/2006/relationships/image" Target="../media/image40.png"/><Relationship Id="rId27" Type="http://schemas.openxmlformats.org/officeDocument/2006/relationships/image" Target="../media/image41.png"/><Relationship Id="rId28" Type="http://schemas.openxmlformats.org/officeDocument/2006/relationships/image" Target="../media/image42.png"/><Relationship Id="rId29"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30" Type="http://schemas.openxmlformats.org/officeDocument/2006/relationships/image" Target="../media/image44.png"/><Relationship Id="rId31" Type="http://schemas.openxmlformats.org/officeDocument/2006/relationships/image" Target="../media/image45.png"/><Relationship Id="rId32" Type="http://schemas.openxmlformats.org/officeDocument/2006/relationships/image" Target="../media/image46.png"/><Relationship Id="rId9"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33" Type="http://schemas.openxmlformats.org/officeDocument/2006/relationships/image" Target="../media/image47.png"/><Relationship Id="rId34" Type="http://schemas.openxmlformats.org/officeDocument/2006/relationships/image" Target="../media/image48.png"/><Relationship Id="rId35" Type="http://schemas.openxmlformats.org/officeDocument/2006/relationships/image" Target="../media/image49.png"/><Relationship Id="rId36" Type="http://schemas.openxmlformats.org/officeDocument/2006/relationships/image" Target="../media/image50.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png"/><Relationship Id="rId37" Type="http://schemas.openxmlformats.org/officeDocument/2006/relationships/image" Target="../media/image51.png"/><Relationship Id="rId38" Type="http://schemas.openxmlformats.org/officeDocument/2006/relationships/image" Target="../media/image52.png"/><Relationship Id="rId39"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9" Type="http://schemas.openxmlformats.org/officeDocument/2006/relationships/image" Target="../media/image75.png"/><Relationship Id="rId20" Type="http://schemas.openxmlformats.org/officeDocument/2006/relationships/image" Target="../media/image86.png"/><Relationship Id="rId10" Type="http://schemas.openxmlformats.org/officeDocument/2006/relationships/image" Target="../media/image76.png"/><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81.png"/><Relationship Id="rId16" Type="http://schemas.openxmlformats.org/officeDocument/2006/relationships/image" Target="../media/image82.png"/><Relationship Id="rId17" Type="http://schemas.openxmlformats.org/officeDocument/2006/relationships/image" Target="../media/image83.png"/><Relationship Id="rId18" Type="http://schemas.openxmlformats.org/officeDocument/2006/relationships/image" Target="../media/image84.png"/><Relationship Id="rId19" Type="http://schemas.openxmlformats.org/officeDocument/2006/relationships/image" Target="../media/image85.jp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emf"/><Relationship Id="rId6" Type="http://schemas.openxmlformats.org/officeDocument/2006/relationships/image" Target="../media/image90.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1.jp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jp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jpg"/><Relationship Id="rId11"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microsoft.com/office/2007/relationships/hdphoto" Target="../media/hdphoto1.wdp"/><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705100" y="3686086"/>
            <a:ext cx="7229441" cy="828675"/>
          </a:xfrm>
        </p:spPr>
        <p:txBody>
          <a:bodyPr/>
          <a:lstStyle/>
          <a:p>
            <a:r>
              <a:rPr lang="en-US" sz="3200" spc="-60" dirty="0" err="1">
                <a:latin typeface="Gotham Medium"/>
                <a:cs typeface="Gotham Medium"/>
              </a:rPr>
              <a:t>Hilarie</a:t>
            </a:r>
            <a:r>
              <a:rPr lang="en-US" sz="3200" spc="-60" dirty="0">
                <a:latin typeface="Gotham Medium"/>
                <a:cs typeface="Gotham Medium"/>
              </a:rPr>
              <a:t> </a:t>
            </a:r>
            <a:r>
              <a:rPr lang="en-US" sz="3200" spc="-60" dirty="0" err="1">
                <a:latin typeface="Gotham Medium"/>
                <a:cs typeface="Gotham Medium"/>
              </a:rPr>
              <a:t>Koplow</a:t>
            </a:r>
            <a:r>
              <a:rPr lang="en-US" sz="3200" spc="-60" dirty="0">
                <a:latin typeface="Gotham Medium"/>
                <a:cs typeface="Gotham Medium"/>
              </a:rPr>
              <a:t>-</a:t>
            </a:r>
            <a:r>
              <a:rPr lang="en-US" sz="3200" spc="-60" dirty="0" smtClean="0">
                <a:latin typeface="Gotham Medium"/>
                <a:cs typeface="Gotham Medium"/>
              </a:rPr>
              <a:t>McAdams</a:t>
            </a:r>
            <a:endParaRPr lang="en-US" sz="3200" spc="-60" dirty="0">
              <a:latin typeface="Gotham Medium"/>
              <a:cs typeface="Gotham Medium"/>
            </a:endParaRPr>
          </a:p>
        </p:txBody>
      </p:sp>
      <p:sp>
        <p:nvSpPr>
          <p:cNvPr id="9" name="Text Placeholder 8"/>
          <p:cNvSpPr>
            <a:spLocks noGrp="1"/>
          </p:cNvSpPr>
          <p:nvPr>
            <p:ph type="body" sz="quarter" idx="11"/>
          </p:nvPr>
        </p:nvSpPr>
        <p:spPr>
          <a:xfrm>
            <a:off x="2733675" y="4429900"/>
            <a:ext cx="6257925" cy="371475"/>
          </a:xfrm>
        </p:spPr>
        <p:txBody>
          <a:bodyPr/>
          <a:lstStyle/>
          <a:p>
            <a:r>
              <a:rPr lang="en-US" dirty="0">
                <a:latin typeface="Gotham Book" pitchFamily="50" charset="0"/>
                <a:cs typeface="Gotham Book" pitchFamily="50" charset="0"/>
              </a:rPr>
              <a:t>Chief Revenue </a:t>
            </a:r>
            <a:r>
              <a:rPr lang="en-US" dirty="0" smtClean="0">
                <a:latin typeface="Gotham Book" pitchFamily="50" charset="0"/>
                <a:cs typeface="Gotham Book" pitchFamily="50" charset="0"/>
              </a:rPr>
              <a:t>Officer</a:t>
            </a:r>
            <a:endParaRPr lang="en-US" dirty="0">
              <a:latin typeface="Gotham Book" pitchFamily="50" charset="0"/>
              <a:cs typeface="Gotham Book" pitchFamily="50" charset="0"/>
            </a:endParaRPr>
          </a:p>
        </p:txBody>
      </p:sp>
    </p:spTree>
    <p:extLst>
      <p:ext uri="{BB962C8B-B14F-4D97-AF65-F5344CB8AC3E}">
        <p14:creationId xmlns:p14="http://schemas.microsoft.com/office/powerpoint/2010/main" val="114329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6"/>
          <p:cNvSpPr>
            <a:spLocks/>
          </p:cNvSpPr>
          <p:nvPr/>
        </p:nvSpPr>
        <p:spPr bwMode="auto">
          <a:xfrm flipH="1">
            <a:off x="0" y="3963149"/>
            <a:ext cx="9144000" cy="894601"/>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4" name="Text Placeholder 20"/>
          <p:cNvSpPr txBox="1">
            <a:spLocks/>
          </p:cNvSpPr>
          <p:nvPr/>
        </p:nvSpPr>
        <p:spPr>
          <a:xfrm>
            <a:off x="876300" y="4099826"/>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Font typeface="Arial" panose="020B0604020202020204" pitchFamily="34" charset="0"/>
              <a:buNone/>
            </a:pPr>
            <a:r>
              <a:rPr lang="en-US" sz="1200" dirty="0" smtClean="0">
                <a:solidFill>
                  <a:srgbClr val="FFFFFF"/>
                </a:solidFill>
              </a:rPr>
              <a:t>Reactive </a:t>
            </a:r>
            <a:br>
              <a:rPr lang="en-US" sz="1200" dirty="0" smtClean="0">
                <a:solidFill>
                  <a:srgbClr val="FFFFFF"/>
                </a:solidFill>
              </a:rPr>
            </a:br>
            <a:r>
              <a:rPr lang="en-US" sz="1200" dirty="0" smtClean="0">
                <a:solidFill>
                  <a:srgbClr val="FFFFFF"/>
                </a:solidFill>
              </a:rPr>
              <a:t>Application </a:t>
            </a:r>
            <a:br>
              <a:rPr lang="en-US" sz="1200" dirty="0" smtClean="0">
                <a:solidFill>
                  <a:srgbClr val="FFFFFF"/>
                </a:solidFill>
              </a:rPr>
            </a:br>
            <a:r>
              <a:rPr lang="en-US" sz="1200" dirty="0" smtClean="0">
                <a:solidFill>
                  <a:srgbClr val="FFFFFF"/>
                </a:solidFill>
              </a:rPr>
              <a:t>Performance</a:t>
            </a:r>
            <a:endParaRPr lang="en-US" sz="1200" dirty="0">
              <a:solidFill>
                <a:srgbClr val="FFFFFF"/>
              </a:solidFill>
            </a:endParaRPr>
          </a:p>
        </p:txBody>
      </p:sp>
      <p:sp>
        <p:nvSpPr>
          <p:cNvPr id="221" name="TextBox 220"/>
          <p:cNvSpPr txBox="1"/>
          <p:nvPr/>
        </p:nvSpPr>
        <p:spPr>
          <a:xfrm>
            <a:off x="381000" y="3989070"/>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0</a:t>
            </a:r>
          </a:p>
        </p:txBody>
      </p:sp>
      <p:grpSp>
        <p:nvGrpSpPr>
          <p:cNvPr id="12" name="Group 11"/>
          <p:cNvGrpSpPr/>
          <p:nvPr/>
        </p:nvGrpSpPr>
        <p:grpSpPr>
          <a:xfrm>
            <a:off x="1066800" y="2970239"/>
            <a:ext cx="8077200" cy="952561"/>
            <a:chOff x="1066800" y="2970239"/>
            <a:chExt cx="8077200" cy="952561"/>
          </a:xfrm>
        </p:grpSpPr>
        <p:sp>
          <p:nvSpPr>
            <p:cNvPr id="39" name="Rectangle 2"/>
            <p:cNvSpPr>
              <a:spLocks/>
            </p:cNvSpPr>
            <p:nvPr/>
          </p:nvSpPr>
          <p:spPr bwMode="auto">
            <a:xfrm>
              <a:off x="1066800" y="2970239"/>
              <a:ext cx="8077200" cy="952561"/>
            </a:xfrm>
            <a:prstGeom prst="rect">
              <a:avLst/>
            </a:prstGeom>
            <a:solidFill>
              <a:srgbClr val="36AE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2" name="Text Placeholder 20"/>
            <p:cNvSpPr txBox="1">
              <a:spLocks/>
            </p:cNvSpPr>
            <p:nvPr/>
          </p:nvSpPr>
          <p:spPr>
            <a:xfrm>
              <a:off x="1725120" y="3129516"/>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Proactive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Performance </a:t>
              </a:r>
              <a:r>
                <a:rPr lang="en-US" sz="1200" dirty="0">
                  <a:solidFill>
                    <a:srgbClr val="FFFFFF"/>
                  </a:solidFill>
                </a:rPr>
                <a:t>Management</a:t>
              </a:r>
            </a:p>
          </p:txBody>
        </p:sp>
        <p:sp>
          <p:nvSpPr>
            <p:cNvPr id="223" name="TextBox 222"/>
            <p:cNvSpPr txBox="1"/>
            <p:nvPr/>
          </p:nvSpPr>
          <p:spPr>
            <a:xfrm>
              <a:off x="1229820" y="3018760"/>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1</a:t>
              </a:r>
            </a:p>
          </p:txBody>
        </p:sp>
      </p:grpSp>
      <p:grpSp>
        <p:nvGrpSpPr>
          <p:cNvPr id="13" name="Group 12"/>
          <p:cNvGrpSpPr/>
          <p:nvPr/>
        </p:nvGrpSpPr>
        <p:grpSpPr>
          <a:xfrm>
            <a:off x="2057397" y="1975344"/>
            <a:ext cx="7086602" cy="956856"/>
            <a:chOff x="2057397" y="1975344"/>
            <a:chExt cx="7086602" cy="956856"/>
          </a:xfrm>
        </p:grpSpPr>
        <p:sp>
          <p:nvSpPr>
            <p:cNvPr id="37" name="Rectangle 5"/>
            <p:cNvSpPr>
              <a:spLocks/>
            </p:cNvSpPr>
            <p:nvPr/>
          </p:nvSpPr>
          <p:spPr bwMode="auto">
            <a:xfrm flipH="1">
              <a:off x="2057397" y="1975344"/>
              <a:ext cx="7086602" cy="956856"/>
            </a:xfrm>
            <a:prstGeom prst="rect">
              <a:avLst/>
            </a:prstGeom>
            <a:solidFill>
              <a:srgbClr val="277F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4" name="Text Placeholder 20"/>
            <p:cNvSpPr txBox="1">
              <a:spLocks/>
            </p:cNvSpPr>
            <p:nvPr/>
          </p:nvSpPr>
          <p:spPr>
            <a:xfrm>
              <a:off x="2701560" y="2147555"/>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Customer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Experience </a:t>
              </a:r>
              <a:r>
                <a:rPr lang="en-US" sz="1200" dirty="0">
                  <a:solidFill>
                    <a:srgbClr val="FFFFFF"/>
                  </a:solidFill>
                </a:rPr>
                <a:t>Management</a:t>
              </a:r>
            </a:p>
          </p:txBody>
        </p:sp>
        <p:sp>
          <p:nvSpPr>
            <p:cNvPr id="225" name="TextBox 224"/>
            <p:cNvSpPr txBox="1"/>
            <p:nvPr/>
          </p:nvSpPr>
          <p:spPr>
            <a:xfrm>
              <a:off x="2206260" y="2036799"/>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2</a:t>
              </a:r>
            </a:p>
          </p:txBody>
        </p:sp>
      </p:grpSp>
      <p:grpSp>
        <p:nvGrpSpPr>
          <p:cNvPr id="14" name="Group 13"/>
          <p:cNvGrpSpPr/>
          <p:nvPr/>
        </p:nvGrpSpPr>
        <p:grpSpPr>
          <a:xfrm>
            <a:off x="2971800" y="1024839"/>
            <a:ext cx="6172200" cy="916761"/>
            <a:chOff x="2971800" y="1024839"/>
            <a:chExt cx="6172200" cy="916761"/>
          </a:xfrm>
        </p:grpSpPr>
        <p:sp>
          <p:nvSpPr>
            <p:cNvPr id="40" name="Rectangle 8"/>
            <p:cNvSpPr>
              <a:spLocks/>
            </p:cNvSpPr>
            <p:nvPr/>
          </p:nvSpPr>
          <p:spPr bwMode="auto">
            <a:xfrm flipH="1">
              <a:off x="2971800" y="1024839"/>
              <a:ext cx="6172200" cy="916761"/>
            </a:xfrm>
            <a:prstGeom prst="rect">
              <a:avLst/>
            </a:prstGeom>
            <a:solidFill>
              <a:srgbClr val="185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6" name="Text Placeholder 20"/>
            <p:cNvSpPr txBox="1">
              <a:spLocks/>
            </p:cNvSpPr>
            <p:nvPr/>
          </p:nvSpPr>
          <p:spPr>
            <a:xfrm>
              <a:off x="3652080" y="1165594"/>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Data-Driven </a:t>
              </a:r>
              <a:br>
                <a:rPr lang="en-US" sz="1200" dirty="0">
                  <a:solidFill>
                    <a:srgbClr val="FFFFFF"/>
                  </a:solidFill>
                </a:rPr>
              </a:br>
              <a:r>
                <a:rPr lang="en-US" sz="1200" dirty="0">
                  <a:solidFill>
                    <a:srgbClr val="FFFFFF"/>
                  </a:solidFill>
                </a:rPr>
                <a:t>Software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Business</a:t>
              </a:r>
              <a:endParaRPr lang="en-US" sz="1200" dirty="0">
                <a:solidFill>
                  <a:srgbClr val="FFFFFF"/>
                </a:solidFill>
              </a:endParaRPr>
            </a:p>
          </p:txBody>
        </p:sp>
        <p:sp>
          <p:nvSpPr>
            <p:cNvPr id="227" name="TextBox 226"/>
            <p:cNvSpPr txBox="1"/>
            <p:nvPr/>
          </p:nvSpPr>
          <p:spPr>
            <a:xfrm>
              <a:off x="3156780" y="1054838"/>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3</a:t>
              </a:r>
            </a:p>
          </p:txBody>
        </p:sp>
      </p:grpSp>
      <p:grpSp>
        <p:nvGrpSpPr>
          <p:cNvPr id="9" name="Group 8"/>
          <p:cNvGrpSpPr/>
          <p:nvPr/>
        </p:nvGrpSpPr>
        <p:grpSpPr>
          <a:xfrm>
            <a:off x="5234936" y="1200150"/>
            <a:ext cx="3604264" cy="588930"/>
            <a:chOff x="5234936" y="1200150"/>
            <a:chExt cx="3604264" cy="588930"/>
          </a:xfrm>
        </p:grpSpPr>
        <p:pic>
          <p:nvPicPr>
            <p:cNvPr id="305" name="Picture 304" descr="Unknown-1.png"/>
            <p:cNvPicPr>
              <a:picLocks noChangeAspect="1"/>
            </p:cNvPicPr>
            <p:nvPr/>
          </p:nvPicPr>
          <p:blipFill rotWithShape="1">
            <a:blip r:embed="rId3">
              <a:extLst>
                <a:ext uri="{28A0092B-C50C-407E-A947-70E740481C1C}">
                  <a14:useLocalDpi xmlns:a14="http://schemas.microsoft.com/office/drawing/2010/main" val="0"/>
                </a:ext>
              </a:extLst>
            </a:blip>
            <a:srcRect t="18182" b="18182"/>
            <a:stretch/>
          </p:blipFill>
          <p:spPr>
            <a:xfrm>
              <a:off x="5234936" y="1200150"/>
              <a:ext cx="712159" cy="226595"/>
            </a:xfrm>
            <a:prstGeom prst="rect">
              <a:avLst/>
            </a:prstGeom>
          </p:spPr>
        </p:pic>
        <p:pic>
          <p:nvPicPr>
            <p:cNvPr id="306" name="Picture 305" descr="d2794d9a46f14ccfe5a486f2551e099b3a7e487e.png"/>
            <p:cNvPicPr>
              <a:picLocks noChangeAspect="1"/>
            </p:cNvPicPr>
            <p:nvPr/>
          </p:nvPicPr>
          <p:blipFill rotWithShape="1">
            <a:blip r:embed="rId4">
              <a:extLst>
                <a:ext uri="{28A0092B-C50C-407E-A947-70E740481C1C}">
                  <a14:useLocalDpi xmlns:a14="http://schemas.microsoft.com/office/drawing/2010/main" val="0"/>
                </a:ext>
              </a:extLst>
            </a:blip>
            <a:srcRect t="33704" b="21852"/>
            <a:stretch/>
          </p:blipFill>
          <p:spPr>
            <a:xfrm>
              <a:off x="7998009" y="1218664"/>
              <a:ext cx="841191" cy="196770"/>
            </a:xfrm>
            <a:prstGeom prst="rect">
              <a:avLst/>
            </a:prstGeom>
          </p:spPr>
        </p:pic>
        <p:pic>
          <p:nvPicPr>
            <p:cNvPr id="307" name="Picture 306" descr="Yellow_Pages_Group.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6923" y="1200150"/>
              <a:ext cx="1462771" cy="249128"/>
            </a:xfrm>
            <a:prstGeom prst="rect">
              <a:avLst/>
            </a:prstGeom>
          </p:spPr>
        </p:pic>
        <p:pic>
          <p:nvPicPr>
            <p:cNvPr id="308" name="Picture 307" descr="envato-c881c7b636f4acba7d2401c3048ee39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3029" y="1568847"/>
              <a:ext cx="798329" cy="151856"/>
            </a:xfrm>
            <a:prstGeom prst="rect">
              <a:avLst/>
            </a:prstGeom>
          </p:spPr>
        </p:pic>
        <p:pic>
          <p:nvPicPr>
            <p:cNvPr id="309" name="Picture 308" descr="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8543" y="1515557"/>
              <a:ext cx="976866" cy="273523"/>
            </a:xfrm>
            <a:prstGeom prst="rect">
              <a:avLst/>
            </a:prstGeom>
          </p:spPr>
        </p:pic>
        <p:pic>
          <p:nvPicPr>
            <p:cNvPr id="310" name="Picture 309" descr="flightstats_logo_dar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9409" y="1523464"/>
              <a:ext cx="1065839" cy="201502"/>
            </a:xfrm>
            <a:prstGeom prst="rect">
              <a:avLst/>
            </a:prstGeom>
          </p:spPr>
        </p:pic>
      </p:grpSp>
      <p:grpSp>
        <p:nvGrpSpPr>
          <p:cNvPr id="8" name="Group 7"/>
          <p:cNvGrpSpPr/>
          <p:nvPr/>
        </p:nvGrpSpPr>
        <p:grpSpPr>
          <a:xfrm>
            <a:off x="3783943" y="2187644"/>
            <a:ext cx="5258457" cy="650951"/>
            <a:chOff x="3783943" y="2187644"/>
            <a:chExt cx="5565068" cy="688907"/>
          </a:xfrm>
        </p:grpSpPr>
        <p:pic>
          <p:nvPicPr>
            <p:cNvPr id="312" name="Picture 311" descr="Unknow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2665" y="2568549"/>
              <a:ext cx="427281" cy="248521"/>
            </a:xfrm>
            <a:prstGeom prst="rect">
              <a:avLst/>
            </a:prstGeom>
          </p:spPr>
        </p:pic>
        <p:pic>
          <p:nvPicPr>
            <p:cNvPr id="313" name="Picture 312" descr="ecommerce_41.png"/>
            <p:cNvPicPr>
              <a:picLocks noChangeAspect="1"/>
            </p:cNvPicPr>
            <p:nvPr/>
          </p:nvPicPr>
          <p:blipFill>
            <a:blip r:embed="rId10"/>
            <a:stretch>
              <a:fillRect/>
            </a:stretch>
          </p:blipFill>
          <p:spPr>
            <a:xfrm>
              <a:off x="8127343" y="2540001"/>
              <a:ext cx="639135" cy="336550"/>
            </a:xfrm>
            <a:prstGeom prst="rect">
              <a:avLst/>
            </a:prstGeom>
          </p:spPr>
        </p:pic>
        <p:pic>
          <p:nvPicPr>
            <p:cNvPr id="314" name="Picture 313" descr="mercadolibre-bw.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93943" y="2528445"/>
              <a:ext cx="474878" cy="345520"/>
            </a:xfrm>
            <a:prstGeom prst="rect">
              <a:avLst/>
            </a:prstGeom>
          </p:spPr>
        </p:pic>
        <p:pic>
          <p:nvPicPr>
            <p:cNvPr id="315" name="Picture 314" descr="lg_RTR-01.png"/>
            <p:cNvPicPr>
              <a:picLocks noChangeAspect="1"/>
            </p:cNvPicPr>
            <p:nvPr/>
          </p:nvPicPr>
          <p:blipFill rotWithShape="1">
            <a:blip r:embed="rId12">
              <a:extLst>
                <a:ext uri="{28A0092B-C50C-407E-A947-70E740481C1C}">
                  <a14:useLocalDpi xmlns:a14="http://schemas.microsoft.com/office/drawing/2010/main" val="0"/>
                </a:ext>
              </a:extLst>
            </a:blip>
            <a:srcRect l="22045" r="22045"/>
            <a:stretch/>
          </p:blipFill>
          <p:spPr>
            <a:xfrm>
              <a:off x="3876119" y="2224176"/>
              <a:ext cx="905874" cy="262712"/>
            </a:xfrm>
            <a:prstGeom prst="rect">
              <a:avLst/>
            </a:prstGeom>
          </p:spPr>
        </p:pic>
        <p:pic>
          <p:nvPicPr>
            <p:cNvPr id="316" name="Picture 315" descr="1000px-Manheim_Auctions_svg.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8646" y="2260648"/>
              <a:ext cx="774577" cy="189771"/>
            </a:xfrm>
            <a:prstGeom prst="rect">
              <a:avLst/>
            </a:prstGeom>
          </p:spPr>
        </p:pic>
        <p:pic>
          <p:nvPicPr>
            <p:cNvPr id="317" name="Picture 316" descr="Trulia_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03640" y="2253748"/>
              <a:ext cx="521276" cy="185922"/>
            </a:xfrm>
            <a:prstGeom prst="rect">
              <a:avLst/>
            </a:prstGeom>
          </p:spPr>
        </p:pic>
        <p:pic>
          <p:nvPicPr>
            <p:cNvPr id="318" name="Picture 317" descr="WELLCENTIV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18399" y="2598217"/>
              <a:ext cx="942244" cy="157041"/>
            </a:xfrm>
            <a:prstGeom prst="rect">
              <a:avLst/>
            </a:prstGeom>
          </p:spPr>
        </p:pic>
        <p:pic>
          <p:nvPicPr>
            <p:cNvPr id="319" name="Picture 318" descr="Conde_Nast_logo.png"/>
            <p:cNvPicPr>
              <a:picLocks noChangeAspect="1"/>
            </p:cNvPicPr>
            <p:nvPr/>
          </p:nvPicPr>
          <p:blipFill rotWithShape="1">
            <a:blip r:embed="rId16">
              <a:extLst>
                <a:ext uri="{28A0092B-C50C-407E-A947-70E740481C1C}">
                  <a14:useLocalDpi xmlns:a14="http://schemas.microsoft.com/office/drawing/2010/main" val="0"/>
                </a:ext>
              </a:extLst>
            </a:blip>
            <a:srcRect t="31546" b="31546"/>
            <a:stretch/>
          </p:blipFill>
          <p:spPr>
            <a:xfrm>
              <a:off x="3783943" y="2549325"/>
              <a:ext cx="1085742" cy="200367"/>
            </a:xfrm>
            <a:prstGeom prst="rect">
              <a:avLst/>
            </a:prstGeom>
          </p:spPr>
        </p:pic>
        <p:pic>
          <p:nvPicPr>
            <p:cNvPr id="320" name="Picture 319" descr="Tableau_Software_Logo_Small.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70143" y="2223645"/>
              <a:ext cx="1016657" cy="199096"/>
            </a:xfrm>
            <a:prstGeom prst="rect">
              <a:avLst/>
            </a:prstGeom>
          </p:spPr>
        </p:pic>
        <p:pic>
          <p:nvPicPr>
            <p:cNvPr id="321" name="Picture 320" descr="ACS.png"/>
            <p:cNvPicPr>
              <a:picLocks noChangeAspect="1"/>
            </p:cNvPicPr>
            <p:nvPr/>
          </p:nvPicPr>
          <p:blipFill rotWithShape="1">
            <a:blip r:embed="rId18">
              <a:extLst>
                <a:ext uri="{28A0092B-C50C-407E-A947-70E740481C1C}">
                  <a14:useLocalDpi xmlns:a14="http://schemas.microsoft.com/office/drawing/2010/main" val="0"/>
                </a:ext>
              </a:extLst>
            </a:blip>
            <a:srcRect l="317" t="11162" r="317" b="11162"/>
            <a:stretch/>
          </p:blipFill>
          <p:spPr>
            <a:xfrm>
              <a:off x="4926085" y="2187644"/>
              <a:ext cx="429541" cy="335778"/>
            </a:xfrm>
            <a:prstGeom prst="rect">
              <a:avLst/>
            </a:prstGeom>
          </p:spPr>
        </p:pic>
        <p:pic>
          <p:nvPicPr>
            <p:cNvPr id="322" name="Picture 321" descr="ticketfly_logo_positive.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43133" y="2594148"/>
              <a:ext cx="708642" cy="181072"/>
            </a:xfrm>
            <a:prstGeom prst="rect">
              <a:avLst/>
            </a:prstGeom>
          </p:spPr>
        </p:pic>
        <p:pic>
          <p:nvPicPr>
            <p:cNvPr id="323" name="Picture 322" descr="trainline_logo_large.png"/>
            <p:cNvPicPr>
              <a:picLocks noChangeAspect="1"/>
            </p:cNvPicPr>
            <p:nvPr/>
          </p:nvPicPr>
          <p:blipFill rotWithShape="1">
            <a:blip r:embed="rId20">
              <a:extLst>
                <a:ext uri="{28A0092B-C50C-407E-A947-70E740481C1C}">
                  <a14:useLocalDpi xmlns:a14="http://schemas.microsoft.com/office/drawing/2010/main" val="0"/>
                </a:ext>
              </a:extLst>
            </a:blip>
            <a:srcRect l="14684" t="10034" r="14684" b="18356"/>
            <a:stretch/>
          </p:blipFill>
          <p:spPr>
            <a:xfrm>
              <a:off x="5499718" y="2225293"/>
              <a:ext cx="534835" cy="260478"/>
            </a:xfrm>
            <a:prstGeom prst="rect">
              <a:avLst/>
            </a:prstGeom>
          </p:spPr>
        </p:pic>
        <p:pic>
          <p:nvPicPr>
            <p:cNvPr id="324" name="Picture 323" descr="AppFolioInc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1880" y="2617470"/>
              <a:ext cx="657131" cy="177749"/>
            </a:xfrm>
            <a:prstGeom prst="rect">
              <a:avLst/>
            </a:prstGeom>
          </p:spPr>
        </p:pic>
        <p:pic>
          <p:nvPicPr>
            <p:cNvPr id="325" name="Picture 324" descr="cmsLogoLogin.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97314" y="2261506"/>
              <a:ext cx="363329" cy="188055"/>
            </a:xfrm>
            <a:prstGeom prst="rect">
              <a:avLst/>
            </a:prstGeom>
          </p:spPr>
        </p:pic>
      </p:grpSp>
      <p:pic>
        <p:nvPicPr>
          <p:cNvPr id="342" name="Picture 341" descr="Bb_CORPORATE_LOGO_1C109_FINAL.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80838" y="3056855"/>
            <a:ext cx="423878" cy="416356"/>
          </a:xfrm>
          <a:prstGeom prst="rect">
            <a:avLst/>
          </a:prstGeom>
        </p:spPr>
      </p:pic>
      <p:grpSp>
        <p:nvGrpSpPr>
          <p:cNvPr id="4" name="Group 3"/>
          <p:cNvGrpSpPr/>
          <p:nvPr/>
        </p:nvGrpSpPr>
        <p:grpSpPr>
          <a:xfrm>
            <a:off x="3124200" y="3105150"/>
            <a:ext cx="5847220" cy="689580"/>
            <a:chOff x="3124200" y="3105150"/>
            <a:chExt cx="6369464" cy="689580"/>
          </a:xfrm>
        </p:grpSpPr>
        <p:pic>
          <p:nvPicPr>
            <p:cNvPr id="327" name="Picture 326" descr="soundcloud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15200" y="3486150"/>
              <a:ext cx="451292" cy="243771"/>
            </a:xfrm>
            <a:prstGeom prst="rect">
              <a:avLst/>
            </a:prstGeom>
          </p:spPr>
        </p:pic>
        <p:pic>
          <p:nvPicPr>
            <p:cNvPr id="328" name="Picture 327" descr="Move-inc.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15200" y="3181350"/>
              <a:ext cx="564609" cy="133248"/>
            </a:xfrm>
            <a:prstGeom prst="rect">
              <a:avLst/>
            </a:prstGeom>
          </p:spPr>
        </p:pic>
        <p:pic>
          <p:nvPicPr>
            <p:cNvPr id="329" name="Picture 328" descr="hotel-tonight-logo.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24800" y="3486150"/>
              <a:ext cx="488778" cy="229726"/>
            </a:xfrm>
            <a:prstGeom prst="rect">
              <a:avLst/>
            </a:prstGeom>
          </p:spPr>
        </p:pic>
        <p:pic>
          <p:nvPicPr>
            <p:cNvPr id="330" name="Picture 329" descr="Lending-Club-Logo-EPS-vector-image.png"/>
            <p:cNvPicPr>
              <a:picLocks noChangeAspect="1"/>
            </p:cNvPicPr>
            <p:nvPr/>
          </p:nvPicPr>
          <p:blipFill rotWithShape="1">
            <a:blip r:embed="rId27">
              <a:extLst>
                <a:ext uri="{28A0092B-C50C-407E-A947-70E740481C1C}">
                  <a14:useLocalDpi xmlns:a14="http://schemas.microsoft.com/office/drawing/2010/main" val="0"/>
                </a:ext>
              </a:extLst>
            </a:blip>
            <a:srcRect t="31758" b="31758"/>
            <a:stretch/>
          </p:blipFill>
          <p:spPr>
            <a:xfrm>
              <a:off x="4685137" y="3553528"/>
              <a:ext cx="759123" cy="184639"/>
            </a:xfrm>
            <a:prstGeom prst="rect">
              <a:avLst/>
            </a:prstGeom>
          </p:spPr>
        </p:pic>
        <p:pic>
          <p:nvPicPr>
            <p:cNvPr id="331" name="Picture 330" descr="intuit-logo.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124200" y="3178424"/>
              <a:ext cx="593787" cy="173217"/>
            </a:xfrm>
            <a:prstGeom prst="rect">
              <a:avLst/>
            </a:prstGeom>
          </p:spPr>
        </p:pic>
        <p:pic>
          <p:nvPicPr>
            <p:cNvPr id="332" name="Picture 331" descr="BR-Bleacher-ReportLogo.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63081" y="3174730"/>
              <a:ext cx="530025" cy="180606"/>
            </a:xfrm>
            <a:prstGeom prst="rect">
              <a:avLst/>
            </a:prstGeom>
          </p:spPr>
        </p:pic>
        <p:pic>
          <p:nvPicPr>
            <p:cNvPr id="333" name="Picture 332" descr="Pearson-Logo-EPS-vector-image.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602583" y="3562350"/>
              <a:ext cx="891081" cy="232380"/>
            </a:xfrm>
            <a:prstGeom prst="rect">
              <a:avLst/>
            </a:prstGeom>
          </p:spPr>
        </p:pic>
        <p:pic>
          <p:nvPicPr>
            <p:cNvPr id="334" name="Picture 333" descr="skullcandy.png"/>
            <p:cNvPicPr>
              <a:picLocks noChangeAspect="1"/>
            </p:cNvPicPr>
            <p:nvPr/>
          </p:nvPicPr>
          <p:blipFill rotWithShape="1">
            <a:blip r:embed="rId31">
              <a:extLst>
                <a:ext uri="{28A0092B-C50C-407E-A947-70E740481C1C}">
                  <a14:useLocalDpi xmlns:a14="http://schemas.microsoft.com/office/drawing/2010/main" val="0"/>
                </a:ext>
              </a:extLst>
            </a:blip>
            <a:srcRect l="3637" r="11094"/>
            <a:stretch/>
          </p:blipFill>
          <p:spPr>
            <a:xfrm>
              <a:off x="3805720" y="3124290"/>
              <a:ext cx="869629" cy="281486"/>
            </a:xfrm>
            <a:prstGeom prst="rect">
              <a:avLst/>
            </a:prstGeom>
          </p:spPr>
        </p:pic>
        <p:pic>
          <p:nvPicPr>
            <p:cNvPr id="335" name="Picture 334" descr="331_NewVoiceMedia_NVM LOGO REFRESH .png.180x180_q85.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132192" y="3527060"/>
              <a:ext cx="585796" cy="237573"/>
            </a:xfrm>
            <a:prstGeom prst="rect">
              <a:avLst/>
            </a:prstGeom>
          </p:spPr>
        </p:pic>
        <p:pic>
          <p:nvPicPr>
            <p:cNvPr id="336" name="Picture 335" descr="reachlocal-logo-white-type.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612931" y="3551360"/>
              <a:ext cx="521353" cy="188974"/>
            </a:xfrm>
            <a:prstGeom prst="rect">
              <a:avLst/>
            </a:prstGeom>
          </p:spPr>
        </p:pic>
        <p:pic>
          <p:nvPicPr>
            <p:cNvPr id="337" name="Picture 336" descr="zumba-in-the-circuit-logo-2.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886658" y="3499309"/>
              <a:ext cx="629809" cy="293076"/>
            </a:xfrm>
            <a:prstGeom prst="rect">
              <a:avLst/>
            </a:prstGeom>
          </p:spPr>
        </p:pic>
        <p:pic>
          <p:nvPicPr>
            <p:cNvPr id="338" name="Picture 337" descr="Adobe-logo7.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839200" y="3181350"/>
              <a:ext cx="510434" cy="204173"/>
            </a:xfrm>
            <a:prstGeom prst="rect">
              <a:avLst/>
            </a:prstGeom>
          </p:spPr>
        </p:pic>
        <p:pic>
          <p:nvPicPr>
            <p:cNvPr id="339" name="Picture 338" descr="Sportsbet.com_.au-Logo-EPS-vector-image.png"/>
            <p:cNvPicPr>
              <a:picLocks noChangeAspect="1"/>
            </p:cNvPicPr>
            <p:nvPr/>
          </p:nvPicPr>
          <p:blipFill rotWithShape="1">
            <a:blip r:embed="rId36">
              <a:extLst>
                <a:ext uri="{28A0092B-C50C-407E-A947-70E740481C1C}">
                  <a14:useLocalDpi xmlns:a14="http://schemas.microsoft.com/office/drawing/2010/main" val="0"/>
                </a:ext>
              </a:extLst>
            </a:blip>
            <a:srcRect t="23254" b="23254"/>
            <a:stretch/>
          </p:blipFill>
          <p:spPr>
            <a:xfrm>
              <a:off x="8001000" y="3105150"/>
              <a:ext cx="651635" cy="232380"/>
            </a:xfrm>
            <a:prstGeom prst="rect">
              <a:avLst/>
            </a:prstGeom>
          </p:spPr>
        </p:pic>
        <p:pic>
          <p:nvPicPr>
            <p:cNvPr id="340" name="Picture 339" descr="Tribune_Company_logo.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892448" y="3216322"/>
              <a:ext cx="546507" cy="97421"/>
            </a:xfrm>
            <a:prstGeom prst="rect">
              <a:avLst/>
            </a:prstGeom>
          </p:spPr>
        </p:pic>
        <p:pic>
          <p:nvPicPr>
            <p:cNvPr id="341" name="Picture 340" descr="MultiPlan_logo.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6687" y="3156028"/>
              <a:ext cx="652577" cy="218010"/>
            </a:xfrm>
            <a:prstGeom prst="rect">
              <a:avLst/>
            </a:prstGeom>
          </p:spPr>
        </p:pic>
        <p:pic>
          <p:nvPicPr>
            <p:cNvPr id="343" name="Picture 342" descr="mobile-index-rk-logo.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302954" y="3565271"/>
              <a:ext cx="929476" cy="161152"/>
            </a:xfrm>
            <a:prstGeom prst="rect">
              <a:avLst/>
            </a:prstGeom>
          </p:spPr>
        </p:pic>
      </p:grpSp>
      <p:grpSp>
        <p:nvGrpSpPr>
          <p:cNvPr id="81" name="Group 80"/>
          <p:cNvGrpSpPr/>
          <p:nvPr/>
        </p:nvGrpSpPr>
        <p:grpSpPr>
          <a:xfrm>
            <a:off x="2895600" y="4083339"/>
            <a:ext cx="459060" cy="698211"/>
            <a:chOff x="5084763" y="2343150"/>
            <a:chExt cx="530225" cy="806450"/>
          </a:xfrm>
        </p:grpSpPr>
        <p:sp>
          <p:nvSpPr>
            <p:cNvPr id="82" name="Freeform 1"/>
            <p:cNvSpPr>
              <a:spLocks noChangeArrowheads="1"/>
            </p:cNvSpPr>
            <p:nvPr/>
          </p:nvSpPr>
          <p:spPr bwMode="auto">
            <a:xfrm>
              <a:off x="5476875" y="2581275"/>
              <a:ext cx="55563" cy="57150"/>
            </a:xfrm>
            <a:custGeom>
              <a:avLst/>
              <a:gdLst>
                <a:gd name="T0" fmla="*/ 94 w 155"/>
                <a:gd name="T1" fmla="*/ 0 h 158"/>
                <a:gd name="T2" fmla="*/ 0 w 155"/>
                <a:gd name="T3" fmla="*/ 157 h 158"/>
              </a:gdLst>
              <a:ahLst/>
              <a:cxnLst>
                <a:cxn ang="0">
                  <a:pos x="T0" y="T1"/>
                </a:cxn>
                <a:cxn ang="0">
                  <a:pos x="T2" y="T3"/>
                </a:cxn>
              </a:cxnLst>
              <a:rect l="0" t="0" r="r" b="b"/>
              <a:pathLst>
                <a:path w="155" h="158">
                  <a:moveTo>
                    <a:pt x="94" y="0"/>
                  </a:moveTo>
                  <a:cubicBezTo>
                    <a:pt x="154" y="59"/>
                    <a:pt x="0" y="157"/>
                    <a:pt x="0" y="15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 name="Freeform 2"/>
            <p:cNvSpPr>
              <a:spLocks noChangeArrowheads="1"/>
            </p:cNvSpPr>
            <p:nvPr/>
          </p:nvSpPr>
          <p:spPr bwMode="auto">
            <a:xfrm>
              <a:off x="5149850" y="2581275"/>
              <a:ext cx="55563" cy="57150"/>
            </a:xfrm>
            <a:custGeom>
              <a:avLst/>
              <a:gdLst>
                <a:gd name="T0" fmla="*/ 60 w 155"/>
                <a:gd name="T1" fmla="*/ 0 h 158"/>
                <a:gd name="T2" fmla="*/ 154 w 155"/>
                <a:gd name="T3" fmla="*/ 157 h 158"/>
              </a:gdLst>
              <a:ahLst/>
              <a:cxnLst>
                <a:cxn ang="0">
                  <a:pos x="T0" y="T1"/>
                </a:cxn>
                <a:cxn ang="0">
                  <a:pos x="T2" y="T3"/>
                </a:cxn>
              </a:cxnLst>
              <a:rect l="0" t="0" r="r" b="b"/>
              <a:pathLst>
                <a:path w="155" h="158">
                  <a:moveTo>
                    <a:pt x="60" y="0"/>
                  </a:moveTo>
                  <a:cubicBezTo>
                    <a:pt x="0" y="59"/>
                    <a:pt x="154" y="157"/>
                    <a:pt x="154" y="15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4" name="Freeform 3"/>
            <p:cNvSpPr>
              <a:spLocks noChangeArrowheads="1"/>
            </p:cNvSpPr>
            <p:nvPr/>
          </p:nvSpPr>
          <p:spPr bwMode="auto">
            <a:xfrm>
              <a:off x="5091113" y="2343150"/>
              <a:ext cx="523875" cy="342900"/>
            </a:xfrm>
            <a:custGeom>
              <a:avLst/>
              <a:gdLst>
                <a:gd name="T0" fmla="*/ 1243 w 1457"/>
                <a:gd name="T1" fmla="*/ 951 h 952"/>
                <a:gd name="T2" fmla="*/ 1134 w 1457"/>
                <a:gd name="T3" fmla="*/ 377 h 952"/>
                <a:gd name="T4" fmla="*/ 1008 w 1457"/>
                <a:gd name="T5" fmla="*/ 596 h 952"/>
                <a:gd name="T6" fmla="*/ 852 w 1457"/>
                <a:gd name="T7" fmla="*/ 0 h 952"/>
                <a:gd name="T8" fmla="*/ 444 w 1457"/>
                <a:gd name="T9" fmla="*/ 627 h 952"/>
                <a:gd name="T10" fmla="*/ 225 w 1457"/>
                <a:gd name="T11" fmla="*/ 314 h 952"/>
                <a:gd name="T12" fmla="*/ 89 w 1457"/>
                <a:gd name="T13" fmla="*/ 951 h 952"/>
              </a:gdLst>
              <a:ahLst/>
              <a:cxnLst>
                <a:cxn ang="0">
                  <a:pos x="T0" y="T1"/>
                </a:cxn>
                <a:cxn ang="0">
                  <a:pos x="T2" y="T3"/>
                </a:cxn>
                <a:cxn ang="0">
                  <a:pos x="T4" y="T5"/>
                </a:cxn>
                <a:cxn ang="0">
                  <a:pos x="T6" y="T7"/>
                </a:cxn>
                <a:cxn ang="0">
                  <a:pos x="T8" y="T9"/>
                </a:cxn>
                <a:cxn ang="0">
                  <a:pos x="T10" y="T11"/>
                </a:cxn>
                <a:cxn ang="0">
                  <a:pos x="T12" y="T13"/>
                </a:cxn>
              </a:cxnLst>
              <a:rect l="0" t="0" r="r" b="b"/>
              <a:pathLst>
                <a:path w="1457" h="952">
                  <a:moveTo>
                    <a:pt x="1243" y="951"/>
                  </a:moveTo>
                  <a:cubicBezTo>
                    <a:pt x="1456" y="737"/>
                    <a:pt x="1346" y="447"/>
                    <a:pt x="1134" y="377"/>
                  </a:cubicBezTo>
                  <a:cubicBezTo>
                    <a:pt x="1173" y="495"/>
                    <a:pt x="1048" y="478"/>
                    <a:pt x="1008" y="596"/>
                  </a:cubicBezTo>
                  <a:cubicBezTo>
                    <a:pt x="1048" y="201"/>
                    <a:pt x="694" y="277"/>
                    <a:pt x="852" y="0"/>
                  </a:cubicBezTo>
                  <a:cubicBezTo>
                    <a:pt x="518" y="56"/>
                    <a:pt x="367" y="317"/>
                    <a:pt x="444" y="627"/>
                  </a:cubicBezTo>
                  <a:cubicBezTo>
                    <a:pt x="367" y="475"/>
                    <a:pt x="185" y="472"/>
                    <a:pt x="225" y="314"/>
                  </a:cubicBezTo>
                  <a:cubicBezTo>
                    <a:pt x="51" y="395"/>
                    <a:pt x="0" y="783"/>
                    <a:pt x="89" y="9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5" name="Freeform 4"/>
            <p:cNvSpPr>
              <a:spLocks noChangeArrowheads="1"/>
            </p:cNvSpPr>
            <p:nvPr/>
          </p:nvSpPr>
          <p:spPr bwMode="auto">
            <a:xfrm>
              <a:off x="5295900" y="2535238"/>
              <a:ext cx="106363" cy="101600"/>
            </a:xfrm>
            <a:custGeom>
              <a:avLst/>
              <a:gdLst>
                <a:gd name="T0" fmla="*/ 294 w 295"/>
                <a:gd name="T1" fmla="*/ 283 h 284"/>
                <a:gd name="T2" fmla="*/ 154 w 295"/>
                <a:gd name="T3" fmla="*/ 0 h 284"/>
                <a:gd name="T4" fmla="*/ 12 w 295"/>
                <a:gd name="T5" fmla="*/ 283 h 284"/>
              </a:gdLst>
              <a:ahLst/>
              <a:cxnLst>
                <a:cxn ang="0">
                  <a:pos x="T0" y="T1"/>
                </a:cxn>
                <a:cxn ang="0">
                  <a:pos x="T2" y="T3"/>
                </a:cxn>
                <a:cxn ang="0">
                  <a:pos x="T4" y="T5"/>
                </a:cxn>
              </a:cxnLst>
              <a:rect l="0" t="0" r="r" b="b"/>
              <a:pathLst>
                <a:path w="295" h="284">
                  <a:moveTo>
                    <a:pt x="294" y="283"/>
                  </a:moveTo>
                  <a:cubicBezTo>
                    <a:pt x="289" y="186"/>
                    <a:pt x="121" y="167"/>
                    <a:pt x="154" y="0"/>
                  </a:cubicBezTo>
                  <a:cubicBezTo>
                    <a:pt x="154" y="0"/>
                    <a:pt x="0" y="142"/>
                    <a:pt x="12" y="283"/>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6" name="Freeform 5"/>
            <p:cNvSpPr>
              <a:spLocks noChangeArrowheads="1"/>
            </p:cNvSpPr>
            <p:nvPr/>
          </p:nvSpPr>
          <p:spPr bwMode="auto">
            <a:xfrm>
              <a:off x="5084763" y="2744788"/>
              <a:ext cx="263525" cy="404812"/>
            </a:xfrm>
            <a:custGeom>
              <a:avLst/>
              <a:gdLst>
                <a:gd name="T0" fmla="*/ 733 w 734"/>
                <a:gd name="T1" fmla="*/ 318 h 1125"/>
                <a:gd name="T2" fmla="*/ 0 w 734"/>
                <a:gd name="T3" fmla="*/ 0 h 1125"/>
                <a:gd name="T4" fmla="*/ 0 w 734"/>
                <a:gd name="T5" fmla="*/ 782 h 1125"/>
                <a:gd name="T6" fmla="*/ 733 w 734"/>
                <a:gd name="T7" fmla="*/ 1124 h 1125"/>
                <a:gd name="T8" fmla="*/ 733 w 734"/>
                <a:gd name="T9" fmla="*/ 318 h 1125"/>
              </a:gdLst>
              <a:ahLst/>
              <a:cxnLst>
                <a:cxn ang="0">
                  <a:pos x="T0" y="T1"/>
                </a:cxn>
                <a:cxn ang="0">
                  <a:pos x="T2" y="T3"/>
                </a:cxn>
                <a:cxn ang="0">
                  <a:pos x="T4" y="T5"/>
                </a:cxn>
                <a:cxn ang="0">
                  <a:pos x="T6" y="T7"/>
                </a:cxn>
                <a:cxn ang="0">
                  <a:pos x="T8" y="T9"/>
                </a:cxn>
              </a:cxnLst>
              <a:rect l="0" t="0" r="r" b="b"/>
              <a:pathLst>
                <a:path w="734" h="1125">
                  <a:moveTo>
                    <a:pt x="733" y="318"/>
                  </a:moveTo>
                  <a:lnTo>
                    <a:pt x="0" y="0"/>
                  </a:lnTo>
                  <a:lnTo>
                    <a:pt x="0" y="782"/>
                  </a:lnTo>
                  <a:lnTo>
                    <a:pt x="733" y="1124"/>
                  </a:lnTo>
                  <a:lnTo>
                    <a:pt x="733" y="318"/>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6"/>
            <p:cNvSpPr>
              <a:spLocks noChangeArrowheads="1"/>
            </p:cNvSpPr>
            <p:nvPr/>
          </p:nvSpPr>
          <p:spPr bwMode="auto">
            <a:xfrm>
              <a:off x="5349875" y="2744788"/>
              <a:ext cx="246063" cy="404812"/>
            </a:xfrm>
            <a:custGeom>
              <a:avLst/>
              <a:gdLst>
                <a:gd name="T0" fmla="*/ 0 w 685"/>
                <a:gd name="T1" fmla="*/ 318 h 1125"/>
                <a:gd name="T2" fmla="*/ 684 w 685"/>
                <a:gd name="T3" fmla="*/ 0 h 1125"/>
                <a:gd name="T4" fmla="*/ 684 w 685"/>
                <a:gd name="T5" fmla="*/ 782 h 1125"/>
                <a:gd name="T6" fmla="*/ 0 w 685"/>
                <a:gd name="T7" fmla="*/ 1124 h 1125"/>
                <a:gd name="T8" fmla="*/ 0 w 685"/>
                <a:gd name="T9" fmla="*/ 318 h 1125"/>
              </a:gdLst>
              <a:ahLst/>
              <a:cxnLst>
                <a:cxn ang="0">
                  <a:pos x="T0" y="T1"/>
                </a:cxn>
                <a:cxn ang="0">
                  <a:pos x="T2" y="T3"/>
                </a:cxn>
                <a:cxn ang="0">
                  <a:pos x="T4" y="T5"/>
                </a:cxn>
                <a:cxn ang="0">
                  <a:pos x="T6" y="T7"/>
                </a:cxn>
                <a:cxn ang="0">
                  <a:pos x="T8" y="T9"/>
                </a:cxn>
              </a:cxnLst>
              <a:rect l="0" t="0" r="r" b="b"/>
              <a:pathLst>
                <a:path w="685" h="1125">
                  <a:moveTo>
                    <a:pt x="0" y="318"/>
                  </a:moveTo>
                  <a:lnTo>
                    <a:pt x="684" y="0"/>
                  </a:lnTo>
                  <a:lnTo>
                    <a:pt x="684" y="782"/>
                  </a:lnTo>
                  <a:lnTo>
                    <a:pt x="0" y="1124"/>
                  </a:lnTo>
                  <a:lnTo>
                    <a:pt x="0" y="318"/>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7"/>
            <p:cNvSpPr>
              <a:spLocks noChangeArrowheads="1"/>
            </p:cNvSpPr>
            <p:nvPr/>
          </p:nvSpPr>
          <p:spPr bwMode="auto">
            <a:xfrm>
              <a:off x="5084763" y="2640013"/>
              <a:ext cx="511175" cy="104775"/>
            </a:xfrm>
            <a:custGeom>
              <a:avLst/>
              <a:gdLst>
                <a:gd name="T0" fmla="*/ 0 w 1418"/>
                <a:gd name="T1" fmla="*/ 292 h 293"/>
                <a:gd name="T2" fmla="*/ 733 w 1418"/>
                <a:gd name="T3" fmla="*/ 0 h 293"/>
                <a:gd name="T4" fmla="*/ 1417 w 1418"/>
                <a:gd name="T5" fmla="*/ 292 h 293"/>
              </a:gdLst>
              <a:ahLst/>
              <a:cxnLst>
                <a:cxn ang="0">
                  <a:pos x="T0" y="T1"/>
                </a:cxn>
                <a:cxn ang="0">
                  <a:pos x="T2" y="T3"/>
                </a:cxn>
                <a:cxn ang="0">
                  <a:pos x="T4" y="T5"/>
                </a:cxn>
              </a:cxnLst>
              <a:rect l="0" t="0" r="r" b="b"/>
              <a:pathLst>
                <a:path w="1418" h="293">
                  <a:moveTo>
                    <a:pt x="0" y="292"/>
                  </a:moveTo>
                  <a:lnTo>
                    <a:pt x="733" y="0"/>
                  </a:lnTo>
                  <a:lnTo>
                    <a:pt x="1417" y="292"/>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9" name="Line 8"/>
            <p:cNvSpPr>
              <a:spLocks noChangeShapeType="1"/>
            </p:cNvSpPr>
            <p:nvPr/>
          </p:nvSpPr>
          <p:spPr bwMode="auto">
            <a:xfrm>
              <a:off x="5232400" y="2686050"/>
              <a:ext cx="244475" cy="11271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0" name="Freeform 9"/>
            <p:cNvSpPr>
              <a:spLocks noChangeArrowheads="1"/>
            </p:cNvSpPr>
            <p:nvPr/>
          </p:nvSpPr>
          <p:spPr bwMode="auto">
            <a:xfrm>
              <a:off x="5156200" y="2849563"/>
              <a:ext cx="123825" cy="168275"/>
            </a:xfrm>
            <a:custGeom>
              <a:avLst/>
              <a:gdLst>
                <a:gd name="T0" fmla="*/ 342 w 343"/>
                <a:gd name="T1" fmla="*/ 147 h 466"/>
                <a:gd name="T2" fmla="*/ 0 w 343"/>
                <a:gd name="T3" fmla="*/ 0 h 466"/>
                <a:gd name="T4" fmla="*/ 0 w 343"/>
                <a:gd name="T5" fmla="*/ 318 h 466"/>
                <a:gd name="T6" fmla="*/ 342 w 343"/>
                <a:gd name="T7" fmla="*/ 465 h 466"/>
                <a:gd name="T8" fmla="*/ 342 w 343"/>
                <a:gd name="T9" fmla="*/ 147 h 466"/>
              </a:gdLst>
              <a:ahLst/>
              <a:cxnLst>
                <a:cxn ang="0">
                  <a:pos x="T0" y="T1"/>
                </a:cxn>
                <a:cxn ang="0">
                  <a:pos x="T2" y="T3"/>
                </a:cxn>
                <a:cxn ang="0">
                  <a:pos x="T4" y="T5"/>
                </a:cxn>
                <a:cxn ang="0">
                  <a:pos x="T6" y="T7"/>
                </a:cxn>
                <a:cxn ang="0">
                  <a:pos x="T8" y="T9"/>
                </a:cxn>
              </a:cxnLst>
              <a:rect l="0" t="0" r="r" b="b"/>
              <a:pathLst>
                <a:path w="343" h="466">
                  <a:moveTo>
                    <a:pt x="342" y="147"/>
                  </a:moveTo>
                  <a:lnTo>
                    <a:pt x="0" y="0"/>
                  </a:lnTo>
                  <a:lnTo>
                    <a:pt x="0" y="318"/>
                  </a:lnTo>
                  <a:lnTo>
                    <a:pt x="342" y="465"/>
                  </a:lnTo>
                  <a:lnTo>
                    <a:pt x="342" y="147"/>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91" name="Group 90"/>
          <p:cNvGrpSpPr/>
          <p:nvPr/>
        </p:nvGrpSpPr>
        <p:grpSpPr>
          <a:xfrm>
            <a:off x="3821965" y="4215284"/>
            <a:ext cx="920868" cy="549773"/>
            <a:chOff x="6059488" y="2517775"/>
            <a:chExt cx="1063625" cy="635000"/>
          </a:xfrm>
        </p:grpSpPr>
        <p:sp>
          <p:nvSpPr>
            <p:cNvPr id="92" name="Freeform 10"/>
            <p:cNvSpPr>
              <a:spLocks noChangeArrowheads="1"/>
            </p:cNvSpPr>
            <p:nvPr/>
          </p:nvSpPr>
          <p:spPr bwMode="auto">
            <a:xfrm>
              <a:off x="6202363" y="2944813"/>
              <a:ext cx="260350" cy="207962"/>
            </a:xfrm>
            <a:custGeom>
              <a:avLst/>
              <a:gdLst>
                <a:gd name="T0" fmla="*/ 281 w 724"/>
                <a:gd name="T1" fmla="*/ 147 h 576"/>
                <a:gd name="T2" fmla="*/ 669 w 724"/>
                <a:gd name="T3" fmla="*/ 147 h 576"/>
                <a:gd name="T4" fmla="*/ 723 w 724"/>
                <a:gd name="T5" fmla="*/ 201 h 576"/>
                <a:gd name="T6" fmla="*/ 669 w 724"/>
                <a:gd name="T7" fmla="*/ 254 h 576"/>
                <a:gd name="T8" fmla="*/ 535 w 724"/>
                <a:gd name="T9" fmla="*/ 254 h 576"/>
                <a:gd name="T10" fmla="*/ 535 w 724"/>
                <a:gd name="T11" fmla="*/ 321 h 576"/>
                <a:gd name="T12" fmla="*/ 509 w 724"/>
                <a:gd name="T13" fmla="*/ 361 h 576"/>
                <a:gd name="T14" fmla="*/ 509 w 724"/>
                <a:gd name="T15" fmla="*/ 428 h 576"/>
                <a:gd name="T16" fmla="*/ 468 w 724"/>
                <a:gd name="T17" fmla="*/ 468 h 576"/>
                <a:gd name="T18" fmla="*/ 468 w 724"/>
                <a:gd name="T19" fmla="*/ 509 h 576"/>
                <a:gd name="T20" fmla="*/ 415 w 724"/>
                <a:gd name="T21" fmla="*/ 575 h 576"/>
                <a:gd name="T22" fmla="*/ 295 w 724"/>
                <a:gd name="T23" fmla="*/ 575 h 576"/>
                <a:gd name="T24" fmla="*/ 201 w 724"/>
                <a:gd name="T25" fmla="*/ 562 h 576"/>
                <a:gd name="T26" fmla="*/ 0 w 724"/>
                <a:gd name="T27" fmla="*/ 495 h 576"/>
                <a:gd name="T28" fmla="*/ 0 w 724"/>
                <a:gd name="T29" fmla="*/ 188 h 576"/>
                <a:gd name="T30" fmla="*/ 308 w 724"/>
                <a:gd name="T31" fmla="*/ 14 h 576"/>
                <a:gd name="T32" fmla="*/ 360 w 724"/>
                <a:gd name="T33" fmla="*/ 14 h 576"/>
                <a:gd name="T34" fmla="*/ 361 w 724"/>
                <a:gd name="T35" fmla="*/ 67 h 576"/>
                <a:gd name="T36" fmla="*/ 281 w 724"/>
                <a:gd name="T37" fmla="*/ 14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4" h="576">
                  <a:moveTo>
                    <a:pt x="281" y="147"/>
                  </a:moveTo>
                  <a:lnTo>
                    <a:pt x="669" y="147"/>
                  </a:lnTo>
                  <a:cubicBezTo>
                    <a:pt x="697" y="147"/>
                    <a:pt x="723" y="173"/>
                    <a:pt x="723" y="201"/>
                  </a:cubicBezTo>
                  <a:cubicBezTo>
                    <a:pt x="723" y="229"/>
                    <a:pt x="697" y="254"/>
                    <a:pt x="669" y="254"/>
                  </a:cubicBezTo>
                  <a:lnTo>
                    <a:pt x="535" y="254"/>
                  </a:lnTo>
                  <a:lnTo>
                    <a:pt x="535" y="321"/>
                  </a:lnTo>
                  <a:cubicBezTo>
                    <a:pt x="535" y="340"/>
                    <a:pt x="527" y="361"/>
                    <a:pt x="509" y="361"/>
                  </a:cubicBezTo>
                  <a:lnTo>
                    <a:pt x="509" y="428"/>
                  </a:lnTo>
                  <a:cubicBezTo>
                    <a:pt x="509" y="447"/>
                    <a:pt x="487" y="468"/>
                    <a:pt x="468" y="468"/>
                  </a:cubicBezTo>
                  <a:lnTo>
                    <a:pt x="468" y="509"/>
                  </a:lnTo>
                  <a:cubicBezTo>
                    <a:pt x="468" y="536"/>
                    <a:pt x="443" y="575"/>
                    <a:pt x="415" y="575"/>
                  </a:cubicBezTo>
                  <a:lnTo>
                    <a:pt x="295" y="575"/>
                  </a:lnTo>
                  <a:cubicBezTo>
                    <a:pt x="263" y="575"/>
                    <a:pt x="231" y="571"/>
                    <a:pt x="201" y="562"/>
                  </a:cubicBezTo>
                  <a:lnTo>
                    <a:pt x="0" y="495"/>
                  </a:lnTo>
                  <a:lnTo>
                    <a:pt x="0" y="188"/>
                  </a:lnTo>
                  <a:cubicBezTo>
                    <a:pt x="68" y="137"/>
                    <a:pt x="308" y="14"/>
                    <a:pt x="308" y="14"/>
                  </a:cubicBezTo>
                  <a:cubicBezTo>
                    <a:pt x="324" y="2"/>
                    <a:pt x="346" y="0"/>
                    <a:pt x="360" y="14"/>
                  </a:cubicBezTo>
                  <a:cubicBezTo>
                    <a:pt x="375" y="29"/>
                    <a:pt x="375" y="51"/>
                    <a:pt x="361" y="67"/>
                  </a:cubicBezTo>
                  <a:lnTo>
                    <a:pt x="281" y="147"/>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Line 11"/>
            <p:cNvSpPr>
              <a:spLocks noChangeShapeType="1"/>
            </p:cNvSpPr>
            <p:nvPr/>
          </p:nvSpPr>
          <p:spPr bwMode="auto">
            <a:xfrm flipH="1">
              <a:off x="6354763" y="3074988"/>
              <a:ext cx="31750"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4" name="Line 12"/>
            <p:cNvSpPr>
              <a:spLocks noChangeShapeType="1"/>
            </p:cNvSpPr>
            <p:nvPr/>
          </p:nvSpPr>
          <p:spPr bwMode="auto">
            <a:xfrm flipH="1">
              <a:off x="6356350" y="3036888"/>
              <a:ext cx="46038"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5" name="Line 13"/>
            <p:cNvSpPr>
              <a:spLocks noChangeShapeType="1"/>
            </p:cNvSpPr>
            <p:nvPr/>
          </p:nvSpPr>
          <p:spPr bwMode="auto">
            <a:xfrm flipH="1">
              <a:off x="6343650" y="3113088"/>
              <a:ext cx="28575"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6" name="Freeform 14"/>
            <p:cNvSpPr>
              <a:spLocks noChangeArrowheads="1"/>
            </p:cNvSpPr>
            <p:nvPr/>
          </p:nvSpPr>
          <p:spPr bwMode="auto">
            <a:xfrm>
              <a:off x="6734175" y="2936875"/>
              <a:ext cx="261938" cy="207963"/>
            </a:xfrm>
            <a:custGeom>
              <a:avLst/>
              <a:gdLst>
                <a:gd name="T0" fmla="*/ 441 w 728"/>
                <a:gd name="T1" fmla="*/ 146 h 578"/>
                <a:gd name="T2" fmla="*/ 53 w 728"/>
                <a:gd name="T3" fmla="*/ 153 h 578"/>
                <a:gd name="T4" fmla="*/ 0 w 728"/>
                <a:gd name="T5" fmla="*/ 207 h 578"/>
                <a:gd name="T6" fmla="*/ 55 w 728"/>
                <a:gd name="T7" fmla="*/ 260 h 578"/>
                <a:gd name="T8" fmla="*/ 189 w 728"/>
                <a:gd name="T9" fmla="*/ 257 h 578"/>
                <a:gd name="T10" fmla="*/ 190 w 728"/>
                <a:gd name="T11" fmla="*/ 324 h 578"/>
                <a:gd name="T12" fmla="*/ 217 w 728"/>
                <a:gd name="T13" fmla="*/ 364 h 578"/>
                <a:gd name="T14" fmla="*/ 218 w 728"/>
                <a:gd name="T15" fmla="*/ 431 h 578"/>
                <a:gd name="T16" fmla="*/ 259 w 728"/>
                <a:gd name="T17" fmla="*/ 470 h 578"/>
                <a:gd name="T18" fmla="*/ 260 w 728"/>
                <a:gd name="T19" fmla="*/ 510 h 578"/>
                <a:gd name="T20" fmla="*/ 314 w 728"/>
                <a:gd name="T21" fmla="*/ 576 h 578"/>
                <a:gd name="T22" fmla="*/ 435 w 728"/>
                <a:gd name="T23" fmla="*/ 574 h 578"/>
                <a:gd name="T24" fmla="*/ 528 w 728"/>
                <a:gd name="T25" fmla="*/ 559 h 578"/>
                <a:gd name="T26" fmla="*/ 727 w 728"/>
                <a:gd name="T27" fmla="*/ 489 h 578"/>
                <a:gd name="T28" fmla="*/ 722 w 728"/>
                <a:gd name="T29" fmla="*/ 182 h 578"/>
                <a:gd name="T30" fmla="*/ 412 w 728"/>
                <a:gd name="T31" fmla="*/ 13 h 578"/>
                <a:gd name="T32" fmla="*/ 360 w 728"/>
                <a:gd name="T33" fmla="*/ 14 h 578"/>
                <a:gd name="T34" fmla="*/ 359 w 728"/>
                <a:gd name="T35" fmla="*/ 67 h 578"/>
                <a:gd name="T36" fmla="*/ 441 w 728"/>
                <a:gd name="T37" fmla="*/ 14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 h="578">
                  <a:moveTo>
                    <a:pt x="441" y="146"/>
                  </a:moveTo>
                  <a:lnTo>
                    <a:pt x="53" y="153"/>
                  </a:lnTo>
                  <a:cubicBezTo>
                    <a:pt x="25" y="153"/>
                    <a:pt x="0" y="179"/>
                    <a:pt x="0" y="207"/>
                  </a:cubicBezTo>
                  <a:cubicBezTo>
                    <a:pt x="1" y="235"/>
                    <a:pt x="27" y="260"/>
                    <a:pt x="55" y="260"/>
                  </a:cubicBezTo>
                  <a:lnTo>
                    <a:pt x="189" y="257"/>
                  </a:lnTo>
                  <a:lnTo>
                    <a:pt x="190" y="324"/>
                  </a:lnTo>
                  <a:cubicBezTo>
                    <a:pt x="190" y="343"/>
                    <a:pt x="198" y="364"/>
                    <a:pt x="217" y="364"/>
                  </a:cubicBezTo>
                  <a:lnTo>
                    <a:pt x="218" y="431"/>
                  </a:lnTo>
                  <a:cubicBezTo>
                    <a:pt x="218" y="449"/>
                    <a:pt x="240" y="471"/>
                    <a:pt x="259" y="470"/>
                  </a:cubicBezTo>
                  <a:lnTo>
                    <a:pt x="260" y="510"/>
                  </a:lnTo>
                  <a:cubicBezTo>
                    <a:pt x="260" y="538"/>
                    <a:pt x="286" y="577"/>
                    <a:pt x="314" y="576"/>
                  </a:cubicBezTo>
                  <a:lnTo>
                    <a:pt x="435" y="574"/>
                  </a:lnTo>
                  <a:cubicBezTo>
                    <a:pt x="466" y="574"/>
                    <a:pt x="498" y="569"/>
                    <a:pt x="528" y="559"/>
                  </a:cubicBezTo>
                  <a:lnTo>
                    <a:pt x="727" y="489"/>
                  </a:lnTo>
                  <a:lnTo>
                    <a:pt x="722" y="182"/>
                  </a:lnTo>
                  <a:cubicBezTo>
                    <a:pt x="654" y="132"/>
                    <a:pt x="412" y="13"/>
                    <a:pt x="412" y="13"/>
                  </a:cubicBezTo>
                  <a:cubicBezTo>
                    <a:pt x="396" y="2"/>
                    <a:pt x="374" y="0"/>
                    <a:pt x="360" y="14"/>
                  </a:cubicBezTo>
                  <a:cubicBezTo>
                    <a:pt x="345" y="29"/>
                    <a:pt x="345" y="52"/>
                    <a:pt x="359" y="67"/>
                  </a:cubicBezTo>
                  <a:lnTo>
                    <a:pt x="441" y="146"/>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Line 15"/>
            <p:cNvSpPr>
              <a:spLocks noChangeShapeType="1"/>
            </p:cNvSpPr>
            <p:nvPr/>
          </p:nvSpPr>
          <p:spPr bwMode="auto">
            <a:xfrm>
              <a:off x="6811963" y="3067050"/>
              <a:ext cx="2857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8" name="Line 16"/>
            <p:cNvSpPr>
              <a:spLocks noChangeShapeType="1"/>
            </p:cNvSpPr>
            <p:nvPr/>
          </p:nvSpPr>
          <p:spPr bwMode="auto">
            <a:xfrm>
              <a:off x="6796088" y="3028950"/>
              <a:ext cx="42862"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9" name="Line 17"/>
            <p:cNvSpPr>
              <a:spLocks noChangeShapeType="1"/>
            </p:cNvSpPr>
            <p:nvPr/>
          </p:nvSpPr>
          <p:spPr bwMode="auto">
            <a:xfrm>
              <a:off x="6826250" y="3105150"/>
              <a:ext cx="25400"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0" name="Freeform 18"/>
            <p:cNvSpPr>
              <a:spLocks noChangeArrowheads="1"/>
            </p:cNvSpPr>
            <p:nvPr/>
          </p:nvSpPr>
          <p:spPr bwMode="auto">
            <a:xfrm>
              <a:off x="6381750" y="2817813"/>
              <a:ext cx="193675" cy="244475"/>
            </a:xfrm>
            <a:custGeom>
              <a:avLst/>
              <a:gdLst>
                <a:gd name="T0" fmla="*/ 126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126" y="679"/>
                  </a:moveTo>
                  <a:lnTo>
                    <a:pt x="536" y="679"/>
                  </a:lnTo>
                  <a:lnTo>
                    <a:pt x="536" y="560"/>
                  </a:lnTo>
                  <a:cubicBezTo>
                    <a:pt x="536" y="465"/>
                    <a:pt x="473" y="378"/>
                    <a:pt x="384" y="346"/>
                  </a:cubicBezTo>
                  <a:lnTo>
                    <a:pt x="0" y="203"/>
                  </a:lnTo>
                  <a:lnTo>
                    <a:pt x="0"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1" name="Freeform 19"/>
            <p:cNvSpPr>
              <a:spLocks noChangeArrowheads="1"/>
            </p:cNvSpPr>
            <p:nvPr/>
          </p:nvSpPr>
          <p:spPr bwMode="auto">
            <a:xfrm>
              <a:off x="6059488" y="2824163"/>
              <a:ext cx="193675" cy="239712"/>
            </a:xfrm>
            <a:custGeom>
              <a:avLst/>
              <a:gdLst>
                <a:gd name="T0" fmla="*/ 536 w 537"/>
                <a:gd name="T1" fmla="*/ 0 h 665"/>
                <a:gd name="T2" fmla="*/ 536 w 537"/>
                <a:gd name="T3" fmla="*/ 188 h 665"/>
                <a:gd name="T4" fmla="*/ 150 w 537"/>
                <a:gd name="T5" fmla="*/ 331 h 665"/>
                <a:gd name="T6" fmla="*/ 0 w 537"/>
                <a:gd name="T7" fmla="*/ 545 h 665"/>
                <a:gd name="T8" fmla="*/ 0 w 537"/>
                <a:gd name="T9" fmla="*/ 664 h 665"/>
                <a:gd name="T10" fmla="*/ 360 w 537"/>
                <a:gd name="T11" fmla="*/ 664 h 665"/>
              </a:gdLst>
              <a:ahLst/>
              <a:cxnLst>
                <a:cxn ang="0">
                  <a:pos x="T0" y="T1"/>
                </a:cxn>
                <a:cxn ang="0">
                  <a:pos x="T2" y="T3"/>
                </a:cxn>
                <a:cxn ang="0">
                  <a:pos x="T4" y="T5"/>
                </a:cxn>
                <a:cxn ang="0">
                  <a:pos x="T6" y="T7"/>
                </a:cxn>
                <a:cxn ang="0">
                  <a:pos x="T8" y="T9"/>
                </a:cxn>
                <a:cxn ang="0">
                  <a:pos x="T10" y="T11"/>
                </a:cxn>
              </a:cxnLst>
              <a:rect l="0" t="0" r="r" b="b"/>
              <a:pathLst>
                <a:path w="537" h="665">
                  <a:moveTo>
                    <a:pt x="536" y="0"/>
                  </a:moveTo>
                  <a:lnTo>
                    <a:pt x="536" y="188"/>
                  </a:lnTo>
                  <a:lnTo>
                    <a:pt x="150" y="331"/>
                  </a:lnTo>
                  <a:cubicBezTo>
                    <a:pt x="60" y="363"/>
                    <a:pt x="0" y="450"/>
                    <a:pt x="0" y="545"/>
                  </a:cubicBezTo>
                  <a:lnTo>
                    <a:pt x="0" y="664"/>
                  </a:lnTo>
                  <a:lnTo>
                    <a:pt x="360" y="664"/>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2" name="Freeform 20"/>
            <p:cNvSpPr>
              <a:spLocks noChangeArrowheads="1"/>
            </p:cNvSpPr>
            <p:nvPr/>
          </p:nvSpPr>
          <p:spPr bwMode="auto">
            <a:xfrm>
              <a:off x="6178550" y="2517775"/>
              <a:ext cx="269875" cy="323850"/>
            </a:xfrm>
            <a:custGeom>
              <a:avLst/>
              <a:gdLst>
                <a:gd name="T0" fmla="*/ 750 w 751"/>
                <a:gd name="T1" fmla="*/ 450 h 900"/>
                <a:gd name="T2" fmla="*/ 700 w 751"/>
                <a:gd name="T3" fmla="*/ 674 h 900"/>
                <a:gd name="T4" fmla="*/ 562 w 751"/>
                <a:gd name="T5" fmla="*/ 839 h 900"/>
                <a:gd name="T6" fmla="*/ 375 w 751"/>
                <a:gd name="T7" fmla="*/ 899 h 900"/>
                <a:gd name="T8" fmla="*/ 187 w 751"/>
                <a:gd name="T9" fmla="*/ 839 h 900"/>
                <a:gd name="T10" fmla="*/ 50 w 751"/>
                <a:gd name="T11" fmla="*/ 674 h 900"/>
                <a:gd name="T12" fmla="*/ 0 w 751"/>
                <a:gd name="T13" fmla="*/ 450 h 900"/>
                <a:gd name="T14" fmla="*/ 50 w 751"/>
                <a:gd name="T15" fmla="*/ 225 h 900"/>
                <a:gd name="T16" fmla="*/ 187 w 751"/>
                <a:gd name="T17" fmla="*/ 60 h 900"/>
                <a:gd name="T18" fmla="*/ 375 w 751"/>
                <a:gd name="T19" fmla="*/ 0 h 900"/>
                <a:gd name="T20" fmla="*/ 562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2" y="798"/>
                    <a:pt x="562" y="839"/>
                  </a:cubicBezTo>
                  <a:cubicBezTo>
                    <a:pt x="503" y="881"/>
                    <a:pt x="444" y="899"/>
                    <a:pt x="375" y="899"/>
                  </a:cubicBezTo>
                  <a:cubicBezTo>
                    <a:pt x="306" y="899"/>
                    <a:pt x="247" y="881"/>
                    <a:pt x="187" y="839"/>
                  </a:cubicBezTo>
                  <a:cubicBezTo>
                    <a:pt x="127" y="798"/>
                    <a:pt x="85" y="746"/>
                    <a:pt x="50" y="674"/>
                  </a:cubicBezTo>
                  <a:cubicBezTo>
                    <a:pt x="16" y="602"/>
                    <a:pt x="0" y="533"/>
                    <a:pt x="0" y="450"/>
                  </a:cubicBezTo>
                  <a:cubicBezTo>
                    <a:pt x="0" y="367"/>
                    <a:pt x="16" y="296"/>
                    <a:pt x="50" y="225"/>
                  </a:cubicBezTo>
                  <a:cubicBezTo>
                    <a:pt x="85" y="153"/>
                    <a:pt x="127" y="101"/>
                    <a:pt x="187" y="60"/>
                  </a:cubicBezTo>
                  <a:cubicBezTo>
                    <a:pt x="247" y="18"/>
                    <a:pt x="306" y="0"/>
                    <a:pt x="375" y="0"/>
                  </a:cubicBezTo>
                  <a:cubicBezTo>
                    <a:pt x="444" y="0"/>
                    <a:pt x="503" y="18"/>
                    <a:pt x="562" y="60"/>
                  </a:cubicBezTo>
                  <a:cubicBezTo>
                    <a:pt x="622" y="101"/>
                    <a:pt x="666" y="153"/>
                    <a:pt x="700" y="225"/>
                  </a:cubicBezTo>
                  <a:cubicBezTo>
                    <a:pt x="735" y="296"/>
                    <a:pt x="750" y="367"/>
                    <a:pt x="750" y="45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21"/>
            <p:cNvSpPr>
              <a:spLocks noChangeArrowheads="1"/>
            </p:cNvSpPr>
            <p:nvPr/>
          </p:nvSpPr>
          <p:spPr bwMode="auto">
            <a:xfrm>
              <a:off x="6180138" y="2613025"/>
              <a:ext cx="268287" cy="61913"/>
            </a:xfrm>
            <a:custGeom>
              <a:avLst/>
              <a:gdLst>
                <a:gd name="T0" fmla="*/ 745 w 746"/>
                <a:gd name="T1" fmla="*/ 143 h 171"/>
                <a:gd name="T2" fmla="*/ 708 w 746"/>
                <a:gd name="T3" fmla="*/ 145 h 171"/>
                <a:gd name="T4" fmla="*/ 428 w 746"/>
                <a:gd name="T5" fmla="*/ 0 h 171"/>
                <a:gd name="T6" fmla="*/ 146 w 746"/>
                <a:gd name="T7" fmla="*/ 145 h 171"/>
                <a:gd name="T8" fmla="*/ 0 w 746"/>
                <a:gd name="T9" fmla="*/ 110 h 171"/>
              </a:gdLst>
              <a:ahLst/>
              <a:cxnLst>
                <a:cxn ang="0">
                  <a:pos x="T0" y="T1"/>
                </a:cxn>
                <a:cxn ang="0">
                  <a:pos x="T2" y="T3"/>
                </a:cxn>
                <a:cxn ang="0">
                  <a:pos x="T4" y="T5"/>
                </a:cxn>
                <a:cxn ang="0">
                  <a:pos x="T6" y="T7"/>
                </a:cxn>
                <a:cxn ang="0">
                  <a:pos x="T8" y="T9"/>
                </a:cxn>
              </a:cxnLst>
              <a:rect l="0" t="0" r="r" b="b"/>
              <a:pathLst>
                <a:path w="746" h="171">
                  <a:moveTo>
                    <a:pt x="745" y="143"/>
                  </a:moveTo>
                  <a:cubicBezTo>
                    <a:pt x="732" y="144"/>
                    <a:pt x="721" y="143"/>
                    <a:pt x="708" y="145"/>
                  </a:cubicBezTo>
                  <a:cubicBezTo>
                    <a:pt x="581" y="170"/>
                    <a:pt x="499" y="124"/>
                    <a:pt x="428" y="0"/>
                  </a:cubicBezTo>
                  <a:cubicBezTo>
                    <a:pt x="386" y="81"/>
                    <a:pt x="254" y="145"/>
                    <a:pt x="146" y="145"/>
                  </a:cubicBezTo>
                  <a:cubicBezTo>
                    <a:pt x="92" y="145"/>
                    <a:pt x="46" y="134"/>
                    <a:pt x="0" y="11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4" name="Freeform 22"/>
            <p:cNvSpPr>
              <a:spLocks noChangeArrowheads="1"/>
            </p:cNvSpPr>
            <p:nvPr/>
          </p:nvSpPr>
          <p:spPr bwMode="auto">
            <a:xfrm>
              <a:off x="6929438" y="2817813"/>
              <a:ext cx="193675" cy="244475"/>
            </a:xfrm>
            <a:custGeom>
              <a:avLst/>
              <a:gdLst>
                <a:gd name="T0" fmla="*/ 241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241" y="679"/>
                  </a:moveTo>
                  <a:lnTo>
                    <a:pt x="536" y="679"/>
                  </a:lnTo>
                  <a:lnTo>
                    <a:pt x="536" y="560"/>
                  </a:lnTo>
                  <a:cubicBezTo>
                    <a:pt x="536" y="465"/>
                    <a:pt x="474" y="378"/>
                    <a:pt x="384" y="346"/>
                  </a:cubicBezTo>
                  <a:lnTo>
                    <a:pt x="0" y="203"/>
                  </a:lnTo>
                  <a:lnTo>
                    <a:pt x="0"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5" name="Freeform 23"/>
            <p:cNvSpPr>
              <a:spLocks noChangeArrowheads="1"/>
            </p:cNvSpPr>
            <p:nvPr/>
          </p:nvSpPr>
          <p:spPr bwMode="auto">
            <a:xfrm>
              <a:off x="6607175" y="2824163"/>
              <a:ext cx="193675" cy="239712"/>
            </a:xfrm>
            <a:custGeom>
              <a:avLst/>
              <a:gdLst>
                <a:gd name="T0" fmla="*/ 535 w 536"/>
                <a:gd name="T1" fmla="*/ 0 h 665"/>
                <a:gd name="T2" fmla="*/ 535 w 536"/>
                <a:gd name="T3" fmla="*/ 188 h 665"/>
                <a:gd name="T4" fmla="*/ 149 w 536"/>
                <a:gd name="T5" fmla="*/ 331 h 665"/>
                <a:gd name="T6" fmla="*/ 0 w 536"/>
                <a:gd name="T7" fmla="*/ 545 h 665"/>
                <a:gd name="T8" fmla="*/ 0 w 536"/>
                <a:gd name="T9" fmla="*/ 664 h 665"/>
                <a:gd name="T10" fmla="*/ 467 w 536"/>
                <a:gd name="T11" fmla="*/ 664 h 665"/>
              </a:gdLst>
              <a:ahLst/>
              <a:cxnLst>
                <a:cxn ang="0">
                  <a:pos x="T0" y="T1"/>
                </a:cxn>
                <a:cxn ang="0">
                  <a:pos x="T2" y="T3"/>
                </a:cxn>
                <a:cxn ang="0">
                  <a:pos x="T4" y="T5"/>
                </a:cxn>
                <a:cxn ang="0">
                  <a:pos x="T6" y="T7"/>
                </a:cxn>
                <a:cxn ang="0">
                  <a:pos x="T8" y="T9"/>
                </a:cxn>
                <a:cxn ang="0">
                  <a:pos x="T10" y="T11"/>
                </a:cxn>
              </a:cxnLst>
              <a:rect l="0" t="0" r="r" b="b"/>
              <a:pathLst>
                <a:path w="536" h="665">
                  <a:moveTo>
                    <a:pt x="535" y="0"/>
                  </a:moveTo>
                  <a:lnTo>
                    <a:pt x="535" y="188"/>
                  </a:lnTo>
                  <a:lnTo>
                    <a:pt x="149" y="331"/>
                  </a:lnTo>
                  <a:cubicBezTo>
                    <a:pt x="60" y="363"/>
                    <a:pt x="0" y="450"/>
                    <a:pt x="0" y="545"/>
                  </a:cubicBezTo>
                  <a:lnTo>
                    <a:pt x="0" y="664"/>
                  </a:lnTo>
                  <a:lnTo>
                    <a:pt x="467" y="664"/>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06" name="Freeform 24"/>
            <p:cNvSpPr>
              <a:spLocks noChangeArrowheads="1"/>
            </p:cNvSpPr>
            <p:nvPr/>
          </p:nvSpPr>
          <p:spPr bwMode="auto">
            <a:xfrm>
              <a:off x="6726238" y="2517775"/>
              <a:ext cx="269875" cy="323850"/>
            </a:xfrm>
            <a:custGeom>
              <a:avLst/>
              <a:gdLst>
                <a:gd name="T0" fmla="*/ 750 w 751"/>
                <a:gd name="T1" fmla="*/ 450 h 900"/>
                <a:gd name="T2" fmla="*/ 700 w 751"/>
                <a:gd name="T3" fmla="*/ 674 h 900"/>
                <a:gd name="T4" fmla="*/ 563 w 751"/>
                <a:gd name="T5" fmla="*/ 839 h 900"/>
                <a:gd name="T6" fmla="*/ 375 w 751"/>
                <a:gd name="T7" fmla="*/ 899 h 900"/>
                <a:gd name="T8" fmla="*/ 188 w 751"/>
                <a:gd name="T9" fmla="*/ 839 h 900"/>
                <a:gd name="T10" fmla="*/ 50 w 751"/>
                <a:gd name="T11" fmla="*/ 674 h 900"/>
                <a:gd name="T12" fmla="*/ 0 w 751"/>
                <a:gd name="T13" fmla="*/ 450 h 900"/>
                <a:gd name="T14" fmla="*/ 50 w 751"/>
                <a:gd name="T15" fmla="*/ 225 h 900"/>
                <a:gd name="T16" fmla="*/ 188 w 751"/>
                <a:gd name="T17" fmla="*/ 60 h 900"/>
                <a:gd name="T18" fmla="*/ 375 w 751"/>
                <a:gd name="T19" fmla="*/ 0 h 900"/>
                <a:gd name="T20" fmla="*/ 563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3" y="798"/>
                    <a:pt x="563" y="839"/>
                  </a:cubicBezTo>
                  <a:cubicBezTo>
                    <a:pt x="503" y="881"/>
                    <a:pt x="444" y="899"/>
                    <a:pt x="375" y="899"/>
                  </a:cubicBezTo>
                  <a:cubicBezTo>
                    <a:pt x="306" y="899"/>
                    <a:pt x="248" y="881"/>
                    <a:pt x="188" y="839"/>
                  </a:cubicBezTo>
                  <a:cubicBezTo>
                    <a:pt x="129" y="798"/>
                    <a:pt x="85" y="746"/>
                    <a:pt x="50" y="674"/>
                  </a:cubicBezTo>
                  <a:cubicBezTo>
                    <a:pt x="16" y="602"/>
                    <a:pt x="0" y="533"/>
                    <a:pt x="0" y="450"/>
                  </a:cubicBezTo>
                  <a:cubicBezTo>
                    <a:pt x="0" y="367"/>
                    <a:pt x="16" y="296"/>
                    <a:pt x="50" y="225"/>
                  </a:cubicBezTo>
                  <a:cubicBezTo>
                    <a:pt x="85" y="153"/>
                    <a:pt x="129" y="101"/>
                    <a:pt x="188" y="60"/>
                  </a:cubicBezTo>
                  <a:cubicBezTo>
                    <a:pt x="248" y="18"/>
                    <a:pt x="306" y="0"/>
                    <a:pt x="375" y="0"/>
                  </a:cubicBezTo>
                  <a:cubicBezTo>
                    <a:pt x="444" y="0"/>
                    <a:pt x="503" y="18"/>
                    <a:pt x="563" y="60"/>
                  </a:cubicBezTo>
                  <a:cubicBezTo>
                    <a:pt x="623" y="101"/>
                    <a:pt x="666" y="153"/>
                    <a:pt x="700" y="225"/>
                  </a:cubicBezTo>
                  <a:cubicBezTo>
                    <a:pt x="735" y="296"/>
                    <a:pt x="750" y="367"/>
                    <a:pt x="750" y="45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25"/>
            <p:cNvSpPr>
              <a:spLocks noChangeArrowheads="1"/>
            </p:cNvSpPr>
            <p:nvPr/>
          </p:nvSpPr>
          <p:spPr bwMode="auto">
            <a:xfrm>
              <a:off x="6727825" y="2613025"/>
              <a:ext cx="268288" cy="61913"/>
            </a:xfrm>
            <a:custGeom>
              <a:avLst/>
              <a:gdLst>
                <a:gd name="T0" fmla="*/ 744 w 745"/>
                <a:gd name="T1" fmla="*/ 143 h 171"/>
                <a:gd name="T2" fmla="*/ 708 w 745"/>
                <a:gd name="T3" fmla="*/ 145 h 171"/>
                <a:gd name="T4" fmla="*/ 428 w 745"/>
                <a:gd name="T5" fmla="*/ 0 h 171"/>
                <a:gd name="T6" fmla="*/ 145 w 745"/>
                <a:gd name="T7" fmla="*/ 145 h 171"/>
                <a:gd name="T8" fmla="*/ 0 w 745"/>
                <a:gd name="T9" fmla="*/ 110 h 171"/>
              </a:gdLst>
              <a:ahLst/>
              <a:cxnLst>
                <a:cxn ang="0">
                  <a:pos x="T0" y="T1"/>
                </a:cxn>
                <a:cxn ang="0">
                  <a:pos x="T2" y="T3"/>
                </a:cxn>
                <a:cxn ang="0">
                  <a:pos x="T4" y="T5"/>
                </a:cxn>
                <a:cxn ang="0">
                  <a:pos x="T6" y="T7"/>
                </a:cxn>
                <a:cxn ang="0">
                  <a:pos x="T8" y="T9"/>
                </a:cxn>
              </a:cxnLst>
              <a:rect l="0" t="0" r="r" b="b"/>
              <a:pathLst>
                <a:path w="745" h="171">
                  <a:moveTo>
                    <a:pt x="744" y="143"/>
                  </a:moveTo>
                  <a:cubicBezTo>
                    <a:pt x="731" y="144"/>
                    <a:pt x="721" y="143"/>
                    <a:pt x="708" y="145"/>
                  </a:cubicBezTo>
                  <a:cubicBezTo>
                    <a:pt x="580" y="170"/>
                    <a:pt x="498" y="124"/>
                    <a:pt x="428" y="0"/>
                  </a:cubicBezTo>
                  <a:cubicBezTo>
                    <a:pt x="385" y="81"/>
                    <a:pt x="253" y="145"/>
                    <a:pt x="145" y="145"/>
                  </a:cubicBezTo>
                  <a:cubicBezTo>
                    <a:pt x="92" y="145"/>
                    <a:pt x="46" y="134"/>
                    <a:pt x="0" y="11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08" name="Freeform 131"/>
          <p:cNvSpPr>
            <a:spLocks noChangeArrowheads="1"/>
          </p:cNvSpPr>
          <p:nvPr/>
        </p:nvSpPr>
        <p:spPr bwMode="auto">
          <a:xfrm>
            <a:off x="7447711" y="4366472"/>
            <a:ext cx="420576" cy="342234"/>
          </a:xfrm>
          <a:custGeom>
            <a:avLst/>
            <a:gdLst>
              <a:gd name="T0" fmla="*/ 1212 w 1351"/>
              <a:gd name="T1" fmla="*/ 272 h 1098"/>
              <a:gd name="T2" fmla="*/ 1213 w 1351"/>
              <a:gd name="T3" fmla="*/ 308 h 1098"/>
              <a:gd name="T4" fmla="*/ 425 w 1351"/>
              <a:gd name="T5" fmla="*/ 1097 h 1098"/>
              <a:gd name="T6" fmla="*/ 0 w 1351"/>
              <a:gd name="T7" fmla="*/ 972 h 1098"/>
              <a:gd name="T8" fmla="*/ 66 w 1351"/>
              <a:gd name="T9" fmla="*/ 976 h 1098"/>
              <a:gd name="T10" fmla="*/ 410 w 1351"/>
              <a:gd name="T11" fmla="*/ 857 h 1098"/>
              <a:gd name="T12" fmla="*/ 151 w 1351"/>
              <a:gd name="T13" fmla="*/ 665 h 1098"/>
              <a:gd name="T14" fmla="*/ 203 w 1351"/>
              <a:gd name="T15" fmla="*/ 670 h 1098"/>
              <a:gd name="T16" fmla="*/ 276 w 1351"/>
              <a:gd name="T17" fmla="*/ 660 h 1098"/>
              <a:gd name="T18" fmla="*/ 54 w 1351"/>
              <a:gd name="T19" fmla="*/ 389 h 1098"/>
              <a:gd name="T20" fmla="*/ 54 w 1351"/>
              <a:gd name="T21" fmla="*/ 385 h 1098"/>
              <a:gd name="T22" fmla="*/ 179 w 1351"/>
              <a:gd name="T23" fmla="*/ 420 h 1098"/>
              <a:gd name="T24" fmla="*/ 56 w 1351"/>
              <a:gd name="T25" fmla="*/ 189 h 1098"/>
              <a:gd name="T26" fmla="*/ 94 w 1351"/>
              <a:gd name="T27" fmla="*/ 51 h 1098"/>
              <a:gd name="T28" fmla="*/ 665 w 1351"/>
              <a:gd name="T29" fmla="*/ 339 h 1098"/>
              <a:gd name="T30" fmla="*/ 658 w 1351"/>
              <a:gd name="T31" fmla="*/ 276 h 1098"/>
              <a:gd name="T32" fmla="*/ 935 w 1351"/>
              <a:gd name="T33" fmla="*/ 0 h 1098"/>
              <a:gd name="T34" fmla="*/ 1137 w 1351"/>
              <a:gd name="T35" fmla="*/ 88 h 1098"/>
              <a:gd name="T36" fmla="*/ 1313 w 1351"/>
              <a:gd name="T37" fmla="*/ 20 h 1098"/>
              <a:gd name="T38" fmla="*/ 1191 w 1351"/>
              <a:gd name="T39" fmla="*/ 173 h 1098"/>
              <a:gd name="T40" fmla="*/ 1350 w 1351"/>
              <a:gd name="T41" fmla="*/ 130 h 1098"/>
              <a:gd name="T42" fmla="*/ 1212 w 1351"/>
              <a:gd name="T43" fmla="*/ 272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1" h="1098">
                <a:moveTo>
                  <a:pt x="1212" y="272"/>
                </a:moveTo>
                <a:cubicBezTo>
                  <a:pt x="1213" y="284"/>
                  <a:pt x="1213" y="296"/>
                  <a:pt x="1213" y="308"/>
                </a:cubicBezTo>
                <a:cubicBezTo>
                  <a:pt x="1213" y="674"/>
                  <a:pt x="934" y="1097"/>
                  <a:pt x="425" y="1097"/>
                </a:cubicBezTo>
                <a:cubicBezTo>
                  <a:pt x="268" y="1097"/>
                  <a:pt x="122" y="1051"/>
                  <a:pt x="0" y="972"/>
                </a:cubicBezTo>
                <a:cubicBezTo>
                  <a:pt x="21" y="975"/>
                  <a:pt x="43" y="976"/>
                  <a:pt x="66" y="976"/>
                </a:cubicBezTo>
                <a:cubicBezTo>
                  <a:pt x="196" y="976"/>
                  <a:pt x="315" y="932"/>
                  <a:pt x="410" y="857"/>
                </a:cubicBezTo>
                <a:cubicBezTo>
                  <a:pt x="289" y="855"/>
                  <a:pt x="186" y="775"/>
                  <a:pt x="151" y="665"/>
                </a:cubicBezTo>
                <a:cubicBezTo>
                  <a:pt x="168" y="668"/>
                  <a:pt x="186" y="670"/>
                  <a:pt x="203" y="670"/>
                </a:cubicBezTo>
                <a:cubicBezTo>
                  <a:pt x="228" y="670"/>
                  <a:pt x="253" y="667"/>
                  <a:pt x="276" y="660"/>
                </a:cubicBezTo>
                <a:cubicBezTo>
                  <a:pt x="149" y="635"/>
                  <a:pt x="54" y="523"/>
                  <a:pt x="54" y="389"/>
                </a:cubicBezTo>
                <a:cubicBezTo>
                  <a:pt x="54" y="387"/>
                  <a:pt x="54" y="386"/>
                  <a:pt x="54" y="385"/>
                </a:cubicBezTo>
                <a:cubicBezTo>
                  <a:pt x="91" y="406"/>
                  <a:pt x="134" y="418"/>
                  <a:pt x="179" y="420"/>
                </a:cubicBezTo>
                <a:cubicBezTo>
                  <a:pt x="105" y="370"/>
                  <a:pt x="56" y="285"/>
                  <a:pt x="56" y="189"/>
                </a:cubicBezTo>
                <a:cubicBezTo>
                  <a:pt x="56" y="139"/>
                  <a:pt x="70" y="92"/>
                  <a:pt x="94" y="51"/>
                </a:cubicBezTo>
                <a:cubicBezTo>
                  <a:pt x="230" y="218"/>
                  <a:pt x="435" y="328"/>
                  <a:pt x="665" y="339"/>
                </a:cubicBezTo>
                <a:cubicBezTo>
                  <a:pt x="660" y="319"/>
                  <a:pt x="658" y="298"/>
                  <a:pt x="658" y="276"/>
                </a:cubicBezTo>
                <a:cubicBezTo>
                  <a:pt x="658" y="124"/>
                  <a:pt x="782" y="0"/>
                  <a:pt x="935" y="0"/>
                </a:cubicBezTo>
                <a:cubicBezTo>
                  <a:pt x="1014" y="0"/>
                  <a:pt x="1086" y="34"/>
                  <a:pt x="1137" y="88"/>
                </a:cubicBezTo>
                <a:cubicBezTo>
                  <a:pt x="1200" y="75"/>
                  <a:pt x="1259" y="52"/>
                  <a:pt x="1313" y="20"/>
                </a:cubicBezTo>
                <a:cubicBezTo>
                  <a:pt x="1292" y="85"/>
                  <a:pt x="1248" y="139"/>
                  <a:pt x="1191" y="173"/>
                </a:cubicBezTo>
                <a:cubicBezTo>
                  <a:pt x="1247" y="166"/>
                  <a:pt x="1301" y="151"/>
                  <a:pt x="1350" y="130"/>
                </a:cubicBezTo>
                <a:cubicBezTo>
                  <a:pt x="1313" y="185"/>
                  <a:pt x="1266" y="233"/>
                  <a:pt x="1212" y="272"/>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32"/>
          <p:cNvSpPr>
            <a:spLocks noChangeArrowheads="1"/>
          </p:cNvSpPr>
          <p:nvPr/>
        </p:nvSpPr>
        <p:spPr bwMode="auto">
          <a:xfrm>
            <a:off x="7666245" y="4083339"/>
            <a:ext cx="410955" cy="232279"/>
          </a:xfrm>
          <a:custGeom>
            <a:avLst/>
            <a:gdLst>
              <a:gd name="T0" fmla="*/ 1317 w 1318"/>
              <a:gd name="T1" fmla="*/ 303 h 747"/>
              <a:gd name="T2" fmla="*/ 1028 w 1318"/>
              <a:gd name="T3" fmla="*/ 594 h 747"/>
              <a:gd name="T4" fmla="*/ 487 w 1318"/>
              <a:gd name="T5" fmla="*/ 594 h 747"/>
              <a:gd name="T6" fmla="*/ 319 w 1318"/>
              <a:gd name="T7" fmla="*/ 746 h 747"/>
              <a:gd name="T8" fmla="*/ 319 w 1318"/>
              <a:gd name="T9" fmla="*/ 594 h 747"/>
              <a:gd name="T10" fmla="*/ 287 w 1318"/>
              <a:gd name="T11" fmla="*/ 591 h 747"/>
              <a:gd name="T12" fmla="*/ 0 w 1318"/>
              <a:gd name="T13" fmla="*/ 303 h 747"/>
              <a:gd name="T14" fmla="*/ 289 w 1318"/>
              <a:gd name="T15" fmla="*/ 0 h 747"/>
              <a:gd name="T16" fmla="*/ 1028 w 1318"/>
              <a:gd name="T17" fmla="*/ 0 h 747"/>
              <a:gd name="T18" fmla="*/ 1317 w 1318"/>
              <a:gd name="T19" fmla="*/ 30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8" h="747">
                <a:moveTo>
                  <a:pt x="1317" y="303"/>
                </a:moveTo>
                <a:cubicBezTo>
                  <a:pt x="1317" y="461"/>
                  <a:pt x="1186" y="594"/>
                  <a:pt x="1028" y="594"/>
                </a:cubicBezTo>
                <a:lnTo>
                  <a:pt x="487" y="594"/>
                </a:lnTo>
                <a:lnTo>
                  <a:pt x="319" y="746"/>
                </a:lnTo>
                <a:lnTo>
                  <a:pt x="319" y="594"/>
                </a:lnTo>
                <a:lnTo>
                  <a:pt x="287" y="591"/>
                </a:lnTo>
                <a:cubicBezTo>
                  <a:pt x="129" y="591"/>
                  <a:pt x="0" y="461"/>
                  <a:pt x="0" y="303"/>
                </a:cubicBezTo>
                <a:cubicBezTo>
                  <a:pt x="0" y="145"/>
                  <a:pt x="131" y="0"/>
                  <a:pt x="289" y="0"/>
                </a:cubicBezTo>
                <a:lnTo>
                  <a:pt x="1028" y="0"/>
                </a:lnTo>
                <a:cubicBezTo>
                  <a:pt x="1186" y="0"/>
                  <a:pt x="1317" y="145"/>
                  <a:pt x="1317" y="30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110" name="Group 109"/>
          <p:cNvGrpSpPr/>
          <p:nvPr/>
        </p:nvGrpSpPr>
        <p:grpSpPr>
          <a:xfrm>
            <a:off x="7730843" y="4139691"/>
            <a:ext cx="285882" cy="75593"/>
            <a:chOff x="7730843" y="4139691"/>
            <a:chExt cx="285882" cy="75593"/>
          </a:xfrm>
          <a:solidFill>
            <a:schemeClr val="bg1"/>
          </a:solidFill>
        </p:grpSpPr>
        <p:sp>
          <p:nvSpPr>
            <p:cNvPr id="111" name="Freeform 133"/>
            <p:cNvSpPr>
              <a:spLocks noChangeArrowheads="1"/>
            </p:cNvSpPr>
            <p:nvPr/>
          </p:nvSpPr>
          <p:spPr bwMode="auto">
            <a:xfrm>
              <a:off x="7730843" y="4139691"/>
              <a:ext cx="74219" cy="75593"/>
            </a:xfrm>
            <a:custGeom>
              <a:avLst/>
              <a:gdLst>
                <a:gd name="T0" fmla="*/ 0 w 240"/>
                <a:gd name="T1" fmla="*/ 121 h 241"/>
                <a:gd name="T2" fmla="*/ 120 w 240"/>
                <a:gd name="T3" fmla="*/ 0 h 241"/>
                <a:gd name="T4" fmla="*/ 239 w 240"/>
                <a:gd name="T5" fmla="*/ 109 h 241"/>
                <a:gd name="T6" fmla="*/ 188 w 240"/>
                <a:gd name="T7" fmla="*/ 176 h 241"/>
                <a:gd name="T8" fmla="*/ 150 w 240"/>
                <a:gd name="T9" fmla="*/ 153 h 241"/>
                <a:gd name="T10" fmla="*/ 104 w 240"/>
                <a:gd name="T11" fmla="*/ 176 h 241"/>
                <a:gd name="T12" fmla="*/ 55 w 240"/>
                <a:gd name="T13" fmla="*/ 126 h 241"/>
                <a:gd name="T14" fmla="*/ 119 w 240"/>
                <a:gd name="T15" fmla="*/ 58 h 241"/>
                <a:gd name="T16" fmla="*/ 159 w 240"/>
                <a:gd name="T17" fmla="*/ 81 h 241"/>
                <a:gd name="T18" fmla="*/ 162 w 240"/>
                <a:gd name="T19" fmla="*/ 62 h 241"/>
                <a:gd name="T20" fmla="*/ 181 w 240"/>
                <a:gd name="T21" fmla="*/ 64 h 241"/>
                <a:gd name="T22" fmla="*/ 170 w 240"/>
                <a:gd name="T23" fmla="*/ 127 h 241"/>
                <a:gd name="T24" fmla="*/ 168 w 240"/>
                <a:gd name="T25" fmla="*/ 143 h 241"/>
                <a:gd name="T26" fmla="*/ 191 w 240"/>
                <a:gd name="T27" fmla="*/ 166 h 241"/>
                <a:gd name="T28" fmla="*/ 229 w 240"/>
                <a:gd name="T29" fmla="*/ 109 h 241"/>
                <a:gd name="T30" fmla="*/ 120 w 240"/>
                <a:gd name="T31" fmla="*/ 10 h 241"/>
                <a:gd name="T32" fmla="*/ 9 w 240"/>
                <a:gd name="T33" fmla="*/ 121 h 241"/>
                <a:gd name="T34" fmla="*/ 122 w 240"/>
                <a:gd name="T35" fmla="*/ 231 h 241"/>
                <a:gd name="T36" fmla="*/ 190 w 240"/>
                <a:gd name="T37" fmla="*/ 212 h 241"/>
                <a:gd name="T38" fmla="*/ 195 w 240"/>
                <a:gd name="T39" fmla="*/ 220 h 241"/>
                <a:gd name="T40" fmla="*/ 122 w 240"/>
                <a:gd name="T41" fmla="*/ 240 h 241"/>
                <a:gd name="T42" fmla="*/ 0 w 240"/>
                <a:gd name="T43" fmla="*/ 121 h 241"/>
                <a:gd name="T44" fmla="*/ 138 w 240"/>
                <a:gd name="T45" fmla="*/ 146 h 241"/>
                <a:gd name="T46" fmla="*/ 153 w 240"/>
                <a:gd name="T47" fmla="*/ 110 h 241"/>
                <a:gd name="T48" fmla="*/ 120 w 240"/>
                <a:gd name="T49" fmla="*/ 75 h 241"/>
                <a:gd name="T50" fmla="*/ 90 w 240"/>
                <a:gd name="T51" fmla="*/ 89 h 241"/>
                <a:gd name="T52" fmla="*/ 75 w 240"/>
                <a:gd name="T53" fmla="*/ 125 h 241"/>
                <a:gd name="T54" fmla="*/ 108 w 240"/>
                <a:gd name="T55" fmla="*/ 159 h 241"/>
                <a:gd name="T56" fmla="*/ 138 w 240"/>
                <a:gd name="T57" fmla="*/ 14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41">
                  <a:moveTo>
                    <a:pt x="0" y="121"/>
                  </a:moveTo>
                  <a:cubicBezTo>
                    <a:pt x="0" y="55"/>
                    <a:pt x="53" y="0"/>
                    <a:pt x="120" y="0"/>
                  </a:cubicBezTo>
                  <a:cubicBezTo>
                    <a:pt x="187" y="0"/>
                    <a:pt x="239" y="52"/>
                    <a:pt x="239" y="109"/>
                  </a:cubicBezTo>
                  <a:cubicBezTo>
                    <a:pt x="239" y="156"/>
                    <a:pt x="213" y="176"/>
                    <a:pt x="188" y="176"/>
                  </a:cubicBezTo>
                  <a:cubicBezTo>
                    <a:pt x="168" y="176"/>
                    <a:pt x="155" y="167"/>
                    <a:pt x="150" y="153"/>
                  </a:cubicBezTo>
                  <a:cubicBezTo>
                    <a:pt x="139" y="166"/>
                    <a:pt x="125" y="176"/>
                    <a:pt x="104" y="176"/>
                  </a:cubicBezTo>
                  <a:cubicBezTo>
                    <a:pt x="77" y="176"/>
                    <a:pt x="55" y="157"/>
                    <a:pt x="55" y="126"/>
                  </a:cubicBezTo>
                  <a:cubicBezTo>
                    <a:pt x="55" y="87"/>
                    <a:pt x="88" y="58"/>
                    <a:pt x="119" y="58"/>
                  </a:cubicBezTo>
                  <a:cubicBezTo>
                    <a:pt x="140" y="58"/>
                    <a:pt x="152" y="69"/>
                    <a:pt x="159" y="81"/>
                  </a:cubicBezTo>
                  <a:lnTo>
                    <a:pt x="162" y="62"/>
                  </a:lnTo>
                  <a:lnTo>
                    <a:pt x="181" y="64"/>
                  </a:lnTo>
                  <a:lnTo>
                    <a:pt x="170" y="127"/>
                  </a:lnTo>
                  <a:cubicBezTo>
                    <a:pt x="168" y="134"/>
                    <a:pt x="168" y="140"/>
                    <a:pt x="168" y="143"/>
                  </a:cubicBezTo>
                  <a:cubicBezTo>
                    <a:pt x="168" y="157"/>
                    <a:pt x="176" y="166"/>
                    <a:pt x="191" y="166"/>
                  </a:cubicBezTo>
                  <a:cubicBezTo>
                    <a:pt x="211" y="166"/>
                    <a:pt x="229" y="148"/>
                    <a:pt x="229" y="109"/>
                  </a:cubicBezTo>
                  <a:cubicBezTo>
                    <a:pt x="229" y="59"/>
                    <a:pt x="183" y="10"/>
                    <a:pt x="120" y="10"/>
                  </a:cubicBezTo>
                  <a:cubicBezTo>
                    <a:pt x="57" y="10"/>
                    <a:pt x="9" y="60"/>
                    <a:pt x="9" y="121"/>
                  </a:cubicBezTo>
                  <a:cubicBezTo>
                    <a:pt x="9" y="182"/>
                    <a:pt x="56" y="231"/>
                    <a:pt x="122" y="231"/>
                  </a:cubicBezTo>
                  <a:cubicBezTo>
                    <a:pt x="149" y="231"/>
                    <a:pt x="169" y="225"/>
                    <a:pt x="190" y="212"/>
                  </a:cubicBezTo>
                  <a:lnTo>
                    <a:pt x="195" y="220"/>
                  </a:lnTo>
                  <a:cubicBezTo>
                    <a:pt x="174" y="233"/>
                    <a:pt x="150" y="240"/>
                    <a:pt x="122" y="240"/>
                  </a:cubicBezTo>
                  <a:cubicBezTo>
                    <a:pt x="52" y="240"/>
                    <a:pt x="0" y="186"/>
                    <a:pt x="0" y="121"/>
                  </a:cubicBezTo>
                  <a:close/>
                  <a:moveTo>
                    <a:pt x="138" y="146"/>
                  </a:moveTo>
                  <a:cubicBezTo>
                    <a:pt x="147" y="137"/>
                    <a:pt x="153" y="124"/>
                    <a:pt x="153" y="110"/>
                  </a:cubicBezTo>
                  <a:cubicBezTo>
                    <a:pt x="153" y="90"/>
                    <a:pt x="139" y="75"/>
                    <a:pt x="120" y="75"/>
                  </a:cubicBezTo>
                  <a:cubicBezTo>
                    <a:pt x="109" y="75"/>
                    <a:pt x="98" y="80"/>
                    <a:pt x="90" y="89"/>
                  </a:cubicBezTo>
                  <a:cubicBezTo>
                    <a:pt x="81" y="98"/>
                    <a:pt x="75" y="110"/>
                    <a:pt x="75" y="125"/>
                  </a:cubicBezTo>
                  <a:cubicBezTo>
                    <a:pt x="75" y="147"/>
                    <a:pt x="89" y="159"/>
                    <a:pt x="108" y="159"/>
                  </a:cubicBezTo>
                  <a:cubicBezTo>
                    <a:pt x="119" y="159"/>
                    <a:pt x="130" y="154"/>
                    <a:pt x="138" y="146"/>
                  </a:cubicBezTo>
                  <a:close/>
                </a:path>
              </a:pathLst>
            </a:custGeom>
            <a:grpFill/>
            <a:ln>
              <a:noFill/>
            </a:ln>
            <a:effectLst/>
          </p:spPr>
          <p:txBody>
            <a:bodyPr wrap="none" anchor="ctr"/>
            <a:lstStyle/>
            <a:p>
              <a:endParaRPr lang="en-US"/>
            </a:p>
          </p:txBody>
        </p:sp>
        <p:sp>
          <p:nvSpPr>
            <p:cNvPr id="112" name="Freeform 134"/>
            <p:cNvSpPr>
              <a:spLocks noChangeArrowheads="1"/>
            </p:cNvSpPr>
            <p:nvPr/>
          </p:nvSpPr>
          <p:spPr bwMode="auto">
            <a:xfrm>
              <a:off x="7813309" y="4141065"/>
              <a:ext cx="52228" cy="60475"/>
            </a:xfrm>
            <a:custGeom>
              <a:avLst/>
              <a:gdLst>
                <a:gd name="T0" fmla="*/ 157 w 168"/>
                <a:gd name="T1" fmla="*/ 143 h 193"/>
                <a:gd name="T2" fmla="*/ 121 w 168"/>
                <a:gd name="T3" fmla="*/ 143 h 193"/>
                <a:gd name="T4" fmla="*/ 113 w 168"/>
                <a:gd name="T5" fmla="*/ 192 h 193"/>
                <a:gd name="T6" fmla="*/ 93 w 168"/>
                <a:gd name="T7" fmla="*/ 192 h 193"/>
                <a:gd name="T8" fmla="*/ 102 w 168"/>
                <a:gd name="T9" fmla="*/ 143 h 193"/>
                <a:gd name="T10" fmla="*/ 49 w 168"/>
                <a:gd name="T11" fmla="*/ 143 h 193"/>
                <a:gd name="T12" fmla="*/ 41 w 168"/>
                <a:gd name="T13" fmla="*/ 192 h 193"/>
                <a:gd name="T14" fmla="*/ 22 w 168"/>
                <a:gd name="T15" fmla="*/ 192 h 193"/>
                <a:gd name="T16" fmla="*/ 30 w 168"/>
                <a:gd name="T17" fmla="*/ 143 h 193"/>
                <a:gd name="T18" fmla="*/ 0 w 168"/>
                <a:gd name="T19" fmla="*/ 143 h 193"/>
                <a:gd name="T20" fmla="*/ 0 w 168"/>
                <a:gd name="T21" fmla="*/ 124 h 193"/>
                <a:gd name="T22" fmla="*/ 33 w 168"/>
                <a:gd name="T23" fmla="*/ 124 h 193"/>
                <a:gd name="T24" fmla="*/ 43 w 168"/>
                <a:gd name="T25" fmla="*/ 66 h 193"/>
                <a:gd name="T26" fmla="*/ 11 w 168"/>
                <a:gd name="T27" fmla="*/ 66 h 193"/>
                <a:gd name="T28" fmla="*/ 11 w 168"/>
                <a:gd name="T29" fmla="*/ 47 h 193"/>
                <a:gd name="T30" fmla="*/ 47 w 168"/>
                <a:gd name="T31" fmla="*/ 47 h 193"/>
                <a:gd name="T32" fmla="*/ 55 w 168"/>
                <a:gd name="T33" fmla="*/ 0 h 193"/>
                <a:gd name="T34" fmla="*/ 74 w 168"/>
                <a:gd name="T35" fmla="*/ 0 h 193"/>
                <a:gd name="T36" fmla="*/ 66 w 168"/>
                <a:gd name="T37" fmla="*/ 47 h 193"/>
                <a:gd name="T38" fmla="*/ 118 w 168"/>
                <a:gd name="T39" fmla="*/ 47 h 193"/>
                <a:gd name="T40" fmla="*/ 126 w 168"/>
                <a:gd name="T41" fmla="*/ 0 h 193"/>
                <a:gd name="T42" fmla="*/ 146 w 168"/>
                <a:gd name="T43" fmla="*/ 0 h 193"/>
                <a:gd name="T44" fmla="*/ 137 w 168"/>
                <a:gd name="T45" fmla="*/ 47 h 193"/>
                <a:gd name="T46" fmla="*/ 167 w 168"/>
                <a:gd name="T47" fmla="*/ 47 h 193"/>
                <a:gd name="T48" fmla="*/ 167 w 168"/>
                <a:gd name="T49" fmla="*/ 66 h 193"/>
                <a:gd name="T50" fmla="*/ 134 w 168"/>
                <a:gd name="T51" fmla="*/ 66 h 193"/>
                <a:gd name="T52" fmla="*/ 124 w 168"/>
                <a:gd name="T53" fmla="*/ 124 h 193"/>
                <a:gd name="T54" fmla="*/ 157 w 168"/>
                <a:gd name="T55" fmla="*/ 124 h 193"/>
                <a:gd name="T56" fmla="*/ 157 w 168"/>
                <a:gd name="T57" fmla="*/ 143 h 193"/>
                <a:gd name="T58" fmla="*/ 53 w 168"/>
                <a:gd name="T59" fmla="*/ 125 h 193"/>
                <a:gd name="T60" fmla="*/ 105 w 168"/>
                <a:gd name="T61" fmla="*/ 125 h 193"/>
                <a:gd name="T62" fmla="*/ 115 w 168"/>
                <a:gd name="T63" fmla="*/ 66 h 193"/>
                <a:gd name="T64" fmla="*/ 63 w 168"/>
                <a:gd name="T65" fmla="*/ 66 h 193"/>
                <a:gd name="T66" fmla="*/ 53 w 168"/>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93">
                  <a:moveTo>
                    <a:pt x="157" y="143"/>
                  </a:moveTo>
                  <a:lnTo>
                    <a:pt x="121" y="143"/>
                  </a:lnTo>
                  <a:lnTo>
                    <a:pt x="113" y="192"/>
                  </a:lnTo>
                  <a:lnTo>
                    <a:pt x="93" y="192"/>
                  </a:lnTo>
                  <a:lnTo>
                    <a:pt x="102" y="143"/>
                  </a:lnTo>
                  <a:lnTo>
                    <a:pt x="49" y="143"/>
                  </a:lnTo>
                  <a:lnTo>
                    <a:pt x="41" y="192"/>
                  </a:lnTo>
                  <a:lnTo>
                    <a:pt x="22" y="192"/>
                  </a:lnTo>
                  <a:lnTo>
                    <a:pt x="30" y="143"/>
                  </a:lnTo>
                  <a:lnTo>
                    <a:pt x="0" y="143"/>
                  </a:lnTo>
                  <a:lnTo>
                    <a:pt x="0" y="124"/>
                  </a:lnTo>
                  <a:lnTo>
                    <a:pt x="33" y="124"/>
                  </a:lnTo>
                  <a:lnTo>
                    <a:pt x="43" y="66"/>
                  </a:lnTo>
                  <a:lnTo>
                    <a:pt x="11" y="66"/>
                  </a:lnTo>
                  <a:lnTo>
                    <a:pt x="11" y="47"/>
                  </a:lnTo>
                  <a:lnTo>
                    <a:pt x="47" y="47"/>
                  </a:lnTo>
                  <a:lnTo>
                    <a:pt x="55" y="0"/>
                  </a:lnTo>
                  <a:lnTo>
                    <a:pt x="74" y="0"/>
                  </a:lnTo>
                  <a:lnTo>
                    <a:pt x="66" y="47"/>
                  </a:lnTo>
                  <a:lnTo>
                    <a:pt x="118" y="47"/>
                  </a:lnTo>
                  <a:lnTo>
                    <a:pt x="126" y="0"/>
                  </a:lnTo>
                  <a:lnTo>
                    <a:pt x="146" y="0"/>
                  </a:lnTo>
                  <a:lnTo>
                    <a:pt x="137" y="47"/>
                  </a:lnTo>
                  <a:lnTo>
                    <a:pt x="167" y="47"/>
                  </a:lnTo>
                  <a:lnTo>
                    <a:pt x="167" y="66"/>
                  </a:lnTo>
                  <a:lnTo>
                    <a:pt x="134" y="66"/>
                  </a:lnTo>
                  <a:lnTo>
                    <a:pt x="124" y="124"/>
                  </a:lnTo>
                  <a:lnTo>
                    <a:pt x="157" y="124"/>
                  </a:lnTo>
                  <a:lnTo>
                    <a:pt x="157" y="143"/>
                  </a:lnTo>
                  <a:close/>
                  <a:moveTo>
                    <a:pt x="53" y="125"/>
                  </a:moveTo>
                  <a:lnTo>
                    <a:pt x="105" y="125"/>
                  </a:lnTo>
                  <a:lnTo>
                    <a:pt x="115" y="66"/>
                  </a:lnTo>
                  <a:lnTo>
                    <a:pt x="63" y="66"/>
                  </a:lnTo>
                  <a:lnTo>
                    <a:pt x="53" y="125"/>
                  </a:lnTo>
                  <a:close/>
                </a:path>
              </a:pathLst>
            </a:custGeom>
            <a:grpFill/>
            <a:ln>
              <a:noFill/>
            </a:ln>
            <a:effectLst/>
          </p:spPr>
          <p:txBody>
            <a:bodyPr wrap="none" anchor="ctr"/>
            <a:lstStyle/>
            <a:p>
              <a:endParaRPr lang="en-US"/>
            </a:p>
          </p:txBody>
        </p:sp>
        <p:sp>
          <p:nvSpPr>
            <p:cNvPr id="113" name="Freeform 135"/>
            <p:cNvSpPr>
              <a:spLocks noChangeArrowheads="1"/>
            </p:cNvSpPr>
            <p:nvPr/>
          </p:nvSpPr>
          <p:spPr bwMode="auto">
            <a:xfrm>
              <a:off x="7873784" y="4139691"/>
              <a:ext cx="63224" cy="61849"/>
            </a:xfrm>
            <a:custGeom>
              <a:avLst/>
              <a:gdLst>
                <a:gd name="T0" fmla="*/ 0 w 201"/>
                <a:gd name="T1" fmla="*/ 49 h 197"/>
                <a:gd name="T2" fmla="*/ 0 w 201"/>
                <a:gd name="T3" fmla="*/ 49 h 197"/>
                <a:gd name="T4" fmla="*/ 44 w 201"/>
                <a:gd name="T5" fmla="*/ 0 h 197"/>
                <a:gd name="T6" fmla="*/ 87 w 201"/>
                <a:gd name="T7" fmla="*/ 48 h 197"/>
                <a:gd name="T8" fmla="*/ 87 w 201"/>
                <a:gd name="T9" fmla="*/ 49 h 197"/>
                <a:gd name="T10" fmla="*/ 44 w 201"/>
                <a:gd name="T11" fmla="*/ 98 h 197"/>
                <a:gd name="T12" fmla="*/ 0 w 201"/>
                <a:gd name="T13" fmla="*/ 49 h 197"/>
                <a:gd name="T14" fmla="*/ 19 w 201"/>
                <a:gd name="T15" fmla="*/ 48 h 197"/>
                <a:gd name="T16" fmla="*/ 19 w 201"/>
                <a:gd name="T17" fmla="*/ 49 h 197"/>
                <a:gd name="T18" fmla="*/ 44 w 201"/>
                <a:gd name="T19" fmla="*/ 82 h 197"/>
                <a:gd name="T20" fmla="*/ 69 w 201"/>
                <a:gd name="T21" fmla="*/ 49 h 197"/>
                <a:gd name="T22" fmla="*/ 69 w 201"/>
                <a:gd name="T23" fmla="*/ 49 h 197"/>
                <a:gd name="T24" fmla="*/ 44 w 201"/>
                <a:gd name="T25" fmla="*/ 15 h 197"/>
                <a:gd name="T26" fmla="*/ 19 w 201"/>
                <a:gd name="T27" fmla="*/ 48 h 197"/>
                <a:gd name="T28" fmla="*/ 161 w 201"/>
                <a:gd name="T29" fmla="*/ 2 h 197"/>
                <a:gd name="T30" fmla="*/ 180 w 201"/>
                <a:gd name="T31" fmla="*/ 2 h 197"/>
                <a:gd name="T32" fmla="*/ 106 w 201"/>
                <a:gd name="T33" fmla="*/ 102 h 197"/>
                <a:gd name="T34" fmla="*/ 40 w 201"/>
                <a:gd name="T35" fmla="*/ 194 h 197"/>
                <a:gd name="T36" fmla="*/ 20 w 201"/>
                <a:gd name="T37" fmla="*/ 194 h 197"/>
                <a:gd name="T38" fmla="*/ 94 w 201"/>
                <a:gd name="T39" fmla="*/ 94 h 197"/>
                <a:gd name="T40" fmla="*/ 161 w 201"/>
                <a:gd name="T41" fmla="*/ 2 h 197"/>
                <a:gd name="T42" fmla="*/ 113 w 201"/>
                <a:gd name="T43" fmla="*/ 147 h 197"/>
                <a:gd name="T44" fmla="*/ 113 w 201"/>
                <a:gd name="T45" fmla="*/ 147 h 197"/>
                <a:gd name="T46" fmla="*/ 157 w 201"/>
                <a:gd name="T47" fmla="*/ 98 h 197"/>
                <a:gd name="T48" fmla="*/ 200 w 201"/>
                <a:gd name="T49" fmla="*/ 146 h 197"/>
                <a:gd name="T50" fmla="*/ 200 w 201"/>
                <a:gd name="T51" fmla="*/ 147 h 197"/>
                <a:gd name="T52" fmla="*/ 157 w 201"/>
                <a:gd name="T53" fmla="*/ 196 h 197"/>
                <a:gd name="T54" fmla="*/ 113 w 201"/>
                <a:gd name="T55" fmla="*/ 147 h 197"/>
                <a:gd name="T56" fmla="*/ 182 w 201"/>
                <a:gd name="T57" fmla="*/ 147 h 197"/>
                <a:gd name="T58" fmla="*/ 182 w 201"/>
                <a:gd name="T59" fmla="*/ 147 h 197"/>
                <a:gd name="T60" fmla="*/ 157 w 201"/>
                <a:gd name="T61" fmla="*/ 113 h 197"/>
                <a:gd name="T62" fmla="*/ 132 w 201"/>
                <a:gd name="T63" fmla="*/ 146 h 197"/>
                <a:gd name="T64" fmla="*/ 132 w 201"/>
                <a:gd name="T65" fmla="*/ 147 h 197"/>
                <a:gd name="T66" fmla="*/ 157 w 201"/>
                <a:gd name="T67" fmla="*/ 181 h 197"/>
                <a:gd name="T68" fmla="*/ 182 w 201"/>
                <a:gd name="T6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 h="197">
                  <a:moveTo>
                    <a:pt x="0" y="49"/>
                  </a:moveTo>
                  <a:lnTo>
                    <a:pt x="0" y="49"/>
                  </a:lnTo>
                  <a:cubicBezTo>
                    <a:pt x="0" y="23"/>
                    <a:pt x="18" y="0"/>
                    <a:pt x="44" y="0"/>
                  </a:cubicBezTo>
                  <a:cubicBezTo>
                    <a:pt x="70" y="0"/>
                    <a:pt x="87" y="22"/>
                    <a:pt x="87" y="48"/>
                  </a:cubicBezTo>
                  <a:lnTo>
                    <a:pt x="87" y="49"/>
                  </a:lnTo>
                  <a:cubicBezTo>
                    <a:pt x="87" y="75"/>
                    <a:pt x="70" y="98"/>
                    <a:pt x="44" y="98"/>
                  </a:cubicBezTo>
                  <a:cubicBezTo>
                    <a:pt x="17" y="98"/>
                    <a:pt x="0" y="75"/>
                    <a:pt x="0" y="49"/>
                  </a:cubicBezTo>
                  <a:close/>
                  <a:moveTo>
                    <a:pt x="19" y="48"/>
                  </a:moveTo>
                  <a:lnTo>
                    <a:pt x="19" y="49"/>
                  </a:lnTo>
                  <a:cubicBezTo>
                    <a:pt x="19" y="68"/>
                    <a:pt x="30" y="82"/>
                    <a:pt x="44" y="82"/>
                  </a:cubicBezTo>
                  <a:cubicBezTo>
                    <a:pt x="59" y="82"/>
                    <a:pt x="69" y="68"/>
                    <a:pt x="69" y="49"/>
                  </a:cubicBezTo>
                  <a:lnTo>
                    <a:pt x="69" y="49"/>
                  </a:lnTo>
                  <a:cubicBezTo>
                    <a:pt x="69" y="29"/>
                    <a:pt x="58" y="15"/>
                    <a:pt x="44" y="15"/>
                  </a:cubicBezTo>
                  <a:cubicBezTo>
                    <a:pt x="28" y="15"/>
                    <a:pt x="19" y="30"/>
                    <a:pt x="19" y="48"/>
                  </a:cubicBezTo>
                  <a:close/>
                  <a:moveTo>
                    <a:pt x="161" y="2"/>
                  </a:moveTo>
                  <a:lnTo>
                    <a:pt x="180" y="2"/>
                  </a:lnTo>
                  <a:lnTo>
                    <a:pt x="106" y="102"/>
                  </a:lnTo>
                  <a:lnTo>
                    <a:pt x="40" y="194"/>
                  </a:lnTo>
                  <a:lnTo>
                    <a:pt x="20" y="194"/>
                  </a:lnTo>
                  <a:lnTo>
                    <a:pt x="94" y="94"/>
                  </a:lnTo>
                  <a:lnTo>
                    <a:pt x="161" y="2"/>
                  </a:lnTo>
                  <a:close/>
                  <a:moveTo>
                    <a:pt x="113" y="147"/>
                  </a:moveTo>
                  <a:lnTo>
                    <a:pt x="113" y="147"/>
                  </a:lnTo>
                  <a:cubicBezTo>
                    <a:pt x="113" y="121"/>
                    <a:pt x="131" y="98"/>
                    <a:pt x="157" y="98"/>
                  </a:cubicBezTo>
                  <a:cubicBezTo>
                    <a:pt x="183" y="98"/>
                    <a:pt x="200" y="121"/>
                    <a:pt x="200" y="146"/>
                  </a:cubicBezTo>
                  <a:lnTo>
                    <a:pt x="200" y="147"/>
                  </a:lnTo>
                  <a:cubicBezTo>
                    <a:pt x="200" y="173"/>
                    <a:pt x="183" y="196"/>
                    <a:pt x="157" y="196"/>
                  </a:cubicBezTo>
                  <a:cubicBezTo>
                    <a:pt x="131" y="196"/>
                    <a:pt x="113" y="173"/>
                    <a:pt x="113" y="147"/>
                  </a:cubicBezTo>
                  <a:close/>
                  <a:moveTo>
                    <a:pt x="182" y="147"/>
                  </a:moveTo>
                  <a:lnTo>
                    <a:pt x="182" y="147"/>
                  </a:lnTo>
                  <a:cubicBezTo>
                    <a:pt x="182" y="128"/>
                    <a:pt x="171" y="113"/>
                    <a:pt x="157" y="113"/>
                  </a:cubicBezTo>
                  <a:cubicBezTo>
                    <a:pt x="142" y="113"/>
                    <a:pt x="132" y="128"/>
                    <a:pt x="132" y="146"/>
                  </a:cubicBezTo>
                  <a:lnTo>
                    <a:pt x="132" y="147"/>
                  </a:lnTo>
                  <a:cubicBezTo>
                    <a:pt x="132" y="166"/>
                    <a:pt x="143" y="181"/>
                    <a:pt x="157" y="181"/>
                  </a:cubicBezTo>
                  <a:cubicBezTo>
                    <a:pt x="172" y="181"/>
                    <a:pt x="182" y="166"/>
                    <a:pt x="182" y="147"/>
                  </a:cubicBezTo>
                  <a:close/>
                </a:path>
              </a:pathLst>
            </a:custGeom>
            <a:grpFill/>
            <a:ln>
              <a:noFill/>
            </a:ln>
            <a:effectLst/>
          </p:spPr>
          <p:txBody>
            <a:bodyPr wrap="none" anchor="ctr"/>
            <a:lstStyle/>
            <a:p>
              <a:endParaRPr lang="en-US"/>
            </a:p>
          </p:txBody>
        </p:sp>
        <p:sp>
          <p:nvSpPr>
            <p:cNvPr id="114" name="Freeform 136"/>
            <p:cNvSpPr>
              <a:spLocks noChangeArrowheads="1"/>
            </p:cNvSpPr>
            <p:nvPr/>
          </p:nvSpPr>
          <p:spPr bwMode="auto">
            <a:xfrm>
              <a:off x="7943880" y="4139691"/>
              <a:ext cx="53603" cy="63224"/>
            </a:xfrm>
            <a:custGeom>
              <a:avLst/>
              <a:gdLst>
                <a:gd name="T0" fmla="*/ 123 w 171"/>
                <a:gd name="T1" fmla="*/ 169 h 201"/>
                <a:gd name="T2" fmla="*/ 60 w 171"/>
                <a:gd name="T3" fmla="*/ 199 h 201"/>
                <a:gd name="T4" fmla="*/ 0 w 171"/>
                <a:gd name="T5" fmla="*/ 145 h 201"/>
                <a:gd name="T6" fmla="*/ 0 w 171"/>
                <a:gd name="T7" fmla="*/ 144 h 201"/>
                <a:gd name="T8" fmla="*/ 46 w 171"/>
                <a:gd name="T9" fmla="*/ 89 h 201"/>
                <a:gd name="T10" fmla="*/ 27 w 171"/>
                <a:gd name="T11" fmla="*/ 47 h 201"/>
                <a:gd name="T12" fmla="*/ 27 w 171"/>
                <a:gd name="T13" fmla="*/ 46 h 201"/>
                <a:gd name="T14" fmla="*/ 78 w 171"/>
                <a:gd name="T15" fmla="*/ 0 h 201"/>
                <a:gd name="T16" fmla="*/ 125 w 171"/>
                <a:gd name="T17" fmla="*/ 44 h 201"/>
                <a:gd name="T18" fmla="*/ 125 w 171"/>
                <a:gd name="T19" fmla="*/ 44 h 201"/>
                <a:gd name="T20" fmla="*/ 79 w 171"/>
                <a:gd name="T21" fmla="*/ 94 h 201"/>
                <a:gd name="T22" fmla="*/ 123 w 171"/>
                <a:gd name="T23" fmla="*/ 139 h 201"/>
                <a:gd name="T24" fmla="*/ 146 w 171"/>
                <a:gd name="T25" fmla="*/ 96 h 201"/>
                <a:gd name="T26" fmla="*/ 164 w 171"/>
                <a:gd name="T27" fmla="*/ 104 h 201"/>
                <a:gd name="T28" fmla="*/ 136 w 171"/>
                <a:gd name="T29" fmla="*/ 153 h 201"/>
                <a:gd name="T30" fmla="*/ 170 w 171"/>
                <a:gd name="T31" fmla="*/ 187 h 201"/>
                <a:gd name="T32" fmla="*/ 153 w 171"/>
                <a:gd name="T33" fmla="*/ 200 h 201"/>
                <a:gd name="T34" fmla="*/ 123 w 171"/>
                <a:gd name="T35" fmla="*/ 169 h 201"/>
                <a:gd name="T36" fmla="*/ 110 w 171"/>
                <a:gd name="T37" fmla="*/ 155 h 201"/>
                <a:gd name="T38" fmla="*/ 59 w 171"/>
                <a:gd name="T39" fmla="*/ 102 h 201"/>
                <a:gd name="T40" fmla="*/ 22 w 171"/>
                <a:gd name="T41" fmla="*/ 143 h 201"/>
                <a:gd name="T42" fmla="*/ 22 w 171"/>
                <a:gd name="T43" fmla="*/ 144 h 201"/>
                <a:gd name="T44" fmla="*/ 62 w 171"/>
                <a:gd name="T45" fmla="*/ 180 h 201"/>
                <a:gd name="T46" fmla="*/ 110 w 171"/>
                <a:gd name="T47" fmla="*/ 155 h 201"/>
                <a:gd name="T48" fmla="*/ 104 w 171"/>
                <a:gd name="T49" fmla="*/ 45 h 201"/>
                <a:gd name="T50" fmla="*/ 104 w 171"/>
                <a:gd name="T51" fmla="*/ 45 h 201"/>
                <a:gd name="T52" fmla="*/ 77 w 171"/>
                <a:gd name="T53" fmla="*/ 18 h 201"/>
                <a:gd name="T54" fmla="*/ 48 w 171"/>
                <a:gd name="T55" fmla="*/ 46 h 201"/>
                <a:gd name="T56" fmla="*/ 48 w 171"/>
                <a:gd name="T57" fmla="*/ 47 h 201"/>
                <a:gd name="T58" fmla="*/ 67 w 171"/>
                <a:gd name="T59" fmla="*/ 82 h 201"/>
                <a:gd name="T60" fmla="*/ 104 w 171"/>
                <a:gd name="T61" fmla="*/ 4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 h="201">
                  <a:moveTo>
                    <a:pt x="123" y="169"/>
                  </a:moveTo>
                  <a:cubicBezTo>
                    <a:pt x="106" y="188"/>
                    <a:pt x="85" y="199"/>
                    <a:pt x="60" y="199"/>
                  </a:cubicBezTo>
                  <a:cubicBezTo>
                    <a:pt x="26" y="199"/>
                    <a:pt x="0" y="177"/>
                    <a:pt x="0" y="145"/>
                  </a:cubicBezTo>
                  <a:lnTo>
                    <a:pt x="0" y="144"/>
                  </a:lnTo>
                  <a:cubicBezTo>
                    <a:pt x="0" y="119"/>
                    <a:pt x="17" y="100"/>
                    <a:pt x="46" y="89"/>
                  </a:cubicBezTo>
                  <a:cubicBezTo>
                    <a:pt x="33" y="73"/>
                    <a:pt x="27" y="62"/>
                    <a:pt x="27" y="47"/>
                  </a:cubicBezTo>
                  <a:lnTo>
                    <a:pt x="27" y="46"/>
                  </a:lnTo>
                  <a:cubicBezTo>
                    <a:pt x="27" y="21"/>
                    <a:pt x="48" y="0"/>
                    <a:pt x="78" y="0"/>
                  </a:cubicBezTo>
                  <a:cubicBezTo>
                    <a:pt x="105" y="0"/>
                    <a:pt x="125" y="20"/>
                    <a:pt x="125" y="44"/>
                  </a:cubicBezTo>
                  <a:lnTo>
                    <a:pt x="125" y="44"/>
                  </a:lnTo>
                  <a:cubicBezTo>
                    <a:pt x="125" y="69"/>
                    <a:pt x="107" y="84"/>
                    <a:pt x="79" y="94"/>
                  </a:cubicBezTo>
                  <a:lnTo>
                    <a:pt x="123" y="139"/>
                  </a:lnTo>
                  <a:cubicBezTo>
                    <a:pt x="132" y="127"/>
                    <a:pt x="139" y="112"/>
                    <a:pt x="146" y="96"/>
                  </a:cubicBezTo>
                  <a:lnTo>
                    <a:pt x="164" y="104"/>
                  </a:lnTo>
                  <a:cubicBezTo>
                    <a:pt x="156" y="123"/>
                    <a:pt x="147" y="139"/>
                    <a:pt x="136" y="153"/>
                  </a:cubicBezTo>
                  <a:lnTo>
                    <a:pt x="170" y="187"/>
                  </a:lnTo>
                  <a:lnTo>
                    <a:pt x="153" y="200"/>
                  </a:lnTo>
                  <a:lnTo>
                    <a:pt x="123" y="169"/>
                  </a:lnTo>
                  <a:close/>
                  <a:moveTo>
                    <a:pt x="110" y="155"/>
                  </a:moveTo>
                  <a:lnTo>
                    <a:pt x="59" y="102"/>
                  </a:lnTo>
                  <a:cubicBezTo>
                    <a:pt x="33" y="112"/>
                    <a:pt x="22" y="127"/>
                    <a:pt x="22" y="143"/>
                  </a:cubicBezTo>
                  <a:lnTo>
                    <a:pt x="22" y="144"/>
                  </a:lnTo>
                  <a:cubicBezTo>
                    <a:pt x="22" y="165"/>
                    <a:pt x="38" y="180"/>
                    <a:pt x="62" y="180"/>
                  </a:cubicBezTo>
                  <a:cubicBezTo>
                    <a:pt x="80" y="180"/>
                    <a:pt x="96" y="171"/>
                    <a:pt x="110" y="155"/>
                  </a:cubicBezTo>
                  <a:close/>
                  <a:moveTo>
                    <a:pt x="104" y="45"/>
                  </a:moveTo>
                  <a:lnTo>
                    <a:pt x="104" y="45"/>
                  </a:lnTo>
                  <a:cubicBezTo>
                    <a:pt x="104" y="30"/>
                    <a:pt x="93" y="18"/>
                    <a:pt x="77" y="18"/>
                  </a:cubicBezTo>
                  <a:cubicBezTo>
                    <a:pt x="60" y="18"/>
                    <a:pt x="48" y="30"/>
                    <a:pt x="48" y="46"/>
                  </a:cubicBezTo>
                  <a:lnTo>
                    <a:pt x="48" y="47"/>
                  </a:lnTo>
                  <a:cubicBezTo>
                    <a:pt x="48" y="58"/>
                    <a:pt x="53" y="66"/>
                    <a:pt x="67" y="82"/>
                  </a:cubicBezTo>
                  <a:cubicBezTo>
                    <a:pt x="92" y="74"/>
                    <a:pt x="104" y="62"/>
                    <a:pt x="104" y="45"/>
                  </a:cubicBezTo>
                  <a:close/>
                </a:path>
              </a:pathLst>
            </a:custGeom>
            <a:grpFill/>
            <a:ln>
              <a:noFill/>
            </a:ln>
            <a:effectLst/>
          </p:spPr>
          <p:txBody>
            <a:bodyPr wrap="none" anchor="ctr"/>
            <a:lstStyle/>
            <a:p>
              <a:endParaRPr lang="en-US"/>
            </a:p>
          </p:txBody>
        </p:sp>
        <p:sp>
          <p:nvSpPr>
            <p:cNvPr id="115" name="Freeform 137"/>
            <p:cNvSpPr>
              <a:spLocks noChangeArrowheads="1"/>
            </p:cNvSpPr>
            <p:nvPr/>
          </p:nvSpPr>
          <p:spPr bwMode="auto">
            <a:xfrm>
              <a:off x="8008478" y="4141065"/>
              <a:ext cx="8247" cy="60475"/>
            </a:xfrm>
            <a:custGeom>
              <a:avLst/>
              <a:gdLst>
                <a:gd name="T0" fmla="*/ 0 w 27"/>
                <a:gd name="T1" fmla="*/ 163 h 193"/>
                <a:gd name="T2" fmla="*/ 26 w 27"/>
                <a:gd name="T3" fmla="*/ 163 h 193"/>
                <a:gd name="T4" fmla="*/ 26 w 27"/>
                <a:gd name="T5" fmla="*/ 192 h 193"/>
                <a:gd name="T6" fmla="*/ 0 w 27"/>
                <a:gd name="T7" fmla="*/ 192 h 193"/>
                <a:gd name="T8" fmla="*/ 0 w 27"/>
                <a:gd name="T9" fmla="*/ 163 h 193"/>
                <a:gd name="T10" fmla="*/ 1 w 27"/>
                <a:gd name="T11" fmla="*/ 15 h 193"/>
                <a:gd name="T12" fmla="*/ 1 w 27"/>
                <a:gd name="T13" fmla="*/ 0 h 193"/>
                <a:gd name="T14" fmla="*/ 25 w 27"/>
                <a:gd name="T15" fmla="*/ 0 h 193"/>
                <a:gd name="T16" fmla="*/ 25 w 27"/>
                <a:gd name="T17" fmla="*/ 15 h 193"/>
                <a:gd name="T18" fmla="*/ 19 w 27"/>
                <a:gd name="T19" fmla="*/ 137 h 193"/>
                <a:gd name="T20" fmla="*/ 7 w 27"/>
                <a:gd name="T21" fmla="*/ 137 h 193"/>
                <a:gd name="T22" fmla="*/ 1 w 27"/>
                <a:gd name="T23" fmla="*/ 1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93">
                  <a:moveTo>
                    <a:pt x="0" y="163"/>
                  </a:moveTo>
                  <a:lnTo>
                    <a:pt x="26" y="163"/>
                  </a:lnTo>
                  <a:lnTo>
                    <a:pt x="26" y="192"/>
                  </a:lnTo>
                  <a:lnTo>
                    <a:pt x="0" y="192"/>
                  </a:lnTo>
                  <a:lnTo>
                    <a:pt x="0" y="163"/>
                  </a:lnTo>
                  <a:close/>
                  <a:moveTo>
                    <a:pt x="1" y="15"/>
                  </a:moveTo>
                  <a:lnTo>
                    <a:pt x="1" y="0"/>
                  </a:lnTo>
                  <a:lnTo>
                    <a:pt x="25" y="0"/>
                  </a:lnTo>
                  <a:lnTo>
                    <a:pt x="25" y="15"/>
                  </a:lnTo>
                  <a:lnTo>
                    <a:pt x="19" y="137"/>
                  </a:lnTo>
                  <a:lnTo>
                    <a:pt x="7" y="137"/>
                  </a:lnTo>
                  <a:lnTo>
                    <a:pt x="1" y="15"/>
                  </a:lnTo>
                  <a:close/>
                </a:path>
              </a:pathLst>
            </a:custGeom>
            <a:grpFill/>
            <a:ln>
              <a:noFill/>
            </a:ln>
            <a:effectLst/>
          </p:spPr>
          <p:txBody>
            <a:bodyPr wrap="none" anchor="ctr"/>
            <a:lstStyle/>
            <a:p>
              <a:endParaRPr lang="en-US"/>
            </a:p>
          </p:txBody>
        </p:sp>
      </p:grpSp>
      <p:grpSp>
        <p:nvGrpSpPr>
          <p:cNvPr id="116" name="Group 115"/>
          <p:cNvGrpSpPr/>
          <p:nvPr/>
        </p:nvGrpSpPr>
        <p:grpSpPr>
          <a:xfrm>
            <a:off x="6326177" y="4083339"/>
            <a:ext cx="607498" cy="645983"/>
            <a:chOff x="4013200" y="2428875"/>
            <a:chExt cx="701675" cy="746125"/>
          </a:xfrm>
        </p:grpSpPr>
        <p:sp>
          <p:nvSpPr>
            <p:cNvPr id="117" name="Freeform 26"/>
            <p:cNvSpPr>
              <a:spLocks noChangeArrowheads="1"/>
            </p:cNvSpPr>
            <p:nvPr/>
          </p:nvSpPr>
          <p:spPr bwMode="auto">
            <a:xfrm>
              <a:off x="4395788" y="2486025"/>
              <a:ext cx="77787" cy="38100"/>
            </a:xfrm>
            <a:custGeom>
              <a:avLst/>
              <a:gdLst>
                <a:gd name="T0" fmla="*/ 0 w 214"/>
                <a:gd name="T1" fmla="*/ 106 h 107"/>
                <a:gd name="T2" fmla="*/ 107 w 214"/>
                <a:gd name="T3" fmla="*/ 0 h 107"/>
                <a:gd name="T4" fmla="*/ 213 w 214"/>
                <a:gd name="T5" fmla="*/ 106 h 107"/>
              </a:gdLst>
              <a:ahLst/>
              <a:cxnLst>
                <a:cxn ang="0">
                  <a:pos x="T0" y="T1"/>
                </a:cxn>
                <a:cxn ang="0">
                  <a:pos x="T2" y="T3"/>
                </a:cxn>
                <a:cxn ang="0">
                  <a:pos x="T4" y="T5"/>
                </a:cxn>
              </a:cxnLst>
              <a:rect l="0" t="0" r="r" b="b"/>
              <a:pathLst>
                <a:path w="214" h="107">
                  <a:moveTo>
                    <a:pt x="0" y="106"/>
                  </a:moveTo>
                  <a:cubicBezTo>
                    <a:pt x="0" y="47"/>
                    <a:pt x="48" y="0"/>
                    <a:pt x="107" y="0"/>
                  </a:cubicBezTo>
                  <a:cubicBezTo>
                    <a:pt x="166" y="0"/>
                    <a:pt x="213" y="47"/>
                    <a:pt x="213" y="106"/>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18" name="Freeform 27"/>
            <p:cNvSpPr>
              <a:spLocks noChangeArrowheads="1"/>
            </p:cNvSpPr>
            <p:nvPr/>
          </p:nvSpPr>
          <p:spPr bwMode="auto">
            <a:xfrm>
              <a:off x="4530725" y="2486025"/>
              <a:ext cx="77788" cy="38100"/>
            </a:xfrm>
            <a:custGeom>
              <a:avLst/>
              <a:gdLst>
                <a:gd name="T0" fmla="*/ 213 w 214"/>
                <a:gd name="T1" fmla="*/ 106 h 107"/>
                <a:gd name="T2" fmla="*/ 107 w 214"/>
                <a:gd name="T3" fmla="*/ 0 h 107"/>
                <a:gd name="T4" fmla="*/ 0 w 214"/>
                <a:gd name="T5" fmla="*/ 106 h 107"/>
              </a:gdLst>
              <a:ahLst/>
              <a:cxnLst>
                <a:cxn ang="0">
                  <a:pos x="T0" y="T1"/>
                </a:cxn>
                <a:cxn ang="0">
                  <a:pos x="T2" y="T3"/>
                </a:cxn>
                <a:cxn ang="0">
                  <a:pos x="T4" y="T5"/>
                </a:cxn>
              </a:cxnLst>
              <a:rect l="0" t="0" r="r" b="b"/>
              <a:pathLst>
                <a:path w="214" h="107">
                  <a:moveTo>
                    <a:pt x="213" y="106"/>
                  </a:moveTo>
                  <a:cubicBezTo>
                    <a:pt x="213" y="47"/>
                    <a:pt x="165" y="0"/>
                    <a:pt x="107" y="0"/>
                  </a:cubicBezTo>
                  <a:cubicBezTo>
                    <a:pt x="48" y="0"/>
                    <a:pt x="0" y="47"/>
                    <a:pt x="0" y="106"/>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19" name="Freeform 28"/>
            <p:cNvSpPr>
              <a:spLocks noChangeArrowheads="1"/>
            </p:cNvSpPr>
            <p:nvPr/>
          </p:nvSpPr>
          <p:spPr bwMode="auto">
            <a:xfrm>
              <a:off x="4376738" y="2571750"/>
              <a:ext cx="249237" cy="87313"/>
            </a:xfrm>
            <a:custGeom>
              <a:avLst/>
              <a:gdLst>
                <a:gd name="T0" fmla="*/ 692 w 693"/>
                <a:gd name="T1" fmla="*/ 240 h 241"/>
                <a:gd name="T2" fmla="*/ 453 w 693"/>
                <a:gd name="T3" fmla="*/ 0 h 241"/>
                <a:gd name="T4" fmla="*/ 240 w 693"/>
                <a:gd name="T5" fmla="*/ 0 h 241"/>
                <a:gd name="T6" fmla="*/ 0 w 693"/>
                <a:gd name="T7" fmla="*/ 240 h 241"/>
              </a:gdLst>
              <a:ahLst/>
              <a:cxnLst>
                <a:cxn ang="0">
                  <a:pos x="T0" y="T1"/>
                </a:cxn>
                <a:cxn ang="0">
                  <a:pos x="T2" y="T3"/>
                </a:cxn>
                <a:cxn ang="0">
                  <a:pos x="T4" y="T5"/>
                </a:cxn>
                <a:cxn ang="0">
                  <a:pos x="T6" y="T7"/>
                </a:cxn>
              </a:cxnLst>
              <a:rect l="0" t="0" r="r" b="b"/>
              <a:pathLst>
                <a:path w="693" h="241">
                  <a:moveTo>
                    <a:pt x="692" y="240"/>
                  </a:moveTo>
                  <a:cubicBezTo>
                    <a:pt x="692" y="108"/>
                    <a:pt x="584" y="0"/>
                    <a:pt x="453" y="0"/>
                  </a:cubicBezTo>
                  <a:lnTo>
                    <a:pt x="240" y="0"/>
                  </a:lnTo>
                  <a:cubicBezTo>
                    <a:pt x="108" y="0"/>
                    <a:pt x="0" y="108"/>
                    <a:pt x="0" y="240"/>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0" name="Freeform 29"/>
            <p:cNvSpPr>
              <a:spLocks noChangeArrowheads="1"/>
            </p:cNvSpPr>
            <p:nvPr/>
          </p:nvSpPr>
          <p:spPr bwMode="auto">
            <a:xfrm>
              <a:off x="4013200" y="2965450"/>
              <a:ext cx="439738" cy="209550"/>
            </a:xfrm>
            <a:custGeom>
              <a:avLst/>
              <a:gdLst>
                <a:gd name="T0" fmla="*/ 458 w 1222"/>
                <a:gd name="T1" fmla="*/ 12 h 581"/>
                <a:gd name="T2" fmla="*/ 458 w 1222"/>
                <a:gd name="T3" fmla="*/ 173 h 581"/>
                <a:gd name="T4" fmla="*/ 128 w 1222"/>
                <a:gd name="T5" fmla="*/ 295 h 581"/>
                <a:gd name="T6" fmla="*/ 0 w 1222"/>
                <a:gd name="T7" fmla="*/ 478 h 581"/>
                <a:gd name="T8" fmla="*/ 0 w 1222"/>
                <a:gd name="T9" fmla="*/ 580 h 581"/>
                <a:gd name="T10" fmla="*/ 1221 w 1222"/>
                <a:gd name="T11" fmla="*/ 580 h 581"/>
                <a:gd name="T12" fmla="*/ 1221 w 1222"/>
                <a:gd name="T13" fmla="*/ 478 h 581"/>
                <a:gd name="T14" fmla="*/ 1091 w 1222"/>
                <a:gd name="T15" fmla="*/ 295 h 581"/>
                <a:gd name="T16" fmla="*/ 763 w 1222"/>
                <a:gd name="T17" fmla="*/ 173 h 581"/>
                <a:gd name="T18" fmla="*/ 763 w 1222"/>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581">
                  <a:moveTo>
                    <a:pt x="458" y="12"/>
                  </a:moveTo>
                  <a:lnTo>
                    <a:pt x="458" y="173"/>
                  </a:lnTo>
                  <a:lnTo>
                    <a:pt x="128" y="295"/>
                  </a:lnTo>
                  <a:cubicBezTo>
                    <a:pt x="51" y="323"/>
                    <a:pt x="0" y="397"/>
                    <a:pt x="0" y="478"/>
                  </a:cubicBezTo>
                  <a:lnTo>
                    <a:pt x="0" y="580"/>
                  </a:lnTo>
                  <a:lnTo>
                    <a:pt x="1221" y="580"/>
                  </a:lnTo>
                  <a:lnTo>
                    <a:pt x="1221" y="478"/>
                  </a:lnTo>
                  <a:cubicBezTo>
                    <a:pt x="1221" y="397"/>
                    <a:pt x="1168" y="323"/>
                    <a:pt x="1091" y="295"/>
                  </a:cubicBezTo>
                  <a:lnTo>
                    <a:pt x="763" y="173"/>
                  </a:lnTo>
                  <a:lnTo>
                    <a:pt x="763"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1" name="Freeform 30"/>
            <p:cNvSpPr>
              <a:spLocks noChangeArrowheads="1"/>
            </p:cNvSpPr>
            <p:nvPr/>
          </p:nvSpPr>
          <p:spPr bwMode="auto">
            <a:xfrm>
              <a:off x="4114800" y="2708275"/>
              <a:ext cx="231775" cy="276225"/>
            </a:xfrm>
            <a:custGeom>
              <a:avLst/>
              <a:gdLst>
                <a:gd name="T0" fmla="*/ 641 w 642"/>
                <a:gd name="T1" fmla="*/ 384 h 769"/>
                <a:gd name="T2" fmla="*/ 598 w 642"/>
                <a:gd name="T3" fmla="*/ 576 h 769"/>
                <a:gd name="T4" fmla="*/ 481 w 642"/>
                <a:gd name="T5" fmla="*/ 717 h 769"/>
                <a:gd name="T6" fmla="*/ 320 w 642"/>
                <a:gd name="T7" fmla="*/ 768 h 769"/>
                <a:gd name="T8" fmla="*/ 160 w 642"/>
                <a:gd name="T9" fmla="*/ 717 h 769"/>
                <a:gd name="T10" fmla="*/ 43 w 642"/>
                <a:gd name="T11" fmla="*/ 576 h 769"/>
                <a:gd name="T12" fmla="*/ 0 w 642"/>
                <a:gd name="T13" fmla="*/ 384 h 769"/>
                <a:gd name="T14" fmla="*/ 43 w 642"/>
                <a:gd name="T15" fmla="*/ 191 h 769"/>
                <a:gd name="T16" fmla="*/ 160 w 642"/>
                <a:gd name="T17" fmla="*/ 51 h 769"/>
                <a:gd name="T18" fmla="*/ 320 w 642"/>
                <a:gd name="T19" fmla="*/ 0 h 769"/>
                <a:gd name="T20" fmla="*/ 481 w 642"/>
                <a:gd name="T21" fmla="*/ 51 h 769"/>
                <a:gd name="T22" fmla="*/ 598 w 642"/>
                <a:gd name="T23" fmla="*/ 191 h 769"/>
                <a:gd name="T24" fmla="*/ 641 w 642"/>
                <a:gd name="T25" fmla="*/ 38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769">
                  <a:moveTo>
                    <a:pt x="641" y="384"/>
                  </a:moveTo>
                  <a:cubicBezTo>
                    <a:pt x="641" y="455"/>
                    <a:pt x="627" y="515"/>
                    <a:pt x="598" y="576"/>
                  </a:cubicBezTo>
                  <a:cubicBezTo>
                    <a:pt x="568" y="637"/>
                    <a:pt x="532" y="682"/>
                    <a:pt x="481" y="717"/>
                  </a:cubicBezTo>
                  <a:cubicBezTo>
                    <a:pt x="430" y="753"/>
                    <a:pt x="379" y="768"/>
                    <a:pt x="320" y="768"/>
                  </a:cubicBezTo>
                  <a:cubicBezTo>
                    <a:pt x="261" y="768"/>
                    <a:pt x="211" y="753"/>
                    <a:pt x="160" y="717"/>
                  </a:cubicBezTo>
                  <a:cubicBezTo>
                    <a:pt x="109" y="682"/>
                    <a:pt x="72" y="637"/>
                    <a:pt x="43" y="576"/>
                  </a:cubicBezTo>
                  <a:cubicBezTo>
                    <a:pt x="13" y="515"/>
                    <a:pt x="0" y="455"/>
                    <a:pt x="0" y="384"/>
                  </a:cubicBezTo>
                  <a:cubicBezTo>
                    <a:pt x="0" y="313"/>
                    <a:pt x="13" y="253"/>
                    <a:pt x="43" y="191"/>
                  </a:cubicBezTo>
                  <a:cubicBezTo>
                    <a:pt x="72" y="130"/>
                    <a:pt x="109" y="86"/>
                    <a:pt x="160" y="51"/>
                  </a:cubicBezTo>
                  <a:cubicBezTo>
                    <a:pt x="211" y="15"/>
                    <a:pt x="261" y="0"/>
                    <a:pt x="320" y="0"/>
                  </a:cubicBezTo>
                  <a:cubicBezTo>
                    <a:pt x="379" y="0"/>
                    <a:pt x="430" y="15"/>
                    <a:pt x="481" y="51"/>
                  </a:cubicBezTo>
                  <a:cubicBezTo>
                    <a:pt x="532" y="86"/>
                    <a:pt x="568" y="130"/>
                    <a:pt x="598" y="191"/>
                  </a:cubicBezTo>
                  <a:cubicBezTo>
                    <a:pt x="627" y="253"/>
                    <a:pt x="641" y="313"/>
                    <a:pt x="641" y="384"/>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31"/>
            <p:cNvSpPr>
              <a:spLocks noChangeArrowheads="1"/>
            </p:cNvSpPr>
            <p:nvPr/>
          </p:nvSpPr>
          <p:spPr bwMode="auto">
            <a:xfrm>
              <a:off x="4116388" y="2789238"/>
              <a:ext cx="228600" cy="52387"/>
            </a:xfrm>
            <a:custGeom>
              <a:avLst/>
              <a:gdLst>
                <a:gd name="T0" fmla="*/ 636 w 637"/>
                <a:gd name="T1" fmla="*/ 122 h 146"/>
                <a:gd name="T2" fmla="*/ 605 w 637"/>
                <a:gd name="T3" fmla="*/ 124 h 146"/>
                <a:gd name="T4" fmla="*/ 366 w 637"/>
                <a:gd name="T5" fmla="*/ 0 h 146"/>
                <a:gd name="T6" fmla="*/ 124 w 637"/>
                <a:gd name="T7" fmla="*/ 124 h 146"/>
                <a:gd name="T8" fmla="*/ 0 w 637"/>
                <a:gd name="T9" fmla="*/ 94 h 146"/>
              </a:gdLst>
              <a:ahLst/>
              <a:cxnLst>
                <a:cxn ang="0">
                  <a:pos x="T0" y="T1"/>
                </a:cxn>
                <a:cxn ang="0">
                  <a:pos x="T2" y="T3"/>
                </a:cxn>
                <a:cxn ang="0">
                  <a:pos x="T4" y="T5"/>
                </a:cxn>
                <a:cxn ang="0">
                  <a:pos x="T6" y="T7"/>
                </a:cxn>
                <a:cxn ang="0">
                  <a:pos x="T8" y="T9"/>
                </a:cxn>
              </a:cxnLst>
              <a:rect l="0" t="0" r="r" b="b"/>
              <a:pathLst>
                <a:path w="637" h="146">
                  <a:moveTo>
                    <a:pt x="636" y="122"/>
                  </a:moveTo>
                  <a:cubicBezTo>
                    <a:pt x="625" y="123"/>
                    <a:pt x="616" y="122"/>
                    <a:pt x="605" y="124"/>
                  </a:cubicBezTo>
                  <a:cubicBezTo>
                    <a:pt x="496" y="145"/>
                    <a:pt x="426" y="105"/>
                    <a:pt x="366" y="0"/>
                  </a:cubicBezTo>
                  <a:cubicBezTo>
                    <a:pt x="329" y="69"/>
                    <a:pt x="217" y="124"/>
                    <a:pt x="124" y="124"/>
                  </a:cubicBezTo>
                  <a:cubicBezTo>
                    <a:pt x="78" y="124"/>
                    <a:pt x="39" y="114"/>
                    <a:pt x="0" y="94"/>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3" name="Freeform 138"/>
            <p:cNvSpPr>
              <a:spLocks noChangeArrowheads="1"/>
            </p:cNvSpPr>
            <p:nvPr/>
          </p:nvSpPr>
          <p:spPr bwMode="auto">
            <a:xfrm>
              <a:off x="4287838" y="2428875"/>
              <a:ext cx="427037" cy="360363"/>
            </a:xfrm>
            <a:custGeom>
              <a:avLst/>
              <a:gdLst>
                <a:gd name="T0" fmla="*/ 1184 w 1185"/>
                <a:gd name="T1" fmla="*/ 407 h 1000"/>
                <a:gd name="T2" fmla="*/ 796 w 1185"/>
                <a:gd name="T3" fmla="*/ 796 h 1000"/>
                <a:gd name="T4" fmla="*/ 653 w 1185"/>
                <a:gd name="T5" fmla="*/ 796 h 1000"/>
                <a:gd name="T6" fmla="*/ 429 w 1185"/>
                <a:gd name="T7" fmla="*/ 999 h 1000"/>
                <a:gd name="T8" fmla="*/ 429 w 1185"/>
                <a:gd name="T9" fmla="*/ 796 h 1000"/>
                <a:gd name="T10" fmla="*/ 386 w 1185"/>
                <a:gd name="T11" fmla="*/ 793 h 1000"/>
                <a:gd name="T12" fmla="*/ 0 w 1185"/>
                <a:gd name="T13" fmla="*/ 407 h 1000"/>
                <a:gd name="T14" fmla="*/ 388 w 1185"/>
                <a:gd name="T15" fmla="*/ 0 h 1000"/>
                <a:gd name="T16" fmla="*/ 796 w 1185"/>
                <a:gd name="T17" fmla="*/ 0 h 1000"/>
                <a:gd name="T18" fmla="*/ 1184 w 1185"/>
                <a:gd name="T19" fmla="*/ 40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1000">
                  <a:moveTo>
                    <a:pt x="1184" y="407"/>
                  </a:moveTo>
                  <a:cubicBezTo>
                    <a:pt x="1184" y="619"/>
                    <a:pt x="1009" y="796"/>
                    <a:pt x="796" y="796"/>
                  </a:cubicBezTo>
                  <a:lnTo>
                    <a:pt x="653" y="796"/>
                  </a:lnTo>
                  <a:lnTo>
                    <a:pt x="429" y="999"/>
                  </a:lnTo>
                  <a:lnTo>
                    <a:pt x="429" y="796"/>
                  </a:lnTo>
                  <a:lnTo>
                    <a:pt x="386" y="793"/>
                  </a:lnTo>
                  <a:cubicBezTo>
                    <a:pt x="174" y="793"/>
                    <a:pt x="0" y="619"/>
                    <a:pt x="0" y="407"/>
                  </a:cubicBezTo>
                  <a:cubicBezTo>
                    <a:pt x="0" y="194"/>
                    <a:pt x="176" y="0"/>
                    <a:pt x="388" y="0"/>
                  </a:cubicBezTo>
                  <a:lnTo>
                    <a:pt x="796" y="0"/>
                  </a:lnTo>
                  <a:cubicBezTo>
                    <a:pt x="1009" y="0"/>
                    <a:pt x="1184" y="194"/>
                    <a:pt x="1184" y="40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24" name="Group 123"/>
          <p:cNvGrpSpPr/>
          <p:nvPr/>
        </p:nvGrpSpPr>
        <p:grpSpPr>
          <a:xfrm>
            <a:off x="5204642" y="4083339"/>
            <a:ext cx="672097" cy="643234"/>
            <a:chOff x="7756525" y="2403475"/>
            <a:chExt cx="776288" cy="742950"/>
          </a:xfrm>
        </p:grpSpPr>
        <p:sp>
          <p:nvSpPr>
            <p:cNvPr id="125" name="Freeform 96"/>
            <p:cNvSpPr>
              <a:spLocks noChangeArrowheads="1"/>
            </p:cNvSpPr>
            <p:nvPr/>
          </p:nvSpPr>
          <p:spPr bwMode="auto">
            <a:xfrm>
              <a:off x="8158163" y="283845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6" name="Freeform 97"/>
            <p:cNvSpPr>
              <a:spLocks noChangeArrowheads="1"/>
            </p:cNvSpPr>
            <p:nvPr/>
          </p:nvSpPr>
          <p:spPr bwMode="auto">
            <a:xfrm>
              <a:off x="8158163" y="2917825"/>
              <a:ext cx="374650" cy="133350"/>
            </a:xfrm>
            <a:custGeom>
              <a:avLst/>
              <a:gdLst>
                <a:gd name="T0" fmla="*/ 1039 w 1040"/>
                <a:gd name="T1" fmla="*/ 0 h 371"/>
                <a:gd name="T2" fmla="*/ 482 w 1040"/>
                <a:gd name="T3" fmla="*/ 370 h 371"/>
                <a:gd name="T4" fmla="*/ 0 w 1040"/>
                <a:gd name="T5" fmla="*/ 370 h 371"/>
              </a:gdLst>
              <a:ahLst/>
              <a:cxnLst>
                <a:cxn ang="0">
                  <a:pos x="T0" y="T1"/>
                </a:cxn>
                <a:cxn ang="0">
                  <a:pos x="T2" y="T3"/>
                </a:cxn>
                <a:cxn ang="0">
                  <a:pos x="T4" y="T5"/>
                </a:cxn>
              </a:cxnLst>
              <a:rect l="0" t="0" r="r" b="b"/>
              <a:pathLst>
                <a:path w="1040" h="371">
                  <a:moveTo>
                    <a:pt x="1039" y="0"/>
                  </a:moveTo>
                  <a:lnTo>
                    <a:pt x="482" y="370"/>
                  </a:lnTo>
                  <a:lnTo>
                    <a:pt x="0" y="370"/>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7" name="Freeform 98"/>
            <p:cNvSpPr>
              <a:spLocks noChangeArrowheads="1"/>
            </p:cNvSpPr>
            <p:nvPr/>
          </p:nvSpPr>
          <p:spPr bwMode="auto">
            <a:xfrm>
              <a:off x="8158163" y="298450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28" name="Freeform 99"/>
            <p:cNvSpPr>
              <a:spLocks noChangeArrowheads="1"/>
            </p:cNvSpPr>
            <p:nvPr/>
          </p:nvSpPr>
          <p:spPr bwMode="auto">
            <a:xfrm>
              <a:off x="7918450" y="2744788"/>
              <a:ext cx="441325" cy="401637"/>
            </a:xfrm>
            <a:custGeom>
              <a:avLst/>
              <a:gdLst>
                <a:gd name="T0" fmla="*/ 668 w 1226"/>
                <a:gd name="T1" fmla="*/ 1113 h 1114"/>
                <a:gd name="T2" fmla="*/ 0 w 1226"/>
                <a:gd name="T3" fmla="*/ 1113 h 1114"/>
                <a:gd name="T4" fmla="*/ 0 w 1226"/>
                <a:gd name="T5" fmla="*/ 371 h 1114"/>
                <a:gd name="T6" fmla="*/ 557 w 1226"/>
                <a:gd name="T7" fmla="*/ 0 h 1114"/>
                <a:gd name="T8" fmla="*/ 1225 w 1226"/>
                <a:gd name="T9" fmla="*/ 0 h 1114"/>
                <a:gd name="T10" fmla="*/ 668 w 1226"/>
                <a:gd name="T11" fmla="*/ 371 h 1114"/>
                <a:gd name="T12" fmla="*/ 668 w 1226"/>
                <a:gd name="T13" fmla="*/ 1113 h 1114"/>
              </a:gdLst>
              <a:ahLst/>
              <a:cxnLst>
                <a:cxn ang="0">
                  <a:pos x="T0" y="T1"/>
                </a:cxn>
                <a:cxn ang="0">
                  <a:pos x="T2" y="T3"/>
                </a:cxn>
                <a:cxn ang="0">
                  <a:pos x="T4" y="T5"/>
                </a:cxn>
                <a:cxn ang="0">
                  <a:pos x="T6" y="T7"/>
                </a:cxn>
                <a:cxn ang="0">
                  <a:pos x="T8" y="T9"/>
                </a:cxn>
                <a:cxn ang="0">
                  <a:pos x="T10" y="T11"/>
                </a:cxn>
                <a:cxn ang="0">
                  <a:pos x="T12" y="T13"/>
                </a:cxn>
              </a:cxnLst>
              <a:rect l="0" t="0" r="r" b="b"/>
              <a:pathLst>
                <a:path w="1226" h="1114">
                  <a:moveTo>
                    <a:pt x="668" y="1113"/>
                  </a:moveTo>
                  <a:lnTo>
                    <a:pt x="0" y="1113"/>
                  </a:lnTo>
                  <a:lnTo>
                    <a:pt x="0" y="371"/>
                  </a:lnTo>
                  <a:lnTo>
                    <a:pt x="557" y="0"/>
                  </a:lnTo>
                  <a:lnTo>
                    <a:pt x="1225" y="0"/>
                  </a:lnTo>
                  <a:lnTo>
                    <a:pt x="668" y="371"/>
                  </a:lnTo>
                  <a:lnTo>
                    <a:pt x="668" y="1113"/>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Line 100"/>
            <p:cNvSpPr>
              <a:spLocks noChangeShapeType="1"/>
            </p:cNvSpPr>
            <p:nvPr/>
          </p:nvSpPr>
          <p:spPr bwMode="auto">
            <a:xfrm flipH="1">
              <a:off x="7756525" y="2957513"/>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0" name="Line 101"/>
            <p:cNvSpPr>
              <a:spLocks noChangeShapeType="1"/>
            </p:cNvSpPr>
            <p:nvPr/>
          </p:nvSpPr>
          <p:spPr bwMode="auto">
            <a:xfrm flipH="1">
              <a:off x="7756525" y="3011488"/>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1" name="Line 102"/>
            <p:cNvSpPr>
              <a:spLocks noChangeShapeType="1"/>
            </p:cNvSpPr>
            <p:nvPr/>
          </p:nvSpPr>
          <p:spPr bwMode="auto">
            <a:xfrm flipH="1">
              <a:off x="7756525" y="3065463"/>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2" name="Line 103"/>
            <p:cNvSpPr>
              <a:spLocks noChangeShapeType="1"/>
            </p:cNvSpPr>
            <p:nvPr/>
          </p:nvSpPr>
          <p:spPr bwMode="auto">
            <a:xfrm flipH="1">
              <a:off x="7756525" y="3117850"/>
              <a:ext cx="163513"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3" name="Freeform 104"/>
            <p:cNvSpPr>
              <a:spLocks noChangeArrowheads="1"/>
            </p:cNvSpPr>
            <p:nvPr/>
          </p:nvSpPr>
          <p:spPr bwMode="auto">
            <a:xfrm>
              <a:off x="8158163" y="2770188"/>
              <a:ext cx="374650" cy="133350"/>
            </a:xfrm>
            <a:custGeom>
              <a:avLst/>
              <a:gdLst>
                <a:gd name="T0" fmla="*/ 445 w 1040"/>
                <a:gd name="T1" fmla="*/ 0 h 372"/>
                <a:gd name="T2" fmla="*/ 1039 w 1040"/>
                <a:gd name="T3" fmla="*/ 0 h 372"/>
                <a:gd name="T4" fmla="*/ 482 w 1040"/>
                <a:gd name="T5" fmla="*/ 371 h 372"/>
                <a:gd name="T6" fmla="*/ 0 w 1040"/>
                <a:gd name="T7" fmla="*/ 371 h 372"/>
              </a:gdLst>
              <a:ahLst/>
              <a:cxnLst>
                <a:cxn ang="0">
                  <a:pos x="T0" y="T1"/>
                </a:cxn>
                <a:cxn ang="0">
                  <a:pos x="T2" y="T3"/>
                </a:cxn>
                <a:cxn ang="0">
                  <a:pos x="T4" y="T5"/>
                </a:cxn>
                <a:cxn ang="0">
                  <a:pos x="T6" y="T7"/>
                </a:cxn>
              </a:cxnLst>
              <a:rect l="0" t="0" r="r" b="b"/>
              <a:pathLst>
                <a:path w="1040" h="372">
                  <a:moveTo>
                    <a:pt x="445" y="0"/>
                  </a:moveTo>
                  <a:lnTo>
                    <a:pt x="1039" y="0"/>
                  </a:lnTo>
                  <a:lnTo>
                    <a:pt x="482" y="371"/>
                  </a:lnTo>
                  <a:lnTo>
                    <a:pt x="0" y="371"/>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4" name="Freeform 105"/>
            <p:cNvSpPr>
              <a:spLocks noChangeArrowheads="1"/>
            </p:cNvSpPr>
            <p:nvPr/>
          </p:nvSpPr>
          <p:spPr bwMode="auto">
            <a:xfrm>
              <a:off x="7758113" y="2770188"/>
              <a:ext cx="320675" cy="133350"/>
            </a:xfrm>
            <a:custGeom>
              <a:avLst/>
              <a:gdLst>
                <a:gd name="T0" fmla="*/ 445 w 891"/>
                <a:gd name="T1" fmla="*/ 371 h 372"/>
                <a:gd name="T2" fmla="*/ 0 w 891"/>
                <a:gd name="T3" fmla="*/ 371 h 372"/>
                <a:gd name="T4" fmla="*/ 557 w 891"/>
                <a:gd name="T5" fmla="*/ 0 h 372"/>
                <a:gd name="T6" fmla="*/ 890 w 891"/>
                <a:gd name="T7" fmla="*/ 0 h 372"/>
              </a:gdLst>
              <a:ahLst/>
              <a:cxnLst>
                <a:cxn ang="0">
                  <a:pos x="T0" y="T1"/>
                </a:cxn>
                <a:cxn ang="0">
                  <a:pos x="T2" y="T3"/>
                </a:cxn>
                <a:cxn ang="0">
                  <a:pos x="T4" y="T5"/>
                </a:cxn>
                <a:cxn ang="0">
                  <a:pos x="T6" y="T7"/>
                </a:cxn>
              </a:cxnLst>
              <a:rect l="0" t="0" r="r" b="b"/>
              <a:pathLst>
                <a:path w="891" h="372">
                  <a:moveTo>
                    <a:pt x="445" y="371"/>
                  </a:moveTo>
                  <a:lnTo>
                    <a:pt x="0" y="371"/>
                  </a:lnTo>
                  <a:lnTo>
                    <a:pt x="557" y="0"/>
                  </a:lnTo>
                  <a:lnTo>
                    <a:pt x="890" y="0"/>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5" name="Line 106"/>
            <p:cNvSpPr>
              <a:spLocks noChangeShapeType="1"/>
            </p:cNvSpPr>
            <p:nvPr/>
          </p:nvSpPr>
          <p:spPr bwMode="auto">
            <a:xfrm>
              <a:off x="8039100" y="3065463"/>
              <a:ext cx="1588" cy="269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6" name="Line 107"/>
            <p:cNvSpPr>
              <a:spLocks noChangeShapeType="1"/>
            </p:cNvSpPr>
            <p:nvPr/>
          </p:nvSpPr>
          <p:spPr bwMode="auto">
            <a:xfrm>
              <a:off x="8039100" y="2878138"/>
              <a:ext cx="1588" cy="269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7" name="Freeform 108"/>
            <p:cNvSpPr>
              <a:spLocks noChangeArrowheads="1"/>
            </p:cNvSpPr>
            <p:nvPr/>
          </p:nvSpPr>
          <p:spPr bwMode="auto">
            <a:xfrm>
              <a:off x="7997825" y="2905125"/>
              <a:ext cx="80963" cy="160338"/>
            </a:xfrm>
            <a:custGeom>
              <a:avLst/>
              <a:gdLst>
                <a:gd name="T0" fmla="*/ 0 w 223"/>
                <a:gd name="T1" fmla="*/ 334 h 447"/>
                <a:gd name="T2" fmla="*/ 111 w 223"/>
                <a:gd name="T3" fmla="*/ 446 h 447"/>
                <a:gd name="T4" fmla="*/ 222 w 223"/>
                <a:gd name="T5" fmla="*/ 334 h 447"/>
                <a:gd name="T6" fmla="*/ 111 w 223"/>
                <a:gd name="T7" fmla="*/ 223 h 447"/>
                <a:gd name="T8" fmla="*/ 111 w 223"/>
                <a:gd name="T9" fmla="*/ 223 h 447"/>
                <a:gd name="T10" fmla="*/ 0 w 223"/>
                <a:gd name="T11" fmla="*/ 112 h 447"/>
                <a:gd name="T12" fmla="*/ 111 w 223"/>
                <a:gd name="T13" fmla="*/ 0 h 447"/>
                <a:gd name="T14" fmla="*/ 222 w 223"/>
                <a:gd name="T15" fmla="*/ 112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47">
                  <a:moveTo>
                    <a:pt x="0" y="334"/>
                  </a:moveTo>
                  <a:cubicBezTo>
                    <a:pt x="0" y="396"/>
                    <a:pt x="50" y="446"/>
                    <a:pt x="111" y="446"/>
                  </a:cubicBezTo>
                  <a:cubicBezTo>
                    <a:pt x="173" y="446"/>
                    <a:pt x="222" y="396"/>
                    <a:pt x="222" y="334"/>
                  </a:cubicBezTo>
                  <a:cubicBezTo>
                    <a:pt x="222" y="273"/>
                    <a:pt x="173" y="223"/>
                    <a:pt x="111" y="223"/>
                  </a:cubicBezTo>
                  <a:lnTo>
                    <a:pt x="111" y="223"/>
                  </a:lnTo>
                  <a:cubicBezTo>
                    <a:pt x="50" y="223"/>
                    <a:pt x="0" y="173"/>
                    <a:pt x="0" y="112"/>
                  </a:cubicBezTo>
                  <a:cubicBezTo>
                    <a:pt x="0" y="50"/>
                    <a:pt x="50" y="0"/>
                    <a:pt x="111" y="0"/>
                  </a:cubicBezTo>
                  <a:cubicBezTo>
                    <a:pt x="173" y="0"/>
                    <a:pt x="222" y="50"/>
                    <a:pt x="222" y="112"/>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8" name="Freeform 139"/>
            <p:cNvSpPr>
              <a:spLocks noChangeArrowheads="1"/>
            </p:cNvSpPr>
            <p:nvPr/>
          </p:nvSpPr>
          <p:spPr bwMode="auto">
            <a:xfrm>
              <a:off x="8326438" y="2630488"/>
              <a:ext cx="53975" cy="53975"/>
            </a:xfrm>
            <a:custGeom>
              <a:avLst/>
              <a:gdLst>
                <a:gd name="T0" fmla="*/ 90 w 148"/>
                <a:gd name="T1" fmla="*/ 0 h 152"/>
                <a:gd name="T2" fmla="*/ 0 w 148"/>
                <a:gd name="T3" fmla="*/ 151 h 152"/>
              </a:gdLst>
              <a:ahLst/>
              <a:cxnLst>
                <a:cxn ang="0">
                  <a:pos x="T0" y="T1"/>
                </a:cxn>
                <a:cxn ang="0">
                  <a:pos x="T2" y="T3"/>
                </a:cxn>
              </a:cxnLst>
              <a:rect l="0" t="0" r="r" b="b"/>
              <a:pathLst>
                <a:path w="148" h="152">
                  <a:moveTo>
                    <a:pt x="90" y="0"/>
                  </a:moveTo>
                  <a:cubicBezTo>
                    <a:pt x="147" y="57"/>
                    <a:pt x="0" y="151"/>
                    <a:pt x="0" y="1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39" name="Freeform 140"/>
            <p:cNvSpPr>
              <a:spLocks noChangeArrowheads="1"/>
            </p:cNvSpPr>
            <p:nvPr/>
          </p:nvSpPr>
          <p:spPr bwMode="auto">
            <a:xfrm>
              <a:off x="8013700" y="2630488"/>
              <a:ext cx="53975" cy="53975"/>
            </a:xfrm>
            <a:custGeom>
              <a:avLst/>
              <a:gdLst>
                <a:gd name="T0" fmla="*/ 57 w 148"/>
                <a:gd name="T1" fmla="*/ 0 h 152"/>
                <a:gd name="T2" fmla="*/ 147 w 148"/>
                <a:gd name="T3" fmla="*/ 151 h 152"/>
              </a:gdLst>
              <a:ahLst/>
              <a:cxnLst>
                <a:cxn ang="0">
                  <a:pos x="T0" y="T1"/>
                </a:cxn>
                <a:cxn ang="0">
                  <a:pos x="T2" y="T3"/>
                </a:cxn>
              </a:cxnLst>
              <a:rect l="0" t="0" r="r" b="b"/>
              <a:pathLst>
                <a:path w="148" h="152">
                  <a:moveTo>
                    <a:pt x="57" y="0"/>
                  </a:moveTo>
                  <a:cubicBezTo>
                    <a:pt x="0" y="57"/>
                    <a:pt x="147" y="151"/>
                    <a:pt x="147" y="1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0" name="Freeform 141"/>
            <p:cNvSpPr>
              <a:spLocks noChangeArrowheads="1"/>
            </p:cNvSpPr>
            <p:nvPr/>
          </p:nvSpPr>
          <p:spPr bwMode="auto">
            <a:xfrm>
              <a:off x="7956550" y="2403475"/>
              <a:ext cx="503238" cy="328613"/>
            </a:xfrm>
            <a:custGeom>
              <a:avLst/>
              <a:gdLst>
                <a:gd name="T0" fmla="*/ 1192 w 1397"/>
                <a:gd name="T1" fmla="*/ 911 h 912"/>
                <a:gd name="T2" fmla="*/ 1087 w 1397"/>
                <a:gd name="T3" fmla="*/ 361 h 912"/>
                <a:gd name="T4" fmla="*/ 967 w 1397"/>
                <a:gd name="T5" fmla="*/ 571 h 912"/>
                <a:gd name="T6" fmla="*/ 817 w 1397"/>
                <a:gd name="T7" fmla="*/ 0 h 912"/>
                <a:gd name="T8" fmla="*/ 426 w 1397"/>
                <a:gd name="T9" fmla="*/ 601 h 912"/>
                <a:gd name="T10" fmla="*/ 216 w 1397"/>
                <a:gd name="T11" fmla="*/ 301 h 912"/>
                <a:gd name="T12" fmla="*/ 86 w 1397"/>
                <a:gd name="T13" fmla="*/ 911 h 912"/>
              </a:gdLst>
              <a:ahLst/>
              <a:cxnLst>
                <a:cxn ang="0">
                  <a:pos x="T0" y="T1"/>
                </a:cxn>
                <a:cxn ang="0">
                  <a:pos x="T2" y="T3"/>
                </a:cxn>
                <a:cxn ang="0">
                  <a:pos x="T4" y="T5"/>
                </a:cxn>
                <a:cxn ang="0">
                  <a:pos x="T6" y="T7"/>
                </a:cxn>
                <a:cxn ang="0">
                  <a:pos x="T8" y="T9"/>
                </a:cxn>
                <a:cxn ang="0">
                  <a:pos x="T10" y="T11"/>
                </a:cxn>
                <a:cxn ang="0">
                  <a:pos x="T12" y="T13"/>
                </a:cxn>
              </a:cxnLst>
              <a:rect l="0" t="0" r="r" b="b"/>
              <a:pathLst>
                <a:path w="1397" h="912">
                  <a:moveTo>
                    <a:pt x="1192" y="911"/>
                  </a:moveTo>
                  <a:cubicBezTo>
                    <a:pt x="1396" y="707"/>
                    <a:pt x="1291" y="429"/>
                    <a:pt x="1087" y="361"/>
                  </a:cubicBezTo>
                  <a:cubicBezTo>
                    <a:pt x="1125" y="475"/>
                    <a:pt x="1005" y="458"/>
                    <a:pt x="967" y="571"/>
                  </a:cubicBezTo>
                  <a:cubicBezTo>
                    <a:pt x="1005" y="192"/>
                    <a:pt x="665" y="266"/>
                    <a:pt x="817" y="0"/>
                  </a:cubicBezTo>
                  <a:cubicBezTo>
                    <a:pt x="497" y="54"/>
                    <a:pt x="352" y="304"/>
                    <a:pt x="426" y="601"/>
                  </a:cubicBezTo>
                  <a:cubicBezTo>
                    <a:pt x="352" y="456"/>
                    <a:pt x="178" y="452"/>
                    <a:pt x="216" y="301"/>
                  </a:cubicBezTo>
                  <a:cubicBezTo>
                    <a:pt x="49" y="378"/>
                    <a:pt x="0" y="751"/>
                    <a:pt x="86" y="91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41" name="Freeform 142"/>
            <p:cNvSpPr>
              <a:spLocks noChangeArrowheads="1"/>
            </p:cNvSpPr>
            <p:nvPr/>
          </p:nvSpPr>
          <p:spPr bwMode="auto">
            <a:xfrm>
              <a:off x="8153400" y="2587625"/>
              <a:ext cx="101600" cy="98425"/>
            </a:xfrm>
            <a:custGeom>
              <a:avLst/>
              <a:gdLst>
                <a:gd name="T0" fmla="*/ 283 w 284"/>
                <a:gd name="T1" fmla="*/ 271 h 272"/>
                <a:gd name="T2" fmla="*/ 149 w 284"/>
                <a:gd name="T3" fmla="*/ 0 h 272"/>
                <a:gd name="T4" fmla="*/ 12 w 284"/>
                <a:gd name="T5" fmla="*/ 271 h 272"/>
              </a:gdLst>
              <a:ahLst/>
              <a:cxnLst>
                <a:cxn ang="0">
                  <a:pos x="T0" y="T1"/>
                </a:cxn>
                <a:cxn ang="0">
                  <a:pos x="T2" y="T3"/>
                </a:cxn>
                <a:cxn ang="0">
                  <a:pos x="T4" y="T5"/>
                </a:cxn>
              </a:cxnLst>
              <a:rect l="0" t="0" r="r" b="b"/>
              <a:pathLst>
                <a:path w="284" h="272">
                  <a:moveTo>
                    <a:pt x="283" y="271"/>
                  </a:moveTo>
                  <a:cubicBezTo>
                    <a:pt x="278" y="178"/>
                    <a:pt x="117" y="160"/>
                    <a:pt x="149" y="0"/>
                  </a:cubicBezTo>
                  <a:cubicBezTo>
                    <a:pt x="149" y="0"/>
                    <a:pt x="0" y="136"/>
                    <a:pt x="12" y="27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42" name="Text Placeholder 1"/>
          <p:cNvSpPr txBox="1">
            <a:spLocks/>
          </p:cNvSpPr>
          <p:nvPr/>
        </p:nvSpPr>
        <p:spPr>
          <a:xfrm>
            <a:off x="414530" y="1771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70000"/>
              </a:lnSpc>
            </a:pPr>
            <a:r>
              <a:rPr lang="en-US" dirty="0" smtClean="0"/>
              <a:t>Delivering Great Software Experiences – </a:t>
            </a:r>
          </a:p>
          <a:p>
            <a:pPr algn="ctr">
              <a:lnSpc>
                <a:spcPct val="70000"/>
              </a:lnSpc>
            </a:pPr>
            <a:r>
              <a:rPr lang="en-US" dirty="0" smtClean="0"/>
              <a:t>the Software Analytics Maturity Model</a:t>
            </a:r>
            <a:endParaRPr lang="en-US" dirty="0"/>
          </a:p>
        </p:txBody>
      </p:sp>
    </p:spTree>
    <p:extLst>
      <p:ext uri="{BB962C8B-B14F-4D97-AF65-F5344CB8AC3E}">
        <p14:creationId xmlns:p14="http://schemas.microsoft.com/office/powerpoint/2010/main" val="25708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3" name="Group 12"/>
          <p:cNvGrpSpPr/>
          <p:nvPr/>
        </p:nvGrpSpPr>
        <p:grpSpPr>
          <a:xfrm>
            <a:off x="95491" y="4354221"/>
            <a:ext cx="1530109" cy="1176024"/>
            <a:chOff x="0" y="3873500"/>
            <a:chExt cx="2666778" cy="2049655"/>
          </a:xfrm>
        </p:grpSpPr>
        <p:sp>
          <p:nvSpPr>
            <p:cNvPr id="14"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31"/>
          <p:cNvSpPr txBox="1">
            <a:spLocks/>
          </p:cNvSpPr>
          <p:nvPr/>
        </p:nvSpPr>
        <p:spPr>
          <a:xfrm>
            <a:off x="965200" y="2550522"/>
            <a:ext cx="7683499"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60" dirty="0" smtClean="0">
                <a:solidFill>
                  <a:schemeClr val="tx1">
                    <a:lumMod val="65000"/>
                    <a:lumOff val="35000"/>
                  </a:schemeClr>
                </a:solidFill>
                <a:latin typeface="Gotham Medium" pitchFamily="50" charset="0"/>
                <a:cs typeface="Gotham Medium" pitchFamily="50" charset="0"/>
              </a:rPr>
              <a:t>Going </a:t>
            </a:r>
            <a:r>
              <a:rPr lang="en-US" sz="4400" spc="-60" dirty="0" smtClean="0">
                <a:solidFill>
                  <a:srgbClr val="B03E8D"/>
                </a:solidFill>
                <a:latin typeface="Gotham Medium" pitchFamily="50" charset="0"/>
                <a:cs typeface="Gotham Medium" pitchFamily="50" charset="0"/>
              </a:rPr>
              <a:t>BIG</a:t>
            </a:r>
            <a:r>
              <a:rPr lang="en-US" sz="3600" spc="-60" dirty="0" smtClean="0">
                <a:solidFill>
                  <a:schemeClr val="tx1">
                    <a:lumMod val="65000"/>
                    <a:lumOff val="35000"/>
                  </a:schemeClr>
                </a:solidFill>
                <a:latin typeface="Gotham Medium" pitchFamily="50" charset="0"/>
                <a:cs typeface="Gotham Medium" pitchFamily="50" charset="0"/>
              </a:rPr>
              <a:t> </a:t>
            </a:r>
            <a:r>
              <a:rPr lang="en-US" sz="3600" spc="-60" dirty="0">
                <a:solidFill>
                  <a:schemeClr val="tx1">
                    <a:lumMod val="65000"/>
                    <a:lumOff val="35000"/>
                  </a:schemeClr>
                </a:solidFill>
                <a:latin typeface="Gotham Medium" pitchFamily="50" charset="0"/>
                <a:cs typeface="Gotham Medium" pitchFamily="50" charset="0"/>
              </a:rPr>
              <a:t>in </a:t>
            </a:r>
            <a:r>
              <a:rPr lang="en-US" sz="3600" spc="-60" dirty="0" smtClean="0">
                <a:solidFill>
                  <a:schemeClr val="tx1">
                    <a:lumMod val="65000"/>
                    <a:lumOff val="35000"/>
                  </a:schemeClr>
                </a:solidFill>
                <a:latin typeface="Gotham Medium" pitchFamily="50" charset="0"/>
                <a:cs typeface="Gotham Medium" pitchFamily="50" charset="0"/>
              </a:rPr>
              <a:t>FY16, but a word about the importance of users </a:t>
            </a:r>
            <a:endParaRPr lang="en-US" sz="3600" spc="-60" dirty="0">
              <a:solidFill>
                <a:schemeClr val="tx1">
                  <a:lumMod val="65000"/>
                  <a:lumOff val="35000"/>
                </a:schemeClr>
              </a:solidFill>
              <a:latin typeface="Gotham Medium" pitchFamily="50" charset="0"/>
              <a:cs typeface="Gotham Medium" pitchFamily="50" charset="0"/>
            </a:endParaRPr>
          </a:p>
        </p:txBody>
      </p:sp>
    </p:spTree>
    <p:extLst>
      <p:ext uri="{BB962C8B-B14F-4D97-AF65-F5344CB8AC3E}">
        <p14:creationId xmlns:p14="http://schemas.microsoft.com/office/powerpoint/2010/main" val="155592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583592" y="1683590"/>
            <a:ext cx="997683" cy="1780335"/>
            <a:chOff x="-1261424" y="1453713"/>
            <a:chExt cx="996867" cy="1778879"/>
          </a:xfrm>
        </p:grpSpPr>
        <p:sp>
          <p:nvSpPr>
            <p:cNvPr id="291" name="Freeform 5"/>
            <p:cNvSpPr>
              <a:spLocks/>
            </p:cNvSpPr>
            <p:nvPr/>
          </p:nvSpPr>
          <p:spPr bwMode="auto">
            <a:xfrm>
              <a:off x="-1261424" y="2088299"/>
              <a:ext cx="654975" cy="1144293"/>
            </a:xfrm>
            <a:custGeom>
              <a:avLst/>
              <a:gdLst>
                <a:gd name="T0" fmla="*/ 0 w 108"/>
                <a:gd name="T1" fmla="*/ 0 h 188"/>
                <a:gd name="T2" fmla="*/ 108 w 108"/>
                <a:gd name="T3" fmla="*/ 0 h 188"/>
                <a:gd name="T4" fmla="*/ 108 w 108"/>
                <a:gd name="T5" fmla="*/ 77 h 188"/>
                <a:gd name="T6" fmla="*/ 84 w 108"/>
                <a:gd name="T7" fmla="*/ 107 h 188"/>
                <a:gd name="T8" fmla="*/ 84 w 108"/>
                <a:gd name="T9" fmla="*/ 188 h 188"/>
                <a:gd name="T10" fmla="*/ 24 w 108"/>
                <a:gd name="T11" fmla="*/ 188 h 188"/>
                <a:gd name="T12" fmla="*/ 24 w 108"/>
                <a:gd name="T13" fmla="*/ 107 h 188"/>
                <a:gd name="T14" fmla="*/ 0 w 108"/>
                <a:gd name="T15" fmla="*/ 77 h 188"/>
                <a:gd name="T16" fmla="*/ 0 w 108"/>
                <a:gd name="T17" fmla="*/ 0 h 188"/>
                <a:gd name="T18" fmla="*/ 0 w 108"/>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88">
                  <a:moveTo>
                    <a:pt x="0" y="0"/>
                  </a:moveTo>
                  <a:cubicBezTo>
                    <a:pt x="108" y="0"/>
                    <a:pt x="108" y="0"/>
                    <a:pt x="108" y="0"/>
                  </a:cubicBezTo>
                  <a:cubicBezTo>
                    <a:pt x="108" y="76"/>
                    <a:pt x="108" y="77"/>
                    <a:pt x="108" y="77"/>
                  </a:cubicBezTo>
                  <a:cubicBezTo>
                    <a:pt x="108" y="93"/>
                    <a:pt x="100" y="107"/>
                    <a:pt x="84" y="107"/>
                  </a:cubicBezTo>
                  <a:cubicBezTo>
                    <a:pt x="84" y="188"/>
                    <a:pt x="84" y="188"/>
                    <a:pt x="84" y="188"/>
                  </a:cubicBezTo>
                  <a:cubicBezTo>
                    <a:pt x="24" y="188"/>
                    <a:pt x="24" y="188"/>
                    <a:pt x="24" y="188"/>
                  </a:cubicBezTo>
                  <a:cubicBezTo>
                    <a:pt x="24" y="108"/>
                    <a:pt x="24" y="107"/>
                    <a:pt x="24" y="107"/>
                  </a:cubicBezTo>
                  <a:cubicBezTo>
                    <a:pt x="8" y="107"/>
                    <a:pt x="0" y="93"/>
                    <a:pt x="0" y="77"/>
                  </a:cubicBezTo>
                  <a:cubicBezTo>
                    <a:pt x="0" y="0"/>
                    <a:pt x="0" y="0"/>
                    <a:pt x="0" y="0"/>
                  </a:cubicBezTo>
                  <a:cubicBezTo>
                    <a:pt x="0" y="0"/>
                    <a:pt x="0" y="0"/>
                    <a:pt x="0" y="0"/>
                  </a:cubicBezTo>
                  <a:close/>
                </a:path>
              </a:pathLst>
            </a:custGeom>
            <a:noFill/>
            <a:ln w="25400" cap="flat">
              <a:solidFill>
                <a:srgbClr val="36AEEA"/>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92" name="Oval 8"/>
            <p:cNvSpPr>
              <a:spLocks noChangeArrowheads="1"/>
            </p:cNvSpPr>
            <p:nvPr/>
          </p:nvSpPr>
          <p:spPr bwMode="auto">
            <a:xfrm>
              <a:off x="-1182419" y="1453713"/>
              <a:ext cx="496965" cy="499513"/>
            </a:xfrm>
            <a:prstGeom prst="ellipse">
              <a:avLst/>
            </a:prstGeom>
            <a:noFill/>
            <a:ln w="25400" cap="flat">
              <a:solidFill>
                <a:srgbClr val="36AEEA"/>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p:nvSpPr>
          <p:spPr bwMode="auto">
            <a:xfrm rot="1614718">
              <a:off x="-846948" y="1931820"/>
              <a:ext cx="18781" cy="1204898"/>
            </a:xfrm>
            <a:custGeom>
              <a:avLst/>
              <a:gdLst>
                <a:gd name="T0" fmla="*/ 10 w 19"/>
                <a:gd name="T1" fmla="*/ 0 h 1220"/>
                <a:gd name="T2" fmla="*/ 0 w 19"/>
                <a:gd name="T3" fmla="*/ 10 h 1220"/>
                <a:gd name="T4" fmla="*/ 0 w 19"/>
                <a:gd name="T5" fmla="*/ 1210 h 1220"/>
                <a:gd name="T6" fmla="*/ 10 w 19"/>
                <a:gd name="T7" fmla="*/ 1220 h 1220"/>
                <a:gd name="T8" fmla="*/ 19 w 19"/>
                <a:gd name="T9" fmla="*/ 1210 h 1220"/>
                <a:gd name="T10" fmla="*/ 19 w 19"/>
                <a:gd name="T11" fmla="*/ 10 h 1220"/>
                <a:gd name="T12" fmla="*/ 10 w 19"/>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19" h="1220">
                  <a:moveTo>
                    <a:pt x="10" y="0"/>
                  </a:moveTo>
                  <a:cubicBezTo>
                    <a:pt x="5" y="0"/>
                    <a:pt x="0" y="5"/>
                    <a:pt x="0" y="10"/>
                  </a:cubicBezTo>
                  <a:cubicBezTo>
                    <a:pt x="0" y="1210"/>
                    <a:pt x="0" y="1210"/>
                    <a:pt x="0" y="1210"/>
                  </a:cubicBezTo>
                  <a:cubicBezTo>
                    <a:pt x="0" y="1215"/>
                    <a:pt x="5" y="1220"/>
                    <a:pt x="10" y="1220"/>
                  </a:cubicBezTo>
                  <a:cubicBezTo>
                    <a:pt x="15" y="1220"/>
                    <a:pt x="19" y="1215"/>
                    <a:pt x="19" y="1210"/>
                  </a:cubicBezTo>
                  <a:cubicBezTo>
                    <a:pt x="19" y="10"/>
                    <a:pt x="19" y="10"/>
                    <a:pt x="19" y="10"/>
                  </a:cubicBezTo>
                  <a:cubicBezTo>
                    <a:pt x="19" y="5"/>
                    <a:pt x="15" y="0"/>
                    <a:pt x="10" y="0"/>
                  </a:cubicBezTo>
                  <a:close/>
                </a:path>
              </a:pathLst>
            </a:custGeom>
            <a:solidFill>
              <a:srgbClr val="36AEEA"/>
            </a:solidFill>
            <a:ln w="9525">
              <a:solidFill>
                <a:srgbClr val="36AEEA"/>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p:nvSpPr>
          <p:spPr bwMode="auto">
            <a:xfrm rot="1614718">
              <a:off x="-590927" y="1456165"/>
              <a:ext cx="326370" cy="544228"/>
            </a:xfrm>
            <a:custGeom>
              <a:avLst/>
              <a:gdLst>
                <a:gd name="T0" fmla="*/ 10 w 328"/>
                <a:gd name="T1" fmla="*/ 0 h 551"/>
                <a:gd name="T2" fmla="*/ 0 w 328"/>
                <a:gd name="T3" fmla="*/ 10 h 551"/>
                <a:gd name="T4" fmla="*/ 0 w 328"/>
                <a:gd name="T5" fmla="*/ 388 h 551"/>
                <a:gd name="T6" fmla="*/ 164 w 328"/>
                <a:gd name="T7" fmla="*/ 551 h 551"/>
                <a:gd name="T8" fmla="*/ 328 w 328"/>
                <a:gd name="T9" fmla="*/ 388 h 551"/>
                <a:gd name="T10" fmla="*/ 328 w 328"/>
                <a:gd name="T11" fmla="*/ 10 h 551"/>
                <a:gd name="T12" fmla="*/ 319 w 328"/>
                <a:gd name="T13" fmla="*/ 0 h 551"/>
                <a:gd name="T14" fmla="*/ 309 w 328"/>
                <a:gd name="T15" fmla="*/ 10 h 551"/>
                <a:gd name="T16" fmla="*/ 309 w 328"/>
                <a:gd name="T17" fmla="*/ 388 h 551"/>
                <a:gd name="T18" fmla="*/ 201 w 328"/>
                <a:gd name="T19" fmla="*/ 527 h 551"/>
                <a:gd name="T20" fmla="*/ 173 w 328"/>
                <a:gd name="T21" fmla="*/ 535 h 551"/>
                <a:gd name="T22" fmla="*/ 173 w 328"/>
                <a:gd name="T23" fmla="*/ 31 h 551"/>
                <a:gd name="T24" fmla="*/ 164 w 328"/>
                <a:gd name="T25" fmla="*/ 21 h 551"/>
                <a:gd name="T26" fmla="*/ 154 w 328"/>
                <a:gd name="T27" fmla="*/ 31 h 551"/>
                <a:gd name="T28" fmla="*/ 154 w 328"/>
                <a:gd name="T29" fmla="*/ 535 h 551"/>
                <a:gd name="T30" fmla="*/ 127 w 328"/>
                <a:gd name="T31" fmla="*/ 527 h 551"/>
                <a:gd name="T32" fmla="*/ 19 w 328"/>
                <a:gd name="T33" fmla="*/ 388 h 551"/>
                <a:gd name="T34" fmla="*/ 19 w 328"/>
                <a:gd name="T35" fmla="*/ 10 h 551"/>
                <a:gd name="T36" fmla="*/ 10 w 328"/>
                <a:gd name="T3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551">
                  <a:moveTo>
                    <a:pt x="10" y="0"/>
                  </a:moveTo>
                  <a:cubicBezTo>
                    <a:pt x="5" y="0"/>
                    <a:pt x="0" y="4"/>
                    <a:pt x="0" y="10"/>
                  </a:cubicBezTo>
                  <a:cubicBezTo>
                    <a:pt x="0" y="388"/>
                    <a:pt x="0" y="388"/>
                    <a:pt x="0" y="388"/>
                  </a:cubicBezTo>
                  <a:cubicBezTo>
                    <a:pt x="0" y="478"/>
                    <a:pt x="74" y="551"/>
                    <a:pt x="164" y="551"/>
                  </a:cubicBezTo>
                  <a:cubicBezTo>
                    <a:pt x="255" y="551"/>
                    <a:pt x="328" y="478"/>
                    <a:pt x="328" y="388"/>
                  </a:cubicBezTo>
                  <a:cubicBezTo>
                    <a:pt x="328" y="10"/>
                    <a:pt x="328" y="10"/>
                    <a:pt x="328" y="10"/>
                  </a:cubicBezTo>
                  <a:cubicBezTo>
                    <a:pt x="328" y="4"/>
                    <a:pt x="324" y="0"/>
                    <a:pt x="319" y="0"/>
                  </a:cubicBezTo>
                  <a:cubicBezTo>
                    <a:pt x="314" y="0"/>
                    <a:pt x="309" y="4"/>
                    <a:pt x="309" y="10"/>
                  </a:cubicBezTo>
                  <a:cubicBezTo>
                    <a:pt x="309" y="388"/>
                    <a:pt x="309" y="388"/>
                    <a:pt x="309" y="388"/>
                  </a:cubicBezTo>
                  <a:cubicBezTo>
                    <a:pt x="309" y="453"/>
                    <a:pt x="265" y="511"/>
                    <a:pt x="201" y="527"/>
                  </a:cubicBezTo>
                  <a:cubicBezTo>
                    <a:pt x="173" y="535"/>
                    <a:pt x="173" y="535"/>
                    <a:pt x="173" y="535"/>
                  </a:cubicBezTo>
                  <a:cubicBezTo>
                    <a:pt x="173" y="31"/>
                    <a:pt x="173" y="31"/>
                    <a:pt x="173" y="31"/>
                  </a:cubicBezTo>
                  <a:cubicBezTo>
                    <a:pt x="173" y="25"/>
                    <a:pt x="169" y="21"/>
                    <a:pt x="164" y="21"/>
                  </a:cubicBezTo>
                  <a:cubicBezTo>
                    <a:pt x="159" y="21"/>
                    <a:pt x="154" y="25"/>
                    <a:pt x="154" y="31"/>
                  </a:cubicBezTo>
                  <a:cubicBezTo>
                    <a:pt x="154" y="535"/>
                    <a:pt x="154" y="535"/>
                    <a:pt x="154" y="535"/>
                  </a:cubicBezTo>
                  <a:cubicBezTo>
                    <a:pt x="127" y="527"/>
                    <a:pt x="127" y="527"/>
                    <a:pt x="127" y="527"/>
                  </a:cubicBezTo>
                  <a:cubicBezTo>
                    <a:pt x="64" y="510"/>
                    <a:pt x="19" y="453"/>
                    <a:pt x="19" y="388"/>
                  </a:cubicBezTo>
                  <a:cubicBezTo>
                    <a:pt x="19" y="10"/>
                    <a:pt x="19" y="10"/>
                    <a:pt x="19" y="10"/>
                  </a:cubicBezTo>
                  <a:cubicBezTo>
                    <a:pt x="19" y="4"/>
                    <a:pt x="15" y="0"/>
                    <a:pt x="10" y="0"/>
                  </a:cubicBezTo>
                  <a:close/>
                </a:path>
              </a:pathLst>
            </a:custGeom>
            <a:solidFill>
              <a:srgbClr val="36AEEA"/>
            </a:solidFill>
            <a:ln w="9525">
              <a:solidFill>
                <a:srgbClr val="36AEEA"/>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6407562" y="1679138"/>
            <a:ext cx="1391480" cy="1778879"/>
            <a:chOff x="6969537" y="1006038"/>
            <a:chExt cx="1391480" cy="1778879"/>
          </a:xfrm>
        </p:grpSpPr>
        <p:sp>
          <p:nvSpPr>
            <p:cNvPr id="29" name="Freeform 19"/>
            <p:cNvSpPr>
              <a:spLocks noEditPoints="1"/>
            </p:cNvSpPr>
            <p:nvPr/>
          </p:nvSpPr>
          <p:spPr bwMode="auto">
            <a:xfrm rot="20373806">
              <a:off x="7200112" y="1354299"/>
              <a:ext cx="1160905" cy="1152757"/>
            </a:xfrm>
            <a:custGeom>
              <a:avLst/>
              <a:gdLst>
                <a:gd name="T0" fmla="*/ 228 w 1445"/>
                <a:gd name="T1" fmla="*/ 807 h 1435"/>
                <a:gd name="T2" fmla="*/ 735 w 1445"/>
                <a:gd name="T3" fmla="*/ 1357 h 1435"/>
                <a:gd name="T4" fmla="*/ 744 w 1445"/>
                <a:gd name="T5" fmla="*/ 1404 h 1435"/>
                <a:gd name="T6" fmla="*/ 813 w 1445"/>
                <a:gd name="T7" fmla="*/ 1391 h 1435"/>
                <a:gd name="T8" fmla="*/ 834 w 1445"/>
                <a:gd name="T9" fmla="*/ 1329 h 1435"/>
                <a:gd name="T10" fmla="*/ 843 w 1445"/>
                <a:gd name="T11" fmla="*/ 1320 h 1435"/>
                <a:gd name="T12" fmla="*/ 1160 w 1445"/>
                <a:gd name="T13" fmla="*/ 739 h 1435"/>
                <a:gd name="T14" fmla="*/ 1415 w 1445"/>
                <a:gd name="T15" fmla="*/ 725 h 1435"/>
                <a:gd name="T16" fmla="*/ 1328 w 1445"/>
                <a:gd name="T17" fmla="*/ 833 h 1435"/>
                <a:gd name="T18" fmla="*/ 1328 w 1445"/>
                <a:gd name="T19" fmla="*/ 600 h 1435"/>
                <a:gd name="T20" fmla="*/ 1417 w 1445"/>
                <a:gd name="T21" fmla="*/ 710 h 1435"/>
                <a:gd name="T22" fmla="*/ 1162 w 1445"/>
                <a:gd name="T23" fmla="*/ 696 h 1435"/>
                <a:gd name="T24" fmla="*/ 845 w 1445"/>
                <a:gd name="T25" fmla="*/ 116 h 1435"/>
                <a:gd name="T26" fmla="*/ 814 w 1445"/>
                <a:gd name="T27" fmla="*/ 44 h 1435"/>
                <a:gd name="T28" fmla="*/ 746 w 1445"/>
                <a:gd name="T29" fmla="*/ 31 h 1435"/>
                <a:gd name="T30" fmla="*/ 737 w 1445"/>
                <a:gd name="T31" fmla="*/ 79 h 1435"/>
                <a:gd name="T32" fmla="*/ 228 w 1445"/>
                <a:gd name="T33" fmla="*/ 628 h 1435"/>
                <a:gd name="T34" fmla="*/ 82 w 1445"/>
                <a:gd name="T35" fmla="*/ 717 h 1435"/>
                <a:gd name="T36" fmla="*/ 799 w 1445"/>
                <a:gd name="T37" fmla="*/ 1420 h 1435"/>
                <a:gd name="T38" fmla="*/ 757 w 1445"/>
                <a:gd name="T39" fmla="*/ 1399 h 1435"/>
                <a:gd name="T40" fmla="*/ 787 w 1445"/>
                <a:gd name="T41" fmla="*/ 1257 h 1435"/>
                <a:gd name="T42" fmla="*/ 804 w 1445"/>
                <a:gd name="T43" fmla="*/ 1242 h 1435"/>
                <a:gd name="T44" fmla="*/ 1085 w 1445"/>
                <a:gd name="T45" fmla="*/ 725 h 1435"/>
                <a:gd name="T46" fmla="*/ 1148 w 1445"/>
                <a:gd name="T47" fmla="*/ 740 h 1435"/>
                <a:gd name="T48" fmla="*/ 833 w 1445"/>
                <a:gd name="T49" fmla="*/ 1308 h 1435"/>
                <a:gd name="T50" fmla="*/ 823 w 1445"/>
                <a:gd name="T51" fmla="*/ 1319 h 1435"/>
                <a:gd name="T52" fmla="*/ 799 w 1445"/>
                <a:gd name="T53" fmla="*/ 1389 h 1435"/>
                <a:gd name="T54" fmla="*/ 1055 w 1445"/>
                <a:gd name="T55" fmla="*/ 721 h 1435"/>
                <a:gd name="T56" fmla="*/ 1069 w 1445"/>
                <a:gd name="T57" fmla="*/ 753 h 1435"/>
                <a:gd name="T58" fmla="*/ 791 w 1445"/>
                <a:gd name="T59" fmla="*/ 1230 h 1435"/>
                <a:gd name="T60" fmla="*/ 740 w 1445"/>
                <a:gd name="T61" fmla="*/ 1308 h 1435"/>
                <a:gd name="T62" fmla="*/ 239 w 1445"/>
                <a:gd name="T63" fmla="*/ 801 h 1435"/>
                <a:gd name="T64" fmla="*/ 1072 w 1445"/>
                <a:gd name="T65" fmla="*/ 711 h 1435"/>
                <a:gd name="T66" fmla="*/ 320 w 1445"/>
                <a:gd name="T67" fmla="*/ 713 h 1435"/>
                <a:gd name="T68" fmla="*/ 735 w 1445"/>
                <a:gd name="T69" fmla="*/ 103 h 1435"/>
                <a:gd name="T70" fmla="*/ 776 w 1445"/>
                <a:gd name="T71" fmla="*/ 188 h 1435"/>
                <a:gd name="T72" fmla="*/ 1071 w 1445"/>
                <a:gd name="T73" fmla="*/ 697 h 1435"/>
                <a:gd name="T74" fmla="*/ 1149 w 1445"/>
                <a:gd name="T75" fmla="*/ 710 h 1435"/>
                <a:gd name="T76" fmla="*/ 1085 w 1445"/>
                <a:gd name="T77" fmla="*/ 696 h 1435"/>
                <a:gd name="T78" fmla="*/ 804 w 1445"/>
                <a:gd name="T79" fmla="*/ 193 h 1435"/>
                <a:gd name="T80" fmla="*/ 757 w 1445"/>
                <a:gd name="T81" fmla="*/ 35 h 1435"/>
                <a:gd name="T82" fmla="*/ 780 w 1445"/>
                <a:gd name="T83" fmla="*/ 12 h 1435"/>
                <a:gd name="T84" fmla="*/ 796 w 1445"/>
                <a:gd name="T85" fmla="*/ 19 h 1435"/>
                <a:gd name="T86" fmla="*/ 822 w 1445"/>
                <a:gd name="T87" fmla="*/ 113 h 1435"/>
                <a:gd name="T88" fmla="*/ 1148 w 1445"/>
                <a:gd name="T89" fmla="*/ 69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5" h="1435">
                  <a:moveTo>
                    <a:pt x="0" y="807"/>
                  </a:moveTo>
                  <a:cubicBezTo>
                    <a:pt x="228" y="807"/>
                    <a:pt x="228" y="807"/>
                    <a:pt x="228" y="807"/>
                  </a:cubicBezTo>
                  <a:cubicBezTo>
                    <a:pt x="735" y="1352"/>
                    <a:pt x="735" y="1352"/>
                    <a:pt x="735" y="1352"/>
                  </a:cubicBezTo>
                  <a:cubicBezTo>
                    <a:pt x="735" y="1357"/>
                    <a:pt x="735" y="1357"/>
                    <a:pt x="735" y="1357"/>
                  </a:cubicBezTo>
                  <a:cubicBezTo>
                    <a:pt x="735" y="1374"/>
                    <a:pt x="738" y="1391"/>
                    <a:pt x="744" y="1403"/>
                  </a:cubicBezTo>
                  <a:cubicBezTo>
                    <a:pt x="744" y="1404"/>
                    <a:pt x="744" y="1404"/>
                    <a:pt x="744" y="1404"/>
                  </a:cubicBezTo>
                  <a:cubicBezTo>
                    <a:pt x="752" y="1424"/>
                    <a:pt x="766" y="1435"/>
                    <a:pt x="781" y="1435"/>
                  </a:cubicBezTo>
                  <a:cubicBezTo>
                    <a:pt x="808" y="1435"/>
                    <a:pt x="813" y="1420"/>
                    <a:pt x="813" y="1391"/>
                  </a:cubicBezTo>
                  <a:cubicBezTo>
                    <a:pt x="813" y="1372"/>
                    <a:pt x="813" y="1350"/>
                    <a:pt x="830" y="1332"/>
                  </a:cubicBezTo>
                  <a:cubicBezTo>
                    <a:pt x="831" y="1331"/>
                    <a:pt x="833" y="1330"/>
                    <a:pt x="834" y="1329"/>
                  </a:cubicBezTo>
                  <a:cubicBezTo>
                    <a:pt x="837" y="1326"/>
                    <a:pt x="839" y="1324"/>
                    <a:pt x="842" y="1321"/>
                  </a:cubicBezTo>
                  <a:cubicBezTo>
                    <a:pt x="843" y="1320"/>
                    <a:pt x="843" y="1320"/>
                    <a:pt x="843" y="1320"/>
                  </a:cubicBezTo>
                  <a:cubicBezTo>
                    <a:pt x="844" y="1319"/>
                    <a:pt x="844" y="1319"/>
                    <a:pt x="844" y="1319"/>
                  </a:cubicBezTo>
                  <a:cubicBezTo>
                    <a:pt x="1047" y="1128"/>
                    <a:pt x="1153" y="933"/>
                    <a:pt x="1160" y="739"/>
                  </a:cubicBezTo>
                  <a:cubicBezTo>
                    <a:pt x="1161" y="725"/>
                    <a:pt x="1161" y="725"/>
                    <a:pt x="1161" y="725"/>
                  </a:cubicBezTo>
                  <a:cubicBezTo>
                    <a:pt x="1415" y="725"/>
                    <a:pt x="1415" y="725"/>
                    <a:pt x="1415" y="725"/>
                  </a:cubicBezTo>
                  <a:cubicBezTo>
                    <a:pt x="1318" y="823"/>
                    <a:pt x="1318" y="823"/>
                    <a:pt x="1318" y="823"/>
                  </a:cubicBezTo>
                  <a:cubicBezTo>
                    <a:pt x="1328" y="833"/>
                    <a:pt x="1328" y="833"/>
                    <a:pt x="1328" y="833"/>
                  </a:cubicBezTo>
                  <a:cubicBezTo>
                    <a:pt x="1445" y="716"/>
                    <a:pt x="1445" y="716"/>
                    <a:pt x="1445" y="716"/>
                  </a:cubicBezTo>
                  <a:cubicBezTo>
                    <a:pt x="1328" y="600"/>
                    <a:pt x="1328" y="600"/>
                    <a:pt x="1328" y="600"/>
                  </a:cubicBezTo>
                  <a:cubicBezTo>
                    <a:pt x="1318" y="610"/>
                    <a:pt x="1318" y="610"/>
                    <a:pt x="1318" y="610"/>
                  </a:cubicBezTo>
                  <a:cubicBezTo>
                    <a:pt x="1417" y="710"/>
                    <a:pt x="1417" y="710"/>
                    <a:pt x="1417" y="710"/>
                  </a:cubicBezTo>
                  <a:cubicBezTo>
                    <a:pt x="1162" y="710"/>
                    <a:pt x="1162" y="710"/>
                    <a:pt x="1162" y="710"/>
                  </a:cubicBezTo>
                  <a:cubicBezTo>
                    <a:pt x="1162" y="696"/>
                    <a:pt x="1162" y="696"/>
                    <a:pt x="1162" y="696"/>
                  </a:cubicBezTo>
                  <a:cubicBezTo>
                    <a:pt x="1155" y="503"/>
                    <a:pt x="1049" y="308"/>
                    <a:pt x="845" y="116"/>
                  </a:cubicBezTo>
                  <a:cubicBezTo>
                    <a:pt x="845" y="116"/>
                    <a:pt x="845" y="116"/>
                    <a:pt x="845" y="116"/>
                  </a:cubicBezTo>
                  <a:cubicBezTo>
                    <a:pt x="832" y="102"/>
                    <a:pt x="832" y="102"/>
                    <a:pt x="832" y="102"/>
                  </a:cubicBezTo>
                  <a:cubicBezTo>
                    <a:pt x="814" y="85"/>
                    <a:pt x="814" y="63"/>
                    <a:pt x="814" y="44"/>
                  </a:cubicBezTo>
                  <a:cubicBezTo>
                    <a:pt x="814" y="12"/>
                    <a:pt x="806" y="0"/>
                    <a:pt x="783" y="0"/>
                  </a:cubicBezTo>
                  <a:cubicBezTo>
                    <a:pt x="767" y="0"/>
                    <a:pt x="754" y="11"/>
                    <a:pt x="746" y="31"/>
                  </a:cubicBezTo>
                  <a:cubicBezTo>
                    <a:pt x="746" y="31"/>
                    <a:pt x="746" y="31"/>
                    <a:pt x="746" y="31"/>
                  </a:cubicBezTo>
                  <a:cubicBezTo>
                    <a:pt x="740" y="44"/>
                    <a:pt x="739" y="59"/>
                    <a:pt x="737" y="79"/>
                  </a:cubicBezTo>
                  <a:cubicBezTo>
                    <a:pt x="737" y="84"/>
                    <a:pt x="737" y="84"/>
                    <a:pt x="737" y="84"/>
                  </a:cubicBezTo>
                  <a:cubicBezTo>
                    <a:pt x="228" y="628"/>
                    <a:pt x="228" y="628"/>
                    <a:pt x="228" y="628"/>
                  </a:cubicBezTo>
                  <a:cubicBezTo>
                    <a:pt x="0" y="628"/>
                    <a:pt x="0" y="628"/>
                    <a:pt x="0" y="628"/>
                  </a:cubicBezTo>
                  <a:cubicBezTo>
                    <a:pt x="82" y="717"/>
                    <a:pt x="82" y="717"/>
                    <a:pt x="82" y="717"/>
                  </a:cubicBezTo>
                  <a:lnTo>
                    <a:pt x="0" y="807"/>
                  </a:lnTo>
                  <a:close/>
                  <a:moveTo>
                    <a:pt x="799" y="1420"/>
                  </a:moveTo>
                  <a:cubicBezTo>
                    <a:pt x="781" y="1420"/>
                    <a:pt x="781" y="1420"/>
                    <a:pt x="781" y="1420"/>
                  </a:cubicBezTo>
                  <a:cubicBezTo>
                    <a:pt x="768" y="1420"/>
                    <a:pt x="761" y="1407"/>
                    <a:pt x="757" y="1399"/>
                  </a:cubicBezTo>
                  <a:cubicBezTo>
                    <a:pt x="757" y="1398"/>
                    <a:pt x="757" y="1398"/>
                    <a:pt x="757" y="1398"/>
                  </a:cubicBezTo>
                  <a:cubicBezTo>
                    <a:pt x="743" y="1364"/>
                    <a:pt x="746" y="1296"/>
                    <a:pt x="787" y="1257"/>
                  </a:cubicBezTo>
                  <a:cubicBezTo>
                    <a:pt x="787" y="1257"/>
                    <a:pt x="787" y="1257"/>
                    <a:pt x="787" y="1257"/>
                  </a:cubicBezTo>
                  <a:cubicBezTo>
                    <a:pt x="804" y="1242"/>
                    <a:pt x="804" y="1242"/>
                    <a:pt x="804" y="1242"/>
                  </a:cubicBezTo>
                  <a:cubicBezTo>
                    <a:pt x="871" y="1177"/>
                    <a:pt x="1075" y="982"/>
                    <a:pt x="1085" y="739"/>
                  </a:cubicBezTo>
                  <a:cubicBezTo>
                    <a:pt x="1085" y="725"/>
                    <a:pt x="1085" y="725"/>
                    <a:pt x="1085" y="725"/>
                  </a:cubicBezTo>
                  <a:cubicBezTo>
                    <a:pt x="1149" y="725"/>
                    <a:pt x="1149" y="725"/>
                    <a:pt x="1149" y="725"/>
                  </a:cubicBezTo>
                  <a:cubicBezTo>
                    <a:pt x="1148" y="740"/>
                    <a:pt x="1148" y="740"/>
                    <a:pt x="1148" y="740"/>
                  </a:cubicBezTo>
                  <a:cubicBezTo>
                    <a:pt x="1139" y="929"/>
                    <a:pt x="1034" y="1120"/>
                    <a:pt x="834" y="1307"/>
                  </a:cubicBezTo>
                  <a:cubicBezTo>
                    <a:pt x="833" y="1308"/>
                    <a:pt x="833" y="1308"/>
                    <a:pt x="833" y="1308"/>
                  </a:cubicBezTo>
                  <a:cubicBezTo>
                    <a:pt x="827" y="1313"/>
                    <a:pt x="824" y="1316"/>
                    <a:pt x="824" y="1317"/>
                  </a:cubicBezTo>
                  <a:cubicBezTo>
                    <a:pt x="823" y="1319"/>
                    <a:pt x="823" y="1319"/>
                    <a:pt x="823" y="1319"/>
                  </a:cubicBezTo>
                  <a:cubicBezTo>
                    <a:pt x="821" y="1320"/>
                    <a:pt x="821" y="1320"/>
                    <a:pt x="821" y="1320"/>
                  </a:cubicBezTo>
                  <a:cubicBezTo>
                    <a:pt x="802" y="1340"/>
                    <a:pt x="799" y="1365"/>
                    <a:pt x="799" y="1389"/>
                  </a:cubicBezTo>
                  <a:lnTo>
                    <a:pt x="799" y="1420"/>
                  </a:lnTo>
                  <a:close/>
                  <a:moveTo>
                    <a:pt x="1055" y="721"/>
                  </a:moveTo>
                  <a:cubicBezTo>
                    <a:pt x="1069" y="721"/>
                    <a:pt x="1069" y="721"/>
                    <a:pt x="1069" y="721"/>
                  </a:cubicBezTo>
                  <a:cubicBezTo>
                    <a:pt x="1069" y="753"/>
                    <a:pt x="1069" y="753"/>
                    <a:pt x="1069" y="753"/>
                  </a:cubicBezTo>
                  <a:cubicBezTo>
                    <a:pt x="1068" y="753"/>
                    <a:pt x="1068" y="753"/>
                    <a:pt x="1068" y="753"/>
                  </a:cubicBezTo>
                  <a:cubicBezTo>
                    <a:pt x="1049" y="984"/>
                    <a:pt x="855" y="1169"/>
                    <a:pt x="791" y="1230"/>
                  </a:cubicBezTo>
                  <a:cubicBezTo>
                    <a:pt x="775" y="1247"/>
                    <a:pt x="775" y="1247"/>
                    <a:pt x="775" y="1247"/>
                  </a:cubicBezTo>
                  <a:cubicBezTo>
                    <a:pt x="760" y="1262"/>
                    <a:pt x="748" y="1282"/>
                    <a:pt x="740" y="1308"/>
                  </a:cubicBezTo>
                  <a:cubicBezTo>
                    <a:pt x="732" y="1331"/>
                    <a:pt x="732" y="1331"/>
                    <a:pt x="732" y="1331"/>
                  </a:cubicBezTo>
                  <a:cubicBezTo>
                    <a:pt x="239" y="801"/>
                    <a:pt x="239" y="801"/>
                    <a:pt x="239" y="801"/>
                  </a:cubicBezTo>
                  <a:cubicBezTo>
                    <a:pt x="319" y="725"/>
                    <a:pt x="319" y="725"/>
                    <a:pt x="319" y="725"/>
                  </a:cubicBezTo>
                  <a:moveTo>
                    <a:pt x="1072" y="711"/>
                  </a:moveTo>
                  <a:cubicBezTo>
                    <a:pt x="308" y="711"/>
                    <a:pt x="308" y="711"/>
                    <a:pt x="308" y="711"/>
                  </a:cubicBezTo>
                  <a:cubicBezTo>
                    <a:pt x="320" y="713"/>
                    <a:pt x="320" y="713"/>
                    <a:pt x="320" y="713"/>
                  </a:cubicBezTo>
                  <a:cubicBezTo>
                    <a:pt x="241" y="634"/>
                    <a:pt x="241" y="634"/>
                    <a:pt x="241" y="634"/>
                  </a:cubicBezTo>
                  <a:cubicBezTo>
                    <a:pt x="735" y="103"/>
                    <a:pt x="735" y="103"/>
                    <a:pt x="735" y="103"/>
                  </a:cubicBezTo>
                  <a:cubicBezTo>
                    <a:pt x="742" y="127"/>
                    <a:pt x="742" y="127"/>
                    <a:pt x="742" y="127"/>
                  </a:cubicBezTo>
                  <a:cubicBezTo>
                    <a:pt x="748" y="150"/>
                    <a:pt x="760" y="171"/>
                    <a:pt x="776" y="188"/>
                  </a:cubicBezTo>
                  <a:cubicBezTo>
                    <a:pt x="793" y="205"/>
                    <a:pt x="793" y="205"/>
                    <a:pt x="793" y="205"/>
                  </a:cubicBezTo>
                  <a:cubicBezTo>
                    <a:pt x="859" y="267"/>
                    <a:pt x="1059" y="458"/>
                    <a:pt x="1071" y="697"/>
                  </a:cubicBezTo>
                  <a:lnTo>
                    <a:pt x="1072" y="711"/>
                  </a:lnTo>
                  <a:close/>
                  <a:moveTo>
                    <a:pt x="1149" y="710"/>
                  </a:moveTo>
                  <a:cubicBezTo>
                    <a:pt x="1086" y="710"/>
                    <a:pt x="1086" y="710"/>
                    <a:pt x="1086" y="710"/>
                  </a:cubicBezTo>
                  <a:cubicBezTo>
                    <a:pt x="1085" y="696"/>
                    <a:pt x="1085" y="696"/>
                    <a:pt x="1085" y="696"/>
                  </a:cubicBezTo>
                  <a:cubicBezTo>
                    <a:pt x="1073" y="457"/>
                    <a:pt x="878" y="265"/>
                    <a:pt x="804" y="193"/>
                  </a:cubicBezTo>
                  <a:cubicBezTo>
                    <a:pt x="804" y="193"/>
                    <a:pt x="804" y="193"/>
                    <a:pt x="804" y="193"/>
                  </a:cubicBezTo>
                  <a:cubicBezTo>
                    <a:pt x="787" y="178"/>
                    <a:pt x="787" y="178"/>
                    <a:pt x="787" y="178"/>
                  </a:cubicBezTo>
                  <a:cubicBezTo>
                    <a:pt x="746" y="137"/>
                    <a:pt x="743" y="69"/>
                    <a:pt x="757" y="35"/>
                  </a:cubicBezTo>
                  <a:cubicBezTo>
                    <a:pt x="757" y="35"/>
                    <a:pt x="757" y="35"/>
                    <a:pt x="757" y="35"/>
                  </a:cubicBezTo>
                  <a:cubicBezTo>
                    <a:pt x="761" y="26"/>
                    <a:pt x="767" y="15"/>
                    <a:pt x="780" y="12"/>
                  </a:cubicBezTo>
                  <a:cubicBezTo>
                    <a:pt x="791" y="9"/>
                    <a:pt x="791" y="9"/>
                    <a:pt x="791" y="9"/>
                  </a:cubicBezTo>
                  <a:cubicBezTo>
                    <a:pt x="796" y="19"/>
                    <a:pt x="796" y="19"/>
                    <a:pt x="796" y="19"/>
                  </a:cubicBezTo>
                  <a:cubicBezTo>
                    <a:pt x="799" y="25"/>
                    <a:pt x="799" y="33"/>
                    <a:pt x="799" y="44"/>
                  </a:cubicBezTo>
                  <a:cubicBezTo>
                    <a:pt x="799" y="66"/>
                    <a:pt x="801" y="90"/>
                    <a:pt x="822" y="113"/>
                  </a:cubicBezTo>
                  <a:cubicBezTo>
                    <a:pt x="835" y="126"/>
                    <a:pt x="835" y="126"/>
                    <a:pt x="835" y="126"/>
                  </a:cubicBezTo>
                  <a:cubicBezTo>
                    <a:pt x="1034" y="314"/>
                    <a:pt x="1139" y="505"/>
                    <a:pt x="1148" y="695"/>
                  </a:cubicBezTo>
                  <a:lnTo>
                    <a:pt x="1149" y="710"/>
                  </a:lnTo>
                  <a:close/>
                </a:path>
              </a:pathLst>
            </a:custGeom>
            <a:solidFill>
              <a:srgbClr val="277FC1"/>
            </a:solidFill>
            <a:ln w="12700">
              <a:solidFill>
                <a:srgbClr val="277FC1"/>
              </a:solidFill>
            </a:ln>
          </p:spPr>
          <p:txBody>
            <a:bodyPr vert="horz" wrap="square" lIns="91440" tIns="45720" rIns="91440" bIns="45720" numCol="1" anchor="t" anchorCtr="0" compatLnSpc="1">
              <a:prstTxWarp prst="textNoShape">
                <a:avLst/>
              </a:prstTxWarp>
            </a:bodyPr>
            <a:lstStyle/>
            <a:p>
              <a:endParaRPr lang="en-US"/>
            </a:p>
          </p:txBody>
        </p:sp>
        <p:grpSp>
          <p:nvGrpSpPr>
            <p:cNvPr id="294" name="Group 4"/>
            <p:cNvGrpSpPr>
              <a:grpSpLocks noChangeAspect="1"/>
            </p:cNvGrpSpPr>
            <p:nvPr/>
          </p:nvGrpSpPr>
          <p:grpSpPr bwMode="auto">
            <a:xfrm>
              <a:off x="6969537" y="1006038"/>
              <a:ext cx="654975" cy="1778879"/>
              <a:chOff x="-660" y="1627"/>
              <a:chExt cx="257" cy="698"/>
            </a:xfrm>
          </p:grpSpPr>
          <p:sp>
            <p:nvSpPr>
              <p:cNvPr id="296" name="Freeform 5"/>
              <p:cNvSpPr>
                <a:spLocks/>
              </p:cNvSpPr>
              <p:nvPr/>
            </p:nvSpPr>
            <p:spPr bwMode="auto">
              <a:xfrm>
                <a:off x="-660" y="1876"/>
                <a:ext cx="257" cy="449"/>
              </a:xfrm>
              <a:custGeom>
                <a:avLst/>
                <a:gdLst>
                  <a:gd name="T0" fmla="*/ 0 w 108"/>
                  <a:gd name="T1" fmla="*/ 0 h 188"/>
                  <a:gd name="T2" fmla="*/ 108 w 108"/>
                  <a:gd name="T3" fmla="*/ 0 h 188"/>
                  <a:gd name="T4" fmla="*/ 108 w 108"/>
                  <a:gd name="T5" fmla="*/ 77 h 188"/>
                  <a:gd name="T6" fmla="*/ 84 w 108"/>
                  <a:gd name="T7" fmla="*/ 107 h 188"/>
                  <a:gd name="T8" fmla="*/ 84 w 108"/>
                  <a:gd name="T9" fmla="*/ 188 h 188"/>
                  <a:gd name="T10" fmla="*/ 24 w 108"/>
                  <a:gd name="T11" fmla="*/ 188 h 188"/>
                  <a:gd name="T12" fmla="*/ 24 w 108"/>
                  <a:gd name="T13" fmla="*/ 107 h 188"/>
                  <a:gd name="T14" fmla="*/ 0 w 108"/>
                  <a:gd name="T15" fmla="*/ 77 h 188"/>
                  <a:gd name="T16" fmla="*/ 0 w 108"/>
                  <a:gd name="T17" fmla="*/ 0 h 188"/>
                  <a:gd name="T18" fmla="*/ 0 w 108"/>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88">
                    <a:moveTo>
                      <a:pt x="0" y="0"/>
                    </a:moveTo>
                    <a:cubicBezTo>
                      <a:pt x="108" y="0"/>
                      <a:pt x="108" y="0"/>
                      <a:pt x="108" y="0"/>
                    </a:cubicBezTo>
                    <a:cubicBezTo>
                      <a:pt x="108" y="76"/>
                      <a:pt x="108" y="77"/>
                      <a:pt x="108" y="77"/>
                    </a:cubicBezTo>
                    <a:cubicBezTo>
                      <a:pt x="108" y="93"/>
                      <a:pt x="100" y="107"/>
                      <a:pt x="84" y="107"/>
                    </a:cubicBezTo>
                    <a:cubicBezTo>
                      <a:pt x="84" y="188"/>
                      <a:pt x="84" y="188"/>
                      <a:pt x="84" y="188"/>
                    </a:cubicBezTo>
                    <a:cubicBezTo>
                      <a:pt x="24" y="188"/>
                      <a:pt x="24" y="188"/>
                      <a:pt x="24" y="188"/>
                    </a:cubicBezTo>
                    <a:cubicBezTo>
                      <a:pt x="24" y="108"/>
                      <a:pt x="24" y="107"/>
                      <a:pt x="24" y="107"/>
                    </a:cubicBezTo>
                    <a:cubicBezTo>
                      <a:pt x="8" y="107"/>
                      <a:pt x="0" y="93"/>
                      <a:pt x="0" y="77"/>
                    </a:cubicBezTo>
                    <a:cubicBezTo>
                      <a:pt x="0" y="0"/>
                      <a:pt x="0" y="0"/>
                      <a:pt x="0" y="0"/>
                    </a:cubicBezTo>
                    <a:cubicBezTo>
                      <a:pt x="0" y="0"/>
                      <a:pt x="0" y="0"/>
                      <a:pt x="0" y="0"/>
                    </a:cubicBezTo>
                    <a:close/>
                  </a:path>
                </a:pathLst>
              </a:custGeom>
              <a:noFill/>
              <a:ln w="25400" cap="flat">
                <a:solidFill>
                  <a:srgbClr val="277F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Oval 8"/>
              <p:cNvSpPr>
                <a:spLocks noChangeArrowheads="1"/>
              </p:cNvSpPr>
              <p:nvPr/>
            </p:nvSpPr>
            <p:spPr bwMode="auto">
              <a:xfrm>
                <a:off x="-629" y="1627"/>
                <a:ext cx="195" cy="196"/>
              </a:xfrm>
              <a:prstGeom prst="ellipse">
                <a:avLst/>
              </a:prstGeom>
              <a:noFill/>
              <a:ln w="25400" cap="flat">
                <a:solidFill>
                  <a:srgbClr val="277FC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9" name="Group 318"/>
          <p:cNvGrpSpPr/>
          <p:nvPr/>
        </p:nvGrpSpPr>
        <p:grpSpPr>
          <a:xfrm>
            <a:off x="2656567" y="1470932"/>
            <a:ext cx="1494972" cy="1494972"/>
            <a:chOff x="-2696483" y="632732"/>
            <a:chExt cx="1494972" cy="1494972"/>
          </a:xfrm>
        </p:grpSpPr>
        <p:sp>
          <p:nvSpPr>
            <p:cNvPr id="320" name="Oval 319"/>
            <p:cNvSpPr/>
            <p:nvPr/>
          </p:nvSpPr>
          <p:spPr>
            <a:xfrm>
              <a:off x="-2696483" y="632732"/>
              <a:ext cx="1494972" cy="1494972"/>
            </a:xfrm>
            <a:prstGeom prst="ellipse">
              <a:avLst/>
            </a:prstGeom>
            <a:solidFill>
              <a:srgbClr val="36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1" name="Group 320"/>
            <p:cNvGrpSpPr/>
            <p:nvPr/>
          </p:nvGrpSpPr>
          <p:grpSpPr>
            <a:xfrm>
              <a:off x="-2030668" y="942975"/>
              <a:ext cx="329843" cy="951796"/>
              <a:chOff x="-2049718" y="2498844"/>
              <a:chExt cx="582868" cy="1681928"/>
            </a:xfrm>
            <a:solidFill>
              <a:schemeClr val="bg1"/>
            </a:solidFill>
          </p:grpSpPr>
          <p:sp>
            <p:nvSpPr>
              <p:cNvPr id="322" name="Freeform 14"/>
              <p:cNvSpPr>
                <a:spLocks/>
              </p:cNvSpPr>
              <p:nvPr/>
            </p:nvSpPr>
            <p:spPr bwMode="auto">
              <a:xfrm rot="1614718">
                <a:off x="-2049718" y="2974888"/>
                <a:ext cx="18796" cy="1205884"/>
              </a:xfrm>
              <a:custGeom>
                <a:avLst/>
                <a:gdLst>
                  <a:gd name="T0" fmla="*/ 10 w 19"/>
                  <a:gd name="T1" fmla="*/ 0 h 1220"/>
                  <a:gd name="T2" fmla="*/ 0 w 19"/>
                  <a:gd name="T3" fmla="*/ 10 h 1220"/>
                  <a:gd name="T4" fmla="*/ 0 w 19"/>
                  <a:gd name="T5" fmla="*/ 1210 h 1220"/>
                  <a:gd name="T6" fmla="*/ 10 w 19"/>
                  <a:gd name="T7" fmla="*/ 1220 h 1220"/>
                  <a:gd name="T8" fmla="*/ 19 w 19"/>
                  <a:gd name="T9" fmla="*/ 1210 h 1220"/>
                  <a:gd name="T10" fmla="*/ 19 w 19"/>
                  <a:gd name="T11" fmla="*/ 10 h 1220"/>
                  <a:gd name="T12" fmla="*/ 10 w 19"/>
                  <a:gd name="T13" fmla="*/ 0 h 1220"/>
                </a:gdLst>
                <a:ahLst/>
                <a:cxnLst>
                  <a:cxn ang="0">
                    <a:pos x="T0" y="T1"/>
                  </a:cxn>
                  <a:cxn ang="0">
                    <a:pos x="T2" y="T3"/>
                  </a:cxn>
                  <a:cxn ang="0">
                    <a:pos x="T4" y="T5"/>
                  </a:cxn>
                  <a:cxn ang="0">
                    <a:pos x="T6" y="T7"/>
                  </a:cxn>
                  <a:cxn ang="0">
                    <a:pos x="T8" y="T9"/>
                  </a:cxn>
                  <a:cxn ang="0">
                    <a:pos x="T10" y="T11"/>
                  </a:cxn>
                  <a:cxn ang="0">
                    <a:pos x="T12" y="T13"/>
                  </a:cxn>
                </a:cxnLst>
                <a:rect l="0" t="0" r="r" b="b"/>
                <a:pathLst>
                  <a:path w="19" h="1220">
                    <a:moveTo>
                      <a:pt x="10" y="0"/>
                    </a:moveTo>
                    <a:cubicBezTo>
                      <a:pt x="5" y="0"/>
                      <a:pt x="0" y="5"/>
                      <a:pt x="0" y="10"/>
                    </a:cubicBezTo>
                    <a:cubicBezTo>
                      <a:pt x="0" y="1210"/>
                      <a:pt x="0" y="1210"/>
                      <a:pt x="0" y="1210"/>
                    </a:cubicBezTo>
                    <a:cubicBezTo>
                      <a:pt x="0" y="1215"/>
                      <a:pt x="5" y="1220"/>
                      <a:pt x="10" y="1220"/>
                    </a:cubicBezTo>
                    <a:cubicBezTo>
                      <a:pt x="15" y="1220"/>
                      <a:pt x="19" y="1215"/>
                      <a:pt x="19" y="1210"/>
                    </a:cubicBezTo>
                    <a:cubicBezTo>
                      <a:pt x="19" y="10"/>
                      <a:pt x="19" y="10"/>
                      <a:pt x="19" y="10"/>
                    </a:cubicBezTo>
                    <a:cubicBezTo>
                      <a:pt x="19" y="5"/>
                      <a:pt x="15" y="0"/>
                      <a:pt x="10" y="0"/>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5"/>
              <p:cNvSpPr>
                <a:spLocks/>
              </p:cNvSpPr>
              <p:nvPr/>
            </p:nvSpPr>
            <p:spPr bwMode="auto">
              <a:xfrm rot="1614718">
                <a:off x="-1793487" y="2498844"/>
                <a:ext cx="326637" cy="544673"/>
              </a:xfrm>
              <a:custGeom>
                <a:avLst/>
                <a:gdLst>
                  <a:gd name="T0" fmla="*/ 10 w 328"/>
                  <a:gd name="T1" fmla="*/ 0 h 551"/>
                  <a:gd name="T2" fmla="*/ 0 w 328"/>
                  <a:gd name="T3" fmla="*/ 10 h 551"/>
                  <a:gd name="T4" fmla="*/ 0 w 328"/>
                  <a:gd name="T5" fmla="*/ 388 h 551"/>
                  <a:gd name="T6" fmla="*/ 164 w 328"/>
                  <a:gd name="T7" fmla="*/ 551 h 551"/>
                  <a:gd name="T8" fmla="*/ 328 w 328"/>
                  <a:gd name="T9" fmla="*/ 388 h 551"/>
                  <a:gd name="T10" fmla="*/ 328 w 328"/>
                  <a:gd name="T11" fmla="*/ 10 h 551"/>
                  <a:gd name="T12" fmla="*/ 319 w 328"/>
                  <a:gd name="T13" fmla="*/ 0 h 551"/>
                  <a:gd name="T14" fmla="*/ 309 w 328"/>
                  <a:gd name="T15" fmla="*/ 10 h 551"/>
                  <a:gd name="T16" fmla="*/ 309 w 328"/>
                  <a:gd name="T17" fmla="*/ 388 h 551"/>
                  <a:gd name="T18" fmla="*/ 201 w 328"/>
                  <a:gd name="T19" fmla="*/ 527 h 551"/>
                  <a:gd name="T20" fmla="*/ 173 w 328"/>
                  <a:gd name="T21" fmla="*/ 535 h 551"/>
                  <a:gd name="T22" fmla="*/ 173 w 328"/>
                  <a:gd name="T23" fmla="*/ 31 h 551"/>
                  <a:gd name="T24" fmla="*/ 164 w 328"/>
                  <a:gd name="T25" fmla="*/ 21 h 551"/>
                  <a:gd name="T26" fmla="*/ 154 w 328"/>
                  <a:gd name="T27" fmla="*/ 31 h 551"/>
                  <a:gd name="T28" fmla="*/ 154 w 328"/>
                  <a:gd name="T29" fmla="*/ 535 h 551"/>
                  <a:gd name="T30" fmla="*/ 127 w 328"/>
                  <a:gd name="T31" fmla="*/ 527 h 551"/>
                  <a:gd name="T32" fmla="*/ 19 w 328"/>
                  <a:gd name="T33" fmla="*/ 388 h 551"/>
                  <a:gd name="T34" fmla="*/ 19 w 328"/>
                  <a:gd name="T35" fmla="*/ 10 h 551"/>
                  <a:gd name="T36" fmla="*/ 10 w 328"/>
                  <a:gd name="T3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551">
                    <a:moveTo>
                      <a:pt x="10" y="0"/>
                    </a:moveTo>
                    <a:cubicBezTo>
                      <a:pt x="5" y="0"/>
                      <a:pt x="0" y="4"/>
                      <a:pt x="0" y="10"/>
                    </a:cubicBezTo>
                    <a:cubicBezTo>
                      <a:pt x="0" y="388"/>
                      <a:pt x="0" y="388"/>
                      <a:pt x="0" y="388"/>
                    </a:cubicBezTo>
                    <a:cubicBezTo>
                      <a:pt x="0" y="478"/>
                      <a:pt x="74" y="551"/>
                      <a:pt x="164" y="551"/>
                    </a:cubicBezTo>
                    <a:cubicBezTo>
                      <a:pt x="255" y="551"/>
                      <a:pt x="328" y="478"/>
                      <a:pt x="328" y="388"/>
                    </a:cubicBezTo>
                    <a:cubicBezTo>
                      <a:pt x="328" y="10"/>
                      <a:pt x="328" y="10"/>
                      <a:pt x="328" y="10"/>
                    </a:cubicBezTo>
                    <a:cubicBezTo>
                      <a:pt x="328" y="4"/>
                      <a:pt x="324" y="0"/>
                      <a:pt x="319" y="0"/>
                    </a:cubicBezTo>
                    <a:cubicBezTo>
                      <a:pt x="314" y="0"/>
                      <a:pt x="309" y="4"/>
                      <a:pt x="309" y="10"/>
                    </a:cubicBezTo>
                    <a:cubicBezTo>
                      <a:pt x="309" y="388"/>
                      <a:pt x="309" y="388"/>
                      <a:pt x="309" y="388"/>
                    </a:cubicBezTo>
                    <a:cubicBezTo>
                      <a:pt x="309" y="453"/>
                      <a:pt x="265" y="511"/>
                      <a:pt x="201" y="527"/>
                    </a:cubicBezTo>
                    <a:cubicBezTo>
                      <a:pt x="173" y="535"/>
                      <a:pt x="173" y="535"/>
                      <a:pt x="173" y="535"/>
                    </a:cubicBezTo>
                    <a:cubicBezTo>
                      <a:pt x="173" y="31"/>
                      <a:pt x="173" y="31"/>
                      <a:pt x="173" y="31"/>
                    </a:cubicBezTo>
                    <a:cubicBezTo>
                      <a:pt x="173" y="25"/>
                      <a:pt x="169" y="21"/>
                      <a:pt x="164" y="21"/>
                    </a:cubicBezTo>
                    <a:cubicBezTo>
                      <a:pt x="159" y="21"/>
                      <a:pt x="154" y="25"/>
                      <a:pt x="154" y="31"/>
                    </a:cubicBezTo>
                    <a:cubicBezTo>
                      <a:pt x="154" y="535"/>
                      <a:pt x="154" y="535"/>
                      <a:pt x="154" y="535"/>
                    </a:cubicBezTo>
                    <a:cubicBezTo>
                      <a:pt x="127" y="527"/>
                      <a:pt x="127" y="527"/>
                      <a:pt x="127" y="527"/>
                    </a:cubicBezTo>
                    <a:cubicBezTo>
                      <a:pt x="64" y="510"/>
                      <a:pt x="19" y="453"/>
                      <a:pt x="19" y="388"/>
                    </a:cubicBezTo>
                    <a:cubicBezTo>
                      <a:pt x="19" y="10"/>
                      <a:pt x="19" y="10"/>
                      <a:pt x="19" y="10"/>
                    </a:cubicBezTo>
                    <a:cubicBezTo>
                      <a:pt x="19" y="4"/>
                      <a:pt x="15" y="0"/>
                      <a:pt x="10" y="0"/>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24" name="Group 323"/>
          <p:cNvGrpSpPr/>
          <p:nvPr/>
        </p:nvGrpSpPr>
        <p:grpSpPr>
          <a:xfrm>
            <a:off x="4962525" y="1470932"/>
            <a:ext cx="1494972" cy="1494972"/>
            <a:chOff x="9448800" y="1186089"/>
            <a:chExt cx="1494972" cy="1494972"/>
          </a:xfrm>
        </p:grpSpPr>
        <p:sp>
          <p:nvSpPr>
            <p:cNvPr id="325" name="Oval 324"/>
            <p:cNvSpPr/>
            <p:nvPr/>
          </p:nvSpPr>
          <p:spPr>
            <a:xfrm>
              <a:off x="9448800" y="1186089"/>
              <a:ext cx="1494972" cy="1494972"/>
            </a:xfrm>
            <a:prstGeom prst="ellipse">
              <a:avLst/>
            </a:prstGeom>
            <a:solidFill>
              <a:srgbClr val="277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19"/>
            <p:cNvSpPr>
              <a:spLocks noEditPoints="1"/>
            </p:cNvSpPr>
            <p:nvPr/>
          </p:nvSpPr>
          <p:spPr bwMode="auto">
            <a:xfrm rot="20373806">
              <a:off x="9720705" y="1465556"/>
              <a:ext cx="945642" cy="939004"/>
            </a:xfrm>
            <a:custGeom>
              <a:avLst/>
              <a:gdLst>
                <a:gd name="T0" fmla="*/ 228 w 1445"/>
                <a:gd name="T1" fmla="*/ 807 h 1435"/>
                <a:gd name="T2" fmla="*/ 735 w 1445"/>
                <a:gd name="T3" fmla="*/ 1357 h 1435"/>
                <a:gd name="T4" fmla="*/ 744 w 1445"/>
                <a:gd name="T5" fmla="*/ 1404 h 1435"/>
                <a:gd name="T6" fmla="*/ 813 w 1445"/>
                <a:gd name="T7" fmla="*/ 1391 h 1435"/>
                <a:gd name="T8" fmla="*/ 834 w 1445"/>
                <a:gd name="T9" fmla="*/ 1329 h 1435"/>
                <a:gd name="T10" fmla="*/ 843 w 1445"/>
                <a:gd name="T11" fmla="*/ 1320 h 1435"/>
                <a:gd name="T12" fmla="*/ 1160 w 1445"/>
                <a:gd name="T13" fmla="*/ 739 h 1435"/>
                <a:gd name="T14" fmla="*/ 1415 w 1445"/>
                <a:gd name="T15" fmla="*/ 725 h 1435"/>
                <a:gd name="T16" fmla="*/ 1328 w 1445"/>
                <a:gd name="T17" fmla="*/ 833 h 1435"/>
                <a:gd name="T18" fmla="*/ 1328 w 1445"/>
                <a:gd name="T19" fmla="*/ 600 h 1435"/>
                <a:gd name="T20" fmla="*/ 1417 w 1445"/>
                <a:gd name="T21" fmla="*/ 710 h 1435"/>
                <a:gd name="T22" fmla="*/ 1162 w 1445"/>
                <a:gd name="T23" fmla="*/ 696 h 1435"/>
                <a:gd name="T24" fmla="*/ 845 w 1445"/>
                <a:gd name="T25" fmla="*/ 116 h 1435"/>
                <a:gd name="T26" fmla="*/ 814 w 1445"/>
                <a:gd name="T27" fmla="*/ 44 h 1435"/>
                <a:gd name="T28" fmla="*/ 746 w 1445"/>
                <a:gd name="T29" fmla="*/ 31 h 1435"/>
                <a:gd name="T30" fmla="*/ 737 w 1445"/>
                <a:gd name="T31" fmla="*/ 79 h 1435"/>
                <a:gd name="T32" fmla="*/ 228 w 1445"/>
                <a:gd name="T33" fmla="*/ 628 h 1435"/>
                <a:gd name="T34" fmla="*/ 82 w 1445"/>
                <a:gd name="T35" fmla="*/ 717 h 1435"/>
                <a:gd name="T36" fmla="*/ 799 w 1445"/>
                <a:gd name="T37" fmla="*/ 1420 h 1435"/>
                <a:gd name="T38" fmla="*/ 757 w 1445"/>
                <a:gd name="T39" fmla="*/ 1399 h 1435"/>
                <a:gd name="T40" fmla="*/ 787 w 1445"/>
                <a:gd name="T41" fmla="*/ 1257 h 1435"/>
                <a:gd name="T42" fmla="*/ 804 w 1445"/>
                <a:gd name="T43" fmla="*/ 1242 h 1435"/>
                <a:gd name="T44" fmla="*/ 1085 w 1445"/>
                <a:gd name="T45" fmla="*/ 725 h 1435"/>
                <a:gd name="T46" fmla="*/ 1148 w 1445"/>
                <a:gd name="T47" fmla="*/ 740 h 1435"/>
                <a:gd name="T48" fmla="*/ 833 w 1445"/>
                <a:gd name="T49" fmla="*/ 1308 h 1435"/>
                <a:gd name="T50" fmla="*/ 823 w 1445"/>
                <a:gd name="T51" fmla="*/ 1319 h 1435"/>
                <a:gd name="T52" fmla="*/ 799 w 1445"/>
                <a:gd name="T53" fmla="*/ 1389 h 1435"/>
                <a:gd name="T54" fmla="*/ 1055 w 1445"/>
                <a:gd name="T55" fmla="*/ 721 h 1435"/>
                <a:gd name="T56" fmla="*/ 1069 w 1445"/>
                <a:gd name="T57" fmla="*/ 753 h 1435"/>
                <a:gd name="T58" fmla="*/ 791 w 1445"/>
                <a:gd name="T59" fmla="*/ 1230 h 1435"/>
                <a:gd name="T60" fmla="*/ 740 w 1445"/>
                <a:gd name="T61" fmla="*/ 1308 h 1435"/>
                <a:gd name="T62" fmla="*/ 239 w 1445"/>
                <a:gd name="T63" fmla="*/ 801 h 1435"/>
                <a:gd name="T64" fmla="*/ 1072 w 1445"/>
                <a:gd name="T65" fmla="*/ 711 h 1435"/>
                <a:gd name="T66" fmla="*/ 320 w 1445"/>
                <a:gd name="T67" fmla="*/ 713 h 1435"/>
                <a:gd name="T68" fmla="*/ 735 w 1445"/>
                <a:gd name="T69" fmla="*/ 103 h 1435"/>
                <a:gd name="T70" fmla="*/ 776 w 1445"/>
                <a:gd name="T71" fmla="*/ 188 h 1435"/>
                <a:gd name="T72" fmla="*/ 1071 w 1445"/>
                <a:gd name="T73" fmla="*/ 697 h 1435"/>
                <a:gd name="T74" fmla="*/ 1149 w 1445"/>
                <a:gd name="T75" fmla="*/ 710 h 1435"/>
                <a:gd name="T76" fmla="*/ 1085 w 1445"/>
                <a:gd name="T77" fmla="*/ 696 h 1435"/>
                <a:gd name="T78" fmla="*/ 804 w 1445"/>
                <a:gd name="T79" fmla="*/ 193 h 1435"/>
                <a:gd name="T80" fmla="*/ 757 w 1445"/>
                <a:gd name="T81" fmla="*/ 35 h 1435"/>
                <a:gd name="T82" fmla="*/ 780 w 1445"/>
                <a:gd name="T83" fmla="*/ 12 h 1435"/>
                <a:gd name="T84" fmla="*/ 796 w 1445"/>
                <a:gd name="T85" fmla="*/ 19 h 1435"/>
                <a:gd name="T86" fmla="*/ 822 w 1445"/>
                <a:gd name="T87" fmla="*/ 113 h 1435"/>
                <a:gd name="T88" fmla="*/ 1148 w 1445"/>
                <a:gd name="T89" fmla="*/ 695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5" h="1435">
                  <a:moveTo>
                    <a:pt x="0" y="807"/>
                  </a:moveTo>
                  <a:cubicBezTo>
                    <a:pt x="228" y="807"/>
                    <a:pt x="228" y="807"/>
                    <a:pt x="228" y="807"/>
                  </a:cubicBezTo>
                  <a:cubicBezTo>
                    <a:pt x="735" y="1352"/>
                    <a:pt x="735" y="1352"/>
                    <a:pt x="735" y="1352"/>
                  </a:cubicBezTo>
                  <a:cubicBezTo>
                    <a:pt x="735" y="1357"/>
                    <a:pt x="735" y="1357"/>
                    <a:pt x="735" y="1357"/>
                  </a:cubicBezTo>
                  <a:cubicBezTo>
                    <a:pt x="735" y="1374"/>
                    <a:pt x="738" y="1391"/>
                    <a:pt x="744" y="1403"/>
                  </a:cubicBezTo>
                  <a:cubicBezTo>
                    <a:pt x="744" y="1404"/>
                    <a:pt x="744" y="1404"/>
                    <a:pt x="744" y="1404"/>
                  </a:cubicBezTo>
                  <a:cubicBezTo>
                    <a:pt x="752" y="1424"/>
                    <a:pt x="766" y="1435"/>
                    <a:pt x="781" y="1435"/>
                  </a:cubicBezTo>
                  <a:cubicBezTo>
                    <a:pt x="808" y="1435"/>
                    <a:pt x="813" y="1420"/>
                    <a:pt x="813" y="1391"/>
                  </a:cubicBezTo>
                  <a:cubicBezTo>
                    <a:pt x="813" y="1372"/>
                    <a:pt x="813" y="1350"/>
                    <a:pt x="830" y="1332"/>
                  </a:cubicBezTo>
                  <a:cubicBezTo>
                    <a:pt x="831" y="1331"/>
                    <a:pt x="833" y="1330"/>
                    <a:pt x="834" y="1329"/>
                  </a:cubicBezTo>
                  <a:cubicBezTo>
                    <a:pt x="837" y="1326"/>
                    <a:pt x="839" y="1324"/>
                    <a:pt x="842" y="1321"/>
                  </a:cubicBezTo>
                  <a:cubicBezTo>
                    <a:pt x="843" y="1320"/>
                    <a:pt x="843" y="1320"/>
                    <a:pt x="843" y="1320"/>
                  </a:cubicBezTo>
                  <a:cubicBezTo>
                    <a:pt x="844" y="1319"/>
                    <a:pt x="844" y="1319"/>
                    <a:pt x="844" y="1319"/>
                  </a:cubicBezTo>
                  <a:cubicBezTo>
                    <a:pt x="1047" y="1128"/>
                    <a:pt x="1153" y="933"/>
                    <a:pt x="1160" y="739"/>
                  </a:cubicBezTo>
                  <a:cubicBezTo>
                    <a:pt x="1161" y="725"/>
                    <a:pt x="1161" y="725"/>
                    <a:pt x="1161" y="725"/>
                  </a:cubicBezTo>
                  <a:cubicBezTo>
                    <a:pt x="1415" y="725"/>
                    <a:pt x="1415" y="725"/>
                    <a:pt x="1415" y="725"/>
                  </a:cubicBezTo>
                  <a:cubicBezTo>
                    <a:pt x="1318" y="823"/>
                    <a:pt x="1318" y="823"/>
                    <a:pt x="1318" y="823"/>
                  </a:cubicBezTo>
                  <a:cubicBezTo>
                    <a:pt x="1328" y="833"/>
                    <a:pt x="1328" y="833"/>
                    <a:pt x="1328" y="833"/>
                  </a:cubicBezTo>
                  <a:cubicBezTo>
                    <a:pt x="1445" y="716"/>
                    <a:pt x="1445" y="716"/>
                    <a:pt x="1445" y="716"/>
                  </a:cubicBezTo>
                  <a:cubicBezTo>
                    <a:pt x="1328" y="600"/>
                    <a:pt x="1328" y="600"/>
                    <a:pt x="1328" y="600"/>
                  </a:cubicBezTo>
                  <a:cubicBezTo>
                    <a:pt x="1318" y="610"/>
                    <a:pt x="1318" y="610"/>
                    <a:pt x="1318" y="610"/>
                  </a:cubicBezTo>
                  <a:cubicBezTo>
                    <a:pt x="1417" y="710"/>
                    <a:pt x="1417" y="710"/>
                    <a:pt x="1417" y="710"/>
                  </a:cubicBezTo>
                  <a:cubicBezTo>
                    <a:pt x="1162" y="710"/>
                    <a:pt x="1162" y="710"/>
                    <a:pt x="1162" y="710"/>
                  </a:cubicBezTo>
                  <a:cubicBezTo>
                    <a:pt x="1162" y="696"/>
                    <a:pt x="1162" y="696"/>
                    <a:pt x="1162" y="696"/>
                  </a:cubicBezTo>
                  <a:cubicBezTo>
                    <a:pt x="1155" y="503"/>
                    <a:pt x="1049" y="308"/>
                    <a:pt x="845" y="116"/>
                  </a:cubicBezTo>
                  <a:cubicBezTo>
                    <a:pt x="845" y="116"/>
                    <a:pt x="845" y="116"/>
                    <a:pt x="845" y="116"/>
                  </a:cubicBezTo>
                  <a:cubicBezTo>
                    <a:pt x="832" y="102"/>
                    <a:pt x="832" y="102"/>
                    <a:pt x="832" y="102"/>
                  </a:cubicBezTo>
                  <a:cubicBezTo>
                    <a:pt x="814" y="85"/>
                    <a:pt x="814" y="63"/>
                    <a:pt x="814" y="44"/>
                  </a:cubicBezTo>
                  <a:cubicBezTo>
                    <a:pt x="814" y="12"/>
                    <a:pt x="806" y="0"/>
                    <a:pt x="783" y="0"/>
                  </a:cubicBezTo>
                  <a:cubicBezTo>
                    <a:pt x="767" y="0"/>
                    <a:pt x="754" y="11"/>
                    <a:pt x="746" y="31"/>
                  </a:cubicBezTo>
                  <a:cubicBezTo>
                    <a:pt x="746" y="31"/>
                    <a:pt x="746" y="31"/>
                    <a:pt x="746" y="31"/>
                  </a:cubicBezTo>
                  <a:cubicBezTo>
                    <a:pt x="740" y="44"/>
                    <a:pt x="739" y="59"/>
                    <a:pt x="737" y="79"/>
                  </a:cubicBezTo>
                  <a:cubicBezTo>
                    <a:pt x="737" y="84"/>
                    <a:pt x="737" y="84"/>
                    <a:pt x="737" y="84"/>
                  </a:cubicBezTo>
                  <a:cubicBezTo>
                    <a:pt x="228" y="628"/>
                    <a:pt x="228" y="628"/>
                    <a:pt x="228" y="628"/>
                  </a:cubicBezTo>
                  <a:cubicBezTo>
                    <a:pt x="0" y="628"/>
                    <a:pt x="0" y="628"/>
                    <a:pt x="0" y="628"/>
                  </a:cubicBezTo>
                  <a:cubicBezTo>
                    <a:pt x="82" y="717"/>
                    <a:pt x="82" y="717"/>
                    <a:pt x="82" y="717"/>
                  </a:cubicBezTo>
                  <a:lnTo>
                    <a:pt x="0" y="807"/>
                  </a:lnTo>
                  <a:close/>
                  <a:moveTo>
                    <a:pt x="799" y="1420"/>
                  </a:moveTo>
                  <a:cubicBezTo>
                    <a:pt x="781" y="1420"/>
                    <a:pt x="781" y="1420"/>
                    <a:pt x="781" y="1420"/>
                  </a:cubicBezTo>
                  <a:cubicBezTo>
                    <a:pt x="768" y="1420"/>
                    <a:pt x="761" y="1407"/>
                    <a:pt x="757" y="1399"/>
                  </a:cubicBezTo>
                  <a:cubicBezTo>
                    <a:pt x="757" y="1398"/>
                    <a:pt x="757" y="1398"/>
                    <a:pt x="757" y="1398"/>
                  </a:cubicBezTo>
                  <a:cubicBezTo>
                    <a:pt x="743" y="1364"/>
                    <a:pt x="746" y="1296"/>
                    <a:pt x="787" y="1257"/>
                  </a:cubicBezTo>
                  <a:cubicBezTo>
                    <a:pt x="787" y="1257"/>
                    <a:pt x="787" y="1257"/>
                    <a:pt x="787" y="1257"/>
                  </a:cubicBezTo>
                  <a:cubicBezTo>
                    <a:pt x="804" y="1242"/>
                    <a:pt x="804" y="1242"/>
                    <a:pt x="804" y="1242"/>
                  </a:cubicBezTo>
                  <a:cubicBezTo>
                    <a:pt x="871" y="1177"/>
                    <a:pt x="1075" y="982"/>
                    <a:pt x="1085" y="739"/>
                  </a:cubicBezTo>
                  <a:cubicBezTo>
                    <a:pt x="1085" y="725"/>
                    <a:pt x="1085" y="725"/>
                    <a:pt x="1085" y="725"/>
                  </a:cubicBezTo>
                  <a:cubicBezTo>
                    <a:pt x="1149" y="725"/>
                    <a:pt x="1149" y="725"/>
                    <a:pt x="1149" y="725"/>
                  </a:cubicBezTo>
                  <a:cubicBezTo>
                    <a:pt x="1148" y="740"/>
                    <a:pt x="1148" y="740"/>
                    <a:pt x="1148" y="740"/>
                  </a:cubicBezTo>
                  <a:cubicBezTo>
                    <a:pt x="1139" y="929"/>
                    <a:pt x="1034" y="1120"/>
                    <a:pt x="834" y="1307"/>
                  </a:cubicBezTo>
                  <a:cubicBezTo>
                    <a:pt x="833" y="1308"/>
                    <a:pt x="833" y="1308"/>
                    <a:pt x="833" y="1308"/>
                  </a:cubicBezTo>
                  <a:cubicBezTo>
                    <a:pt x="827" y="1313"/>
                    <a:pt x="824" y="1316"/>
                    <a:pt x="824" y="1317"/>
                  </a:cubicBezTo>
                  <a:cubicBezTo>
                    <a:pt x="823" y="1319"/>
                    <a:pt x="823" y="1319"/>
                    <a:pt x="823" y="1319"/>
                  </a:cubicBezTo>
                  <a:cubicBezTo>
                    <a:pt x="821" y="1320"/>
                    <a:pt x="821" y="1320"/>
                    <a:pt x="821" y="1320"/>
                  </a:cubicBezTo>
                  <a:cubicBezTo>
                    <a:pt x="802" y="1340"/>
                    <a:pt x="799" y="1365"/>
                    <a:pt x="799" y="1389"/>
                  </a:cubicBezTo>
                  <a:lnTo>
                    <a:pt x="799" y="1420"/>
                  </a:lnTo>
                  <a:close/>
                  <a:moveTo>
                    <a:pt x="1055" y="721"/>
                  </a:moveTo>
                  <a:cubicBezTo>
                    <a:pt x="1069" y="721"/>
                    <a:pt x="1069" y="721"/>
                    <a:pt x="1069" y="721"/>
                  </a:cubicBezTo>
                  <a:cubicBezTo>
                    <a:pt x="1069" y="753"/>
                    <a:pt x="1069" y="753"/>
                    <a:pt x="1069" y="753"/>
                  </a:cubicBezTo>
                  <a:cubicBezTo>
                    <a:pt x="1068" y="753"/>
                    <a:pt x="1068" y="753"/>
                    <a:pt x="1068" y="753"/>
                  </a:cubicBezTo>
                  <a:cubicBezTo>
                    <a:pt x="1049" y="984"/>
                    <a:pt x="855" y="1169"/>
                    <a:pt x="791" y="1230"/>
                  </a:cubicBezTo>
                  <a:cubicBezTo>
                    <a:pt x="775" y="1247"/>
                    <a:pt x="775" y="1247"/>
                    <a:pt x="775" y="1247"/>
                  </a:cubicBezTo>
                  <a:cubicBezTo>
                    <a:pt x="760" y="1262"/>
                    <a:pt x="748" y="1282"/>
                    <a:pt x="740" y="1308"/>
                  </a:cubicBezTo>
                  <a:cubicBezTo>
                    <a:pt x="732" y="1331"/>
                    <a:pt x="732" y="1331"/>
                    <a:pt x="732" y="1331"/>
                  </a:cubicBezTo>
                  <a:cubicBezTo>
                    <a:pt x="239" y="801"/>
                    <a:pt x="239" y="801"/>
                    <a:pt x="239" y="801"/>
                  </a:cubicBezTo>
                  <a:cubicBezTo>
                    <a:pt x="319" y="725"/>
                    <a:pt x="319" y="725"/>
                    <a:pt x="319" y="725"/>
                  </a:cubicBezTo>
                  <a:moveTo>
                    <a:pt x="1072" y="711"/>
                  </a:moveTo>
                  <a:cubicBezTo>
                    <a:pt x="308" y="711"/>
                    <a:pt x="308" y="711"/>
                    <a:pt x="308" y="711"/>
                  </a:cubicBezTo>
                  <a:cubicBezTo>
                    <a:pt x="320" y="713"/>
                    <a:pt x="320" y="713"/>
                    <a:pt x="320" y="713"/>
                  </a:cubicBezTo>
                  <a:cubicBezTo>
                    <a:pt x="241" y="634"/>
                    <a:pt x="241" y="634"/>
                    <a:pt x="241" y="634"/>
                  </a:cubicBezTo>
                  <a:cubicBezTo>
                    <a:pt x="735" y="103"/>
                    <a:pt x="735" y="103"/>
                    <a:pt x="735" y="103"/>
                  </a:cubicBezTo>
                  <a:cubicBezTo>
                    <a:pt x="742" y="127"/>
                    <a:pt x="742" y="127"/>
                    <a:pt x="742" y="127"/>
                  </a:cubicBezTo>
                  <a:cubicBezTo>
                    <a:pt x="748" y="150"/>
                    <a:pt x="760" y="171"/>
                    <a:pt x="776" y="188"/>
                  </a:cubicBezTo>
                  <a:cubicBezTo>
                    <a:pt x="793" y="205"/>
                    <a:pt x="793" y="205"/>
                    <a:pt x="793" y="205"/>
                  </a:cubicBezTo>
                  <a:cubicBezTo>
                    <a:pt x="859" y="267"/>
                    <a:pt x="1059" y="458"/>
                    <a:pt x="1071" y="697"/>
                  </a:cubicBezTo>
                  <a:lnTo>
                    <a:pt x="1072" y="711"/>
                  </a:lnTo>
                  <a:close/>
                  <a:moveTo>
                    <a:pt x="1149" y="710"/>
                  </a:moveTo>
                  <a:cubicBezTo>
                    <a:pt x="1086" y="710"/>
                    <a:pt x="1086" y="710"/>
                    <a:pt x="1086" y="710"/>
                  </a:cubicBezTo>
                  <a:cubicBezTo>
                    <a:pt x="1085" y="696"/>
                    <a:pt x="1085" y="696"/>
                    <a:pt x="1085" y="696"/>
                  </a:cubicBezTo>
                  <a:cubicBezTo>
                    <a:pt x="1073" y="457"/>
                    <a:pt x="878" y="265"/>
                    <a:pt x="804" y="193"/>
                  </a:cubicBezTo>
                  <a:cubicBezTo>
                    <a:pt x="804" y="193"/>
                    <a:pt x="804" y="193"/>
                    <a:pt x="804" y="193"/>
                  </a:cubicBezTo>
                  <a:cubicBezTo>
                    <a:pt x="787" y="178"/>
                    <a:pt x="787" y="178"/>
                    <a:pt x="787" y="178"/>
                  </a:cubicBezTo>
                  <a:cubicBezTo>
                    <a:pt x="746" y="137"/>
                    <a:pt x="743" y="69"/>
                    <a:pt x="757" y="35"/>
                  </a:cubicBezTo>
                  <a:cubicBezTo>
                    <a:pt x="757" y="35"/>
                    <a:pt x="757" y="35"/>
                    <a:pt x="757" y="35"/>
                  </a:cubicBezTo>
                  <a:cubicBezTo>
                    <a:pt x="761" y="26"/>
                    <a:pt x="767" y="15"/>
                    <a:pt x="780" y="12"/>
                  </a:cubicBezTo>
                  <a:cubicBezTo>
                    <a:pt x="791" y="9"/>
                    <a:pt x="791" y="9"/>
                    <a:pt x="791" y="9"/>
                  </a:cubicBezTo>
                  <a:cubicBezTo>
                    <a:pt x="796" y="19"/>
                    <a:pt x="796" y="19"/>
                    <a:pt x="796" y="19"/>
                  </a:cubicBezTo>
                  <a:cubicBezTo>
                    <a:pt x="799" y="25"/>
                    <a:pt x="799" y="33"/>
                    <a:pt x="799" y="44"/>
                  </a:cubicBezTo>
                  <a:cubicBezTo>
                    <a:pt x="799" y="66"/>
                    <a:pt x="801" y="90"/>
                    <a:pt x="822" y="113"/>
                  </a:cubicBezTo>
                  <a:cubicBezTo>
                    <a:pt x="835" y="126"/>
                    <a:pt x="835" y="126"/>
                    <a:pt x="835" y="126"/>
                  </a:cubicBezTo>
                  <a:cubicBezTo>
                    <a:pt x="1034" y="314"/>
                    <a:pt x="1139" y="505"/>
                    <a:pt x="1148" y="695"/>
                  </a:cubicBezTo>
                  <a:lnTo>
                    <a:pt x="1149" y="710"/>
                  </a:lnTo>
                  <a:close/>
                </a:path>
              </a:pathLst>
            </a:custGeom>
            <a:solidFill>
              <a:schemeClr val="bg1"/>
            </a:solidFill>
            <a:ln w="12700">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4" name="Rectangle 23"/>
          <p:cNvSpPr/>
          <p:nvPr/>
        </p:nvSpPr>
        <p:spPr>
          <a:xfrm rot="10800000">
            <a:off x="0" y="3594099"/>
            <a:ext cx="9144000" cy="1547812"/>
          </a:xfrm>
          <a:prstGeom prst="rect">
            <a:avLst/>
          </a:prstGeom>
          <a:gradFill flip="none" rotWithShape="1">
            <a:gsLst>
              <a:gs pos="94000">
                <a:schemeClr val="bg1">
                  <a:alpha val="0"/>
                </a:schemeClr>
              </a:gs>
              <a:gs pos="3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 Placeholder 1"/>
          <p:cNvSpPr>
            <a:spLocks noGrp="1"/>
          </p:cNvSpPr>
          <p:nvPr>
            <p:ph type="body" sz="quarter" idx="13"/>
          </p:nvPr>
        </p:nvSpPr>
        <p:spPr>
          <a:xfrm>
            <a:off x="376430" y="215290"/>
            <a:ext cx="8391141" cy="479822"/>
          </a:xfrm>
        </p:spPr>
        <p:txBody>
          <a:bodyPr/>
          <a:lstStyle/>
          <a:p>
            <a:pPr algn="ctr"/>
            <a:r>
              <a:rPr lang="en-US" dirty="0" smtClean="0"/>
              <a:t>Play #1 - Account Management Model </a:t>
            </a:r>
            <a:endParaRPr lang="en-US" dirty="0"/>
          </a:p>
        </p:txBody>
      </p:sp>
      <p:sp>
        <p:nvSpPr>
          <p:cNvPr id="130" name="Rectangle 129"/>
          <p:cNvSpPr/>
          <p:nvPr/>
        </p:nvSpPr>
        <p:spPr>
          <a:xfrm>
            <a:off x="914401" y="3277278"/>
            <a:ext cx="2566494" cy="1109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SMB From </a:t>
            </a:r>
          </a:p>
          <a:p>
            <a:pPr algn="ctr"/>
            <a:r>
              <a:rPr lang="en-US" sz="1600" dirty="0" smtClean="0">
                <a:solidFill>
                  <a:schemeClr val="tx1">
                    <a:lumMod val="75000"/>
                    <a:lumOff val="25000"/>
                  </a:schemeClr>
                </a:solidFill>
              </a:rPr>
              <a:t>Hunter/Farmer to </a:t>
            </a:r>
            <a:br>
              <a:rPr lang="en-US" sz="1600" dirty="0" smtClean="0">
                <a:solidFill>
                  <a:schemeClr val="tx1">
                    <a:lumMod val="75000"/>
                    <a:lumOff val="25000"/>
                  </a:schemeClr>
                </a:solidFill>
              </a:rPr>
            </a:br>
            <a:r>
              <a:rPr lang="en-US" sz="1600" dirty="0" smtClean="0">
                <a:solidFill>
                  <a:schemeClr val="tx1">
                    <a:lumMod val="75000"/>
                    <a:lumOff val="25000"/>
                  </a:schemeClr>
                </a:solidFill>
              </a:rPr>
              <a:t>Account Management</a:t>
            </a:r>
            <a:endParaRPr lang="en-US" sz="1600" dirty="0">
              <a:solidFill>
                <a:schemeClr val="tx1">
                  <a:lumMod val="75000"/>
                  <a:lumOff val="25000"/>
                </a:schemeClr>
              </a:solidFill>
            </a:endParaRPr>
          </a:p>
        </p:txBody>
      </p:sp>
      <p:sp>
        <p:nvSpPr>
          <p:cNvPr id="131" name="Rectangle 130"/>
          <p:cNvSpPr/>
          <p:nvPr/>
        </p:nvSpPr>
        <p:spPr>
          <a:xfrm>
            <a:off x="3255585" y="3277278"/>
            <a:ext cx="2566494" cy="1109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Enterprise</a:t>
            </a:r>
          </a:p>
          <a:p>
            <a:pPr algn="ctr"/>
            <a:r>
              <a:rPr lang="en-US" sz="1600" dirty="0" smtClean="0">
                <a:solidFill>
                  <a:schemeClr val="tx1">
                    <a:lumMod val="75000"/>
                    <a:lumOff val="25000"/>
                  </a:schemeClr>
                </a:solidFill>
              </a:rPr>
              <a:t>Account </a:t>
            </a:r>
            <a:r>
              <a:rPr lang="en-US" sz="1600" dirty="0" err="1" smtClean="0">
                <a:solidFill>
                  <a:schemeClr val="tx1">
                    <a:lumMod val="75000"/>
                    <a:lumOff val="25000"/>
                  </a:schemeClr>
                </a:solidFill>
              </a:rPr>
              <a:t>Mgmt</a:t>
            </a:r>
            <a:r>
              <a:rPr lang="en-US" sz="1600" dirty="0" smtClean="0">
                <a:solidFill>
                  <a:schemeClr val="tx1">
                    <a:lumMod val="75000"/>
                    <a:lumOff val="25000"/>
                  </a:schemeClr>
                </a:solidFill>
              </a:rPr>
              <a:t> </a:t>
            </a:r>
          </a:p>
          <a:p>
            <a:pPr algn="ctr"/>
            <a:r>
              <a:rPr lang="en-US" sz="1600" dirty="0" smtClean="0">
                <a:solidFill>
                  <a:schemeClr val="tx1">
                    <a:lumMod val="75000"/>
                    <a:lumOff val="25000"/>
                  </a:schemeClr>
                </a:solidFill>
              </a:rPr>
              <a:t>Expansion </a:t>
            </a:r>
          </a:p>
        </p:txBody>
      </p:sp>
      <p:sp>
        <p:nvSpPr>
          <p:cNvPr id="132" name="Rectangle 131"/>
          <p:cNvSpPr/>
          <p:nvPr/>
        </p:nvSpPr>
        <p:spPr>
          <a:xfrm>
            <a:off x="5807831" y="3277278"/>
            <a:ext cx="2566494" cy="11091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Impactful</a:t>
            </a:r>
          </a:p>
          <a:p>
            <a:pPr algn="ctr"/>
            <a:r>
              <a:rPr lang="en-US" sz="1600" dirty="0" smtClean="0">
                <a:solidFill>
                  <a:schemeClr val="tx1">
                    <a:lumMod val="75000"/>
                    <a:lumOff val="25000"/>
                  </a:schemeClr>
                </a:solidFill>
              </a:rPr>
              <a:t>Customer Success Programs</a:t>
            </a:r>
          </a:p>
        </p:txBody>
      </p:sp>
    </p:spTree>
    <p:extLst>
      <p:ext uri="{BB962C8B-B14F-4D97-AF65-F5344CB8AC3E}">
        <p14:creationId xmlns:p14="http://schemas.microsoft.com/office/powerpoint/2010/main" val="16363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22222E-6 1.35802E-6 L 0.18559 1.35802E-6 " pathEditMode="relative" rAng="0" ptsTypes="AA">
                                      <p:cBhvr>
                                        <p:cTn id="6" dur="1000" fill="hold"/>
                                        <p:tgtEl>
                                          <p:spTgt spid="25"/>
                                        </p:tgtEl>
                                        <p:attrNameLst>
                                          <p:attrName>ppt_x</p:attrName>
                                          <p:attrName>ppt_y</p:attrName>
                                        </p:attrNameLst>
                                      </p:cBhvr>
                                      <p:rCtr x="9271" y="0"/>
                                    </p:animMotion>
                                  </p:childTnLst>
                                </p:cTn>
                              </p:par>
                              <p:par>
                                <p:cTn id="7" presetID="35" presetClass="path" presetSubtype="0" accel="50000" decel="50000" fill="hold" nodeType="withEffect">
                                  <p:stCondLst>
                                    <p:cond delay="0"/>
                                  </p:stCondLst>
                                  <p:childTnLst>
                                    <p:animMotion origin="layout" path="M 3.88889E-6 -2.71605E-6 L -0.17014 -2.71605E-6 " pathEditMode="relative" rAng="0" ptsTypes="AA">
                                      <p:cBhvr>
                                        <p:cTn id="8" dur="1000" fill="hold"/>
                                        <p:tgtEl>
                                          <p:spTgt spid="30"/>
                                        </p:tgtEl>
                                        <p:attrNameLst>
                                          <p:attrName>ppt_x</p:attrName>
                                          <p:attrName>ppt_y</p:attrName>
                                        </p:attrNameLst>
                                      </p:cBhvr>
                                      <p:rCtr x="-8507" y="0"/>
                                    </p:animMotion>
                                  </p:childTnLst>
                                </p:cTn>
                              </p:par>
                            </p:childTnLst>
                          </p:cTn>
                        </p:par>
                        <p:par>
                          <p:cTn id="9" fill="hold">
                            <p:stCondLst>
                              <p:cond delay="1000"/>
                            </p:stCondLst>
                            <p:childTnLst>
                              <p:par>
                                <p:cTn id="10" presetID="2" presetClass="exit" presetSubtype="4" fill="hold" nodeType="afterEffect">
                                  <p:stCondLst>
                                    <p:cond delay="0"/>
                                  </p:stCondLst>
                                  <p:childTnLst>
                                    <p:anim calcmode="lin" valueType="num">
                                      <p:cBhvr additive="base">
                                        <p:cTn id="11" dur="500"/>
                                        <p:tgtEl>
                                          <p:spTgt spid="25"/>
                                        </p:tgtEl>
                                        <p:attrNameLst>
                                          <p:attrName>ppt_x</p:attrName>
                                        </p:attrNameLst>
                                      </p:cBhvr>
                                      <p:tavLst>
                                        <p:tav tm="0">
                                          <p:val>
                                            <p:strVal val="ppt_x"/>
                                          </p:val>
                                        </p:tav>
                                        <p:tav tm="100000">
                                          <p:val>
                                            <p:strVal val="ppt_x"/>
                                          </p:val>
                                        </p:tav>
                                      </p:tavLst>
                                    </p:anim>
                                    <p:anim calcmode="lin" valueType="num">
                                      <p:cBhvr additive="base">
                                        <p:cTn id="12" dur="500"/>
                                        <p:tgtEl>
                                          <p:spTgt spid="25"/>
                                        </p:tgtEl>
                                        <p:attrNameLst>
                                          <p:attrName>ppt_y</p:attrName>
                                        </p:attrNameLst>
                                      </p:cBhvr>
                                      <p:tavLst>
                                        <p:tav tm="0">
                                          <p:val>
                                            <p:strVal val="ppt_y"/>
                                          </p:val>
                                        </p:tav>
                                        <p:tav tm="100000">
                                          <p:val>
                                            <p:strVal val="1+ppt_h/2"/>
                                          </p:val>
                                        </p:tav>
                                      </p:tavLst>
                                    </p:anim>
                                    <p:set>
                                      <p:cBhvr>
                                        <p:cTn id="13" dur="1" fill="hold">
                                          <p:stCondLst>
                                            <p:cond delay="499"/>
                                          </p:stCondLst>
                                        </p:cTn>
                                        <p:tgtEl>
                                          <p:spTgt spid="25"/>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30"/>
                                        </p:tgtEl>
                                        <p:attrNameLst>
                                          <p:attrName>ppt_x</p:attrName>
                                        </p:attrNameLst>
                                      </p:cBhvr>
                                      <p:tavLst>
                                        <p:tav tm="0">
                                          <p:val>
                                            <p:strVal val="ppt_x"/>
                                          </p:val>
                                        </p:tav>
                                        <p:tav tm="100000">
                                          <p:val>
                                            <p:strVal val="ppt_x"/>
                                          </p:val>
                                        </p:tav>
                                      </p:tavLst>
                                    </p:anim>
                                    <p:anim calcmode="lin" valueType="num">
                                      <p:cBhvr additive="base">
                                        <p:cTn id="16" dur="500"/>
                                        <p:tgtEl>
                                          <p:spTgt spid="30"/>
                                        </p:tgtEl>
                                        <p:attrNameLst>
                                          <p:attrName>ppt_y</p:attrName>
                                        </p:attrNameLst>
                                      </p:cBhvr>
                                      <p:tavLst>
                                        <p:tav tm="0">
                                          <p:val>
                                            <p:strVal val="ppt_y"/>
                                          </p:val>
                                        </p:tav>
                                        <p:tav tm="100000">
                                          <p:val>
                                            <p:strVal val="1+ppt_h/2"/>
                                          </p:val>
                                        </p:tav>
                                      </p:tavLst>
                                    </p:anim>
                                    <p:set>
                                      <p:cBhvr>
                                        <p:cTn id="17" dur="1" fill="hold">
                                          <p:stCondLst>
                                            <p:cond delay="499"/>
                                          </p:stCondLst>
                                        </p:cTn>
                                        <p:tgtEl>
                                          <p:spTgt spid="30"/>
                                        </p:tgtEl>
                                        <p:attrNameLst>
                                          <p:attrName>style.visibility</p:attrName>
                                        </p:attrNameLst>
                                      </p:cBhvr>
                                      <p:to>
                                        <p:strVal val="hidden"/>
                                      </p:to>
                                    </p:se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fade">
                                      <p:cBhvr>
                                        <p:cTn id="21" dur="500"/>
                                        <p:tgtEl>
                                          <p:spTgt spid="1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fade">
                                      <p:cBhvr>
                                        <p:cTn id="24" dur="500"/>
                                        <p:tgtEl>
                                          <p:spTgt spid="1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childTnLst>
                          </p:cTn>
                        </p:par>
                        <p:par>
                          <p:cTn id="28" fill="hold">
                            <p:stCondLst>
                              <p:cond delay="2000"/>
                            </p:stCondLst>
                            <p:childTnLst>
                              <p:par>
                                <p:cTn id="29" presetID="2" presetClass="entr" presetSubtype="4" accel="48000" decel="44000" fill="hold" nodeType="afterEffect">
                                  <p:stCondLst>
                                    <p:cond delay="0"/>
                                  </p:stCondLst>
                                  <p:childTnLst>
                                    <p:set>
                                      <p:cBhvr>
                                        <p:cTn id="30" dur="1" fill="hold">
                                          <p:stCondLst>
                                            <p:cond delay="0"/>
                                          </p:stCondLst>
                                        </p:cTn>
                                        <p:tgtEl>
                                          <p:spTgt spid="319"/>
                                        </p:tgtEl>
                                        <p:attrNameLst>
                                          <p:attrName>style.visibility</p:attrName>
                                        </p:attrNameLst>
                                      </p:cBhvr>
                                      <p:to>
                                        <p:strVal val="visible"/>
                                      </p:to>
                                    </p:set>
                                    <p:anim calcmode="lin" valueType="num">
                                      <p:cBhvr additive="base">
                                        <p:cTn id="31" dur="500" fill="hold"/>
                                        <p:tgtEl>
                                          <p:spTgt spid="319"/>
                                        </p:tgtEl>
                                        <p:attrNameLst>
                                          <p:attrName>ppt_x</p:attrName>
                                        </p:attrNameLst>
                                      </p:cBhvr>
                                      <p:tavLst>
                                        <p:tav tm="0">
                                          <p:val>
                                            <p:strVal val="#ppt_x"/>
                                          </p:val>
                                        </p:tav>
                                        <p:tav tm="100000">
                                          <p:val>
                                            <p:strVal val="#ppt_x"/>
                                          </p:val>
                                        </p:tav>
                                      </p:tavLst>
                                    </p:anim>
                                    <p:anim calcmode="lin" valueType="num">
                                      <p:cBhvr additive="base">
                                        <p:cTn id="32" dur="500" fill="hold"/>
                                        <p:tgtEl>
                                          <p:spTgt spid="3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00"/>
                                  </p:stCondLst>
                                  <p:childTnLst>
                                    <p:set>
                                      <p:cBhvr>
                                        <p:cTn id="34" dur="1" fill="hold">
                                          <p:stCondLst>
                                            <p:cond delay="0"/>
                                          </p:stCondLst>
                                        </p:cTn>
                                        <p:tgtEl>
                                          <p:spTgt spid="324"/>
                                        </p:tgtEl>
                                        <p:attrNameLst>
                                          <p:attrName>style.visibility</p:attrName>
                                        </p:attrNameLst>
                                      </p:cBhvr>
                                      <p:to>
                                        <p:strVal val="visible"/>
                                      </p:to>
                                    </p:set>
                                    <p:anim calcmode="lin" valueType="num">
                                      <p:cBhvr additive="base">
                                        <p:cTn id="35" dur="500" fill="hold"/>
                                        <p:tgtEl>
                                          <p:spTgt spid="324"/>
                                        </p:tgtEl>
                                        <p:attrNameLst>
                                          <p:attrName>ppt_x</p:attrName>
                                        </p:attrNameLst>
                                      </p:cBhvr>
                                      <p:tavLst>
                                        <p:tav tm="0">
                                          <p:val>
                                            <p:strVal val="#ppt_x"/>
                                          </p:val>
                                        </p:tav>
                                        <p:tav tm="100000">
                                          <p:val>
                                            <p:strVal val="#ppt_x"/>
                                          </p:val>
                                        </p:tav>
                                      </p:tavLst>
                                    </p:anim>
                                    <p:anim calcmode="lin" valueType="num">
                                      <p:cBhvr additive="base">
                                        <p:cTn id="36"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01561" y="855327"/>
            <a:ext cx="3540878" cy="3493771"/>
            <a:chOff x="2700733" y="855327"/>
            <a:chExt cx="3540878" cy="3493771"/>
          </a:xfrm>
        </p:grpSpPr>
        <p:pic>
          <p:nvPicPr>
            <p:cNvPr id="5" name="Picture 4" descr="Up:  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733" y="855327"/>
              <a:ext cx="3540878" cy="3493771"/>
            </a:xfrm>
            <a:prstGeom prst="rect">
              <a:avLst/>
            </a:prstGeom>
          </p:spPr>
        </p:pic>
        <p:sp>
          <p:nvSpPr>
            <p:cNvPr id="7" name="Text Placeholder 31"/>
            <p:cNvSpPr txBox="1">
              <a:spLocks/>
            </p:cNvSpPr>
            <p:nvPr/>
          </p:nvSpPr>
          <p:spPr>
            <a:xfrm>
              <a:off x="2878667" y="1543255"/>
              <a:ext cx="3166533" cy="1600199"/>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90000"/>
                </a:lnSpc>
              </a:pPr>
              <a:r>
                <a:rPr lang="en-US" sz="3600" spc="-60" dirty="0">
                  <a:solidFill>
                    <a:schemeClr val="bg1"/>
                  </a:solidFill>
                  <a:effectLst>
                    <a:outerShdw blurRad="428625" dist="38100" dir="2700000" algn="tl" rotWithShape="0">
                      <a:srgbClr val="000000">
                        <a:alpha val="77000"/>
                      </a:srgbClr>
                    </a:outerShdw>
                  </a:effectLst>
                </a:rPr>
                <a:t>Globalization </a:t>
              </a:r>
              <a:r>
                <a:rPr lang="en-US" sz="3600" spc="-60" dirty="0" smtClean="0">
                  <a:solidFill>
                    <a:schemeClr val="bg1"/>
                  </a:solidFill>
                  <a:effectLst>
                    <a:outerShdw blurRad="428625" dist="38100" dir="2700000" algn="tl" rotWithShape="0">
                      <a:srgbClr val="000000">
                        <a:alpha val="77000"/>
                      </a:srgbClr>
                    </a:outerShdw>
                  </a:effectLst>
                </a:rPr>
                <a:t/>
              </a:r>
              <a:br>
                <a:rPr lang="en-US" sz="3600" spc="-60" dirty="0" smtClean="0">
                  <a:solidFill>
                    <a:schemeClr val="bg1"/>
                  </a:solidFill>
                  <a:effectLst>
                    <a:outerShdw blurRad="428625" dist="38100" dir="2700000" algn="tl" rotWithShape="0">
                      <a:srgbClr val="000000">
                        <a:alpha val="77000"/>
                      </a:srgbClr>
                    </a:outerShdw>
                  </a:effectLst>
                </a:rPr>
              </a:br>
              <a:r>
                <a:rPr lang="en-US" sz="3600" spc="-60" dirty="0" smtClean="0">
                  <a:solidFill>
                    <a:schemeClr val="bg1"/>
                  </a:solidFill>
                  <a:effectLst>
                    <a:outerShdw blurRad="428625" dist="38100" dir="2700000" algn="tl" rotWithShape="0">
                      <a:srgbClr val="000000">
                        <a:alpha val="77000"/>
                      </a:srgbClr>
                    </a:outerShdw>
                  </a:effectLst>
                </a:rPr>
                <a:t>Continues</a:t>
              </a:r>
              <a:endParaRPr lang="en-US" sz="3600" spc="-60" dirty="0">
                <a:solidFill>
                  <a:schemeClr val="bg1"/>
                </a:solidFill>
                <a:effectLst>
                  <a:outerShdw blurRad="428625" dist="38100" dir="2700000" algn="tl" rotWithShape="0">
                    <a:srgbClr val="000000">
                      <a:alpha val="77000"/>
                    </a:srgbClr>
                  </a:outerShdw>
                </a:effectLst>
              </a:endParaRPr>
            </a:p>
          </p:txBody>
        </p:sp>
      </p:grpSp>
      <p:sp>
        <p:nvSpPr>
          <p:cNvPr id="9" name="Text Placeholder 1"/>
          <p:cNvSpPr>
            <a:spLocks noGrp="1"/>
          </p:cNvSpPr>
          <p:nvPr>
            <p:ph type="body" sz="quarter" idx="13"/>
          </p:nvPr>
        </p:nvSpPr>
        <p:spPr>
          <a:xfrm>
            <a:off x="376430" y="215290"/>
            <a:ext cx="8391141" cy="479822"/>
          </a:xfrm>
        </p:spPr>
        <p:txBody>
          <a:bodyPr/>
          <a:lstStyle/>
          <a:p>
            <a:pPr algn="ctr"/>
            <a:r>
              <a:rPr lang="en-US" dirty="0" smtClean="0"/>
              <a:t>Play #2 – Globalization Helps Us Take the Lead</a:t>
            </a:r>
            <a:endParaRPr lang="en-US" dirty="0"/>
          </a:p>
        </p:txBody>
      </p:sp>
      <p:sp>
        <p:nvSpPr>
          <p:cNvPr id="3" name="TextBox 2"/>
          <p:cNvSpPr txBox="1"/>
          <p:nvPr/>
        </p:nvSpPr>
        <p:spPr>
          <a:xfrm>
            <a:off x="0" y="4555067"/>
            <a:ext cx="9143999" cy="346249"/>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rgbClr val="53585F"/>
                </a:solidFill>
              </a:rPr>
              <a:t>35% of Business is Non-US</a:t>
            </a:r>
          </a:p>
        </p:txBody>
      </p:sp>
      <p:sp>
        <p:nvSpPr>
          <p:cNvPr id="2" name="TextBox 1"/>
          <p:cNvSpPr txBox="1"/>
          <p:nvPr/>
        </p:nvSpPr>
        <p:spPr>
          <a:xfrm>
            <a:off x="693442" y="1372656"/>
            <a:ext cx="886744" cy="2298065"/>
          </a:xfrm>
          <a:prstGeom prst="rect">
            <a:avLst/>
          </a:prstGeom>
          <a:noFill/>
        </p:spPr>
        <p:txBody>
          <a:bodyPr wrap="none" rtlCol="0">
            <a:spAutoFit/>
          </a:bodyPr>
          <a:lstStyle/>
          <a:p>
            <a:pPr algn="r">
              <a:lnSpc>
                <a:spcPts val="288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USA</a:t>
            </a:r>
          </a:p>
          <a:p>
            <a:pPr algn="r">
              <a:lnSpc>
                <a:spcPts val="288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UK</a:t>
            </a:r>
          </a:p>
          <a:p>
            <a:pPr algn="r">
              <a:lnSpc>
                <a:spcPts val="288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Canada</a:t>
            </a:r>
          </a:p>
          <a:p>
            <a:pPr algn="r">
              <a:lnSpc>
                <a:spcPts val="28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Australia</a:t>
            </a:r>
          </a:p>
          <a:p>
            <a:pPr algn="r">
              <a:lnSpc>
                <a:spcPts val="28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Brazil</a:t>
            </a:r>
          </a:p>
        </p:txBody>
      </p:sp>
      <p:pic>
        <p:nvPicPr>
          <p:cNvPr id="11" name="Picture 10"/>
          <p:cNvPicPr>
            <a:picLocks noChangeAspect="1"/>
          </p:cNvPicPr>
          <p:nvPr/>
        </p:nvPicPr>
        <p:blipFill>
          <a:blip r:embed="rId4"/>
          <a:stretch>
            <a:fillRect/>
          </a:stretch>
        </p:blipFill>
        <p:spPr>
          <a:xfrm>
            <a:off x="1645052" y="1396999"/>
            <a:ext cx="862856" cy="454076"/>
          </a:xfrm>
          <a:prstGeom prst="rect">
            <a:avLst/>
          </a:prstGeom>
        </p:spPr>
      </p:pic>
      <p:pic>
        <p:nvPicPr>
          <p:cNvPr id="15" name="Picture 14"/>
          <p:cNvPicPr>
            <a:picLocks noChangeAspect="1"/>
          </p:cNvPicPr>
          <p:nvPr/>
        </p:nvPicPr>
        <p:blipFill rotWithShape="1">
          <a:blip r:embed="rId5"/>
          <a:srcRect r="5222"/>
          <a:stretch/>
        </p:blipFill>
        <p:spPr>
          <a:xfrm>
            <a:off x="1644106" y="2830798"/>
            <a:ext cx="863802" cy="455699"/>
          </a:xfrm>
          <a:prstGeom prst="rect">
            <a:avLst/>
          </a:prstGeom>
        </p:spPr>
      </p:pic>
      <p:grpSp>
        <p:nvGrpSpPr>
          <p:cNvPr id="16" name="Group 15"/>
          <p:cNvGrpSpPr/>
          <p:nvPr/>
        </p:nvGrpSpPr>
        <p:grpSpPr>
          <a:xfrm>
            <a:off x="1639573" y="3326858"/>
            <a:ext cx="868335" cy="457742"/>
            <a:chOff x="5274423" y="2942830"/>
            <a:chExt cx="3298078" cy="1738581"/>
          </a:xfrm>
        </p:grpSpPr>
        <p:sp>
          <p:nvSpPr>
            <p:cNvPr id="17" name="Rectangle 16"/>
            <p:cNvSpPr/>
            <p:nvPr/>
          </p:nvSpPr>
          <p:spPr>
            <a:xfrm>
              <a:off x="5274423" y="2942830"/>
              <a:ext cx="3298078" cy="1738581"/>
            </a:xfrm>
            <a:prstGeom prst="rect">
              <a:avLst/>
            </a:prstGeom>
            <a:solidFill>
              <a:srgbClr val="068E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400" dirty="0" err="1" smtClean="0"/>
            </a:p>
          </p:txBody>
        </p:sp>
        <p:pic>
          <p:nvPicPr>
            <p:cNvPr id="18" name="Picture 17"/>
            <p:cNvPicPr>
              <a:picLocks noChangeAspect="1"/>
            </p:cNvPicPr>
            <p:nvPr/>
          </p:nvPicPr>
          <p:blipFill>
            <a:blip r:embed="rId6"/>
            <a:stretch>
              <a:fillRect/>
            </a:stretch>
          </p:blipFill>
          <p:spPr>
            <a:xfrm>
              <a:off x="5850964" y="3061342"/>
              <a:ext cx="2107355" cy="1475148"/>
            </a:xfrm>
            <a:prstGeom prst="rect">
              <a:avLst/>
            </a:prstGeom>
          </p:spPr>
        </p:pic>
      </p:grpSp>
      <p:pic>
        <p:nvPicPr>
          <p:cNvPr id="19" name="Picture 18"/>
          <p:cNvPicPr>
            <a:picLocks noChangeAspect="1"/>
          </p:cNvPicPr>
          <p:nvPr/>
        </p:nvPicPr>
        <p:blipFill>
          <a:blip r:embed="rId7"/>
          <a:stretch>
            <a:fillRect/>
          </a:stretch>
        </p:blipFill>
        <p:spPr>
          <a:xfrm>
            <a:off x="1642911" y="2357939"/>
            <a:ext cx="864997" cy="432498"/>
          </a:xfrm>
          <a:prstGeom prst="rect">
            <a:avLst/>
          </a:prstGeom>
        </p:spPr>
      </p:pic>
      <p:pic>
        <p:nvPicPr>
          <p:cNvPr id="20" name="Picture 19"/>
          <p:cNvPicPr>
            <a:picLocks noChangeAspect="1"/>
          </p:cNvPicPr>
          <p:nvPr/>
        </p:nvPicPr>
        <p:blipFill>
          <a:blip r:embed="rId8"/>
          <a:stretch>
            <a:fillRect/>
          </a:stretch>
        </p:blipFill>
        <p:spPr>
          <a:xfrm>
            <a:off x="1655629" y="1891437"/>
            <a:ext cx="852279" cy="426140"/>
          </a:xfrm>
          <a:prstGeom prst="rect">
            <a:avLst/>
          </a:prstGeom>
        </p:spPr>
      </p:pic>
      <p:pic>
        <p:nvPicPr>
          <p:cNvPr id="22" name="Picture 21"/>
          <p:cNvPicPr>
            <a:picLocks noChangeAspect="1"/>
          </p:cNvPicPr>
          <p:nvPr/>
        </p:nvPicPr>
        <p:blipFill>
          <a:blip r:embed="rId9"/>
          <a:stretch>
            <a:fillRect/>
          </a:stretch>
        </p:blipFill>
        <p:spPr>
          <a:xfrm>
            <a:off x="6719168" y="2379367"/>
            <a:ext cx="681962" cy="454527"/>
          </a:xfrm>
          <a:prstGeom prst="rect">
            <a:avLst/>
          </a:prstGeom>
        </p:spPr>
      </p:pic>
      <p:pic>
        <p:nvPicPr>
          <p:cNvPr id="23" name="Picture 22"/>
          <p:cNvPicPr>
            <a:picLocks noChangeAspect="1"/>
          </p:cNvPicPr>
          <p:nvPr/>
        </p:nvPicPr>
        <p:blipFill>
          <a:blip r:embed="rId10"/>
          <a:stretch>
            <a:fillRect/>
          </a:stretch>
        </p:blipFill>
        <p:spPr>
          <a:xfrm>
            <a:off x="6723452" y="1406801"/>
            <a:ext cx="673394" cy="404037"/>
          </a:xfrm>
          <a:prstGeom prst="rect">
            <a:avLst/>
          </a:prstGeom>
        </p:spPr>
      </p:pic>
      <p:grpSp>
        <p:nvGrpSpPr>
          <p:cNvPr id="39" name="Group 38"/>
          <p:cNvGrpSpPr/>
          <p:nvPr/>
        </p:nvGrpSpPr>
        <p:grpSpPr>
          <a:xfrm>
            <a:off x="6717251" y="1858607"/>
            <a:ext cx="685796" cy="472991"/>
            <a:chOff x="7162804" y="743930"/>
            <a:chExt cx="1372040" cy="946292"/>
          </a:xfrm>
        </p:grpSpPr>
        <p:pic>
          <p:nvPicPr>
            <p:cNvPr id="24" name="Picture 23"/>
            <p:cNvPicPr>
              <a:picLocks noChangeAspect="1"/>
            </p:cNvPicPr>
            <p:nvPr/>
          </p:nvPicPr>
          <p:blipFill>
            <a:blip r:embed="rId11"/>
            <a:stretch>
              <a:fillRect/>
            </a:stretch>
          </p:blipFill>
          <p:spPr>
            <a:xfrm>
              <a:off x="7162804" y="743934"/>
              <a:ext cx="659193" cy="499032"/>
            </a:xfrm>
            <a:prstGeom prst="rect">
              <a:avLst/>
            </a:prstGeom>
          </p:spPr>
        </p:pic>
        <p:pic>
          <p:nvPicPr>
            <p:cNvPr id="25" name="Picture 24"/>
            <p:cNvPicPr>
              <a:picLocks noChangeAspect="1"/>
            </p:cNvPicPr>
            <p:nvPr/>
          </p:nvPicPr>
          <p:blipFill>
            <a:blip r:embed="rId12"/>
            <a:stretch>
              <a:fillRect/>
            </a:stretch>
          </p:blipFill>
          <p:spPr>
            <a:xfrm>
              <a:off x="7895927" y="1288565"/>
              <a:ext cx="638917" cy="399323"/>
            </a:xfrm>
            <a:prstGeom prst="rect">
              <a:avLst/>
            </a:prstGeom>
          </p:spPr>
        </p:pic>
        <p:pic>
          <p:nvPicPr>
            <p:cNvPr id="26" name="Picture 25"/>
            <p:cNvPicPr>
              <a:picLocks noChangeAspect="1"/>
            </p:cNvPicPr>
            <p:nvPr/>
          </p:nvPicPr>
          <p:blipFill>
            <a:blip r:embed="rId13"/>
            <a:stretch>
              <a:fillRect/>
            </a:stretch>
          </p:blipFill>
          <p:spPr>
            <a:xfrm>
              <a:off x="7162804" y="1288564"/>
              <a:ext cx="657377" cy="401658"/>
            </a:xfrm>
            <a:prstGeom prst="rect">
              <a:avLst/>
            </a:prstGeom>
          </p:spPr>
        </p:pic>
        <p:pic>
          <p:nvPicPr>
            <p:cNvPr id="27" name="Picture 26"/>
            <p:cNvPicPr>
              <a:picLocks noChangeAspect="1"/>
            </p:cNvPicPr>
            <p:nvPr/>
          </p:nvPicPr>
          <p:blipFill rotWithShape="1">
            <a:blip r:embed="rId14"/>
            <a:srcRect r="5773"/>
            <a:stretch/>
          </p:blipFill>
          <p:spPr>
            <a:xfrm>
              <a:off x="7881759" y="743930"/>
              <a:ext cx="653085" cy="499033"/>
            </a:xfrm>
            <a:prstGeom prst="rect">
              <a:avLst/>
            </a:prstGeom>
          </p:spPr>
        </p:pic>
      </p:grpSp>
      <p:pic>
        <p:nvPicPr>
          <p:cNvPr id="29" name="Picture 28"/>
          <p:cNvPicPr>
            <a:picLocks noChangeAspect="1"/>
          </p:cNvPicPr>
          <p:nvPr/>
        </p:nvPicPr>
        <p:blipFill>
          <a:blip r:embed="rId15"/>
          <a:stretch>
            <a:fillRect/>
          </a:stretch>
        </p:blipFill>
        <p:spPr>
          <a:xfrm>
            <a:off x="6703460" y="3392212"/>
            <a:ext cx="713378" cy="407338"/>
          </a:xfrm>
          <a:prstGeom prst="rect">
            <a:avLst/>
          </a:prstGeom>
        </p:spPr>
      </p:pic>
      <p:pic>
        <p:nvPicPr>
          <p:cNvPr id="30" name="Picture 29"/>
          <p:cNvPicPr>
            <a:picLocks noChangeAspect="1"/>
          </p:cNvPicPr>
          <p:nvPr/>
        </p:nvPicPr>
        <p:blipFill>
          <a:blip r:embed="rId16"/>
          <a:stretch>
            <a:fillRect/>
          </a:stretch>
        </p:blipFill>
        <p:spPr>
          <a:xfrm>
            <a:off x="6712929" y="2881663"/>
            <a:ext cx="694441" cy="462780"/>
          </a:xfrm>
          <a:prstGeom prst="rect">
            <a:avLst/>
          </a:prstGeom>
          <a:ln>
            <a:solidFill>
              <a:schemeClr val="bg1">
                <a:lumMod val="85000"/>
              </a:schemeClr>
            </a:solidFill>
          </a:ln>
        </p:spPr>
      </p:pic>
      <p:sp>
        <p:nvSpPr>
          <p:cNvPr id="33" name="TextBox 32"/>
          <p:cNvSpPr txBox="1"/>
          <p:nvPr/>
        </p:nvSpPr>
        <p:spPr>
          <a:xfrm>
            <a:off x="7442550" y="2219309"/>
            <a:ext cx="734496" cy="605294"/>
          </a:xfrm>
          <a:prstGeom prst="rect">
            <a:avLst/>
          </a:prstGeom>
          <a:noFill/>
        </p:spPr>
        <p:txBody>
          <a:bodyPr wrap="none" rtlCol="0">
            <a:spAutoFit/>
          </a:bodyPr>
          <a:lstStyle/>
          <a:p>
            <a:pPr>
              <a:lnSpc>
                <a:spcPts val="39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France</a:t>
            </a:r>
            <a:endParaRPr lang="en-US" sz="1400" dirty="0">
              <a:solidFill>
                <a:srgbClr val="53585F"/>
              </a:solidFill>
            </a:endParaRPr>
          </a:p>
        </p:txBody>
      </p:sp>
      <p:sp>
        <p:nvSpPr>
          <p:cNvPr id="35" name="TextBox 34"/>
          <p:cNvSpPr txBox="1"/>
          <p:nvPr/>
        </p:nvSpPr>
        <p:spPr>
          <a:xfrm>
            <a:off x="7442550" y="2744243"/>
            <a:ext cx="675185" cy="605294"/>
          </a:xfrm>
          <a:prstGeom prst="rect">
            <a:avLst/>
          </a:prstGeom>
          <a:noFill/>
        </p:spPr>
        <p:txBody>
          <a:bodyPr wrap="none" rtlCol="0">
            <a:spAutoFit/>
          </a:bodyPr>
          <a:lstStyle/>
          <a:p>
            <a:pPr>
              <a:lnSpc>
                <a:spcPts val="39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Japan</a:t>
            </a:r>
            <a:endParaRPr lang="en-US" sz="1400" dirty="0">
              <a:solidFill>
                <a:srgbClr val="53585F"/>
              </a:solidFill>
            </a:endParaRPr>
          </a:p>
        </p:txBody>
      </p:sp>
      <p:sp>
        <p:nvSpPr>
          <p:cNvPr id="36" name="TextBox 35"/>
          <p:cNvSpPr txBox="1"/>
          <p:nvPr/>
        </p:nvSpPr>
        <p:spPr>
          <a:xfrm>
            <a:off x="7442550" y="1262574"/>
            <a:ext cx="915635" cy="605294"/>
          </a:xfrm>
          <a:prstGeom prst="rect">
            <a:avLst/>
          </a:prstGeom>
          <a:noFill/>
        </p:spPr>
        <p:txBody>
          <a:bodyPr wrap="none" rtlCol="0">
            <a:spAutoFit/>
          </a:bodyPr>
          <a:lstStyle/>
          <a:p>
            <a:pPr>
              <a:lnSpc>
                <a:spcPts val="39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Germany</a:t>
            </a:r>
            <a:endParaRPr lang="en-US" sz="1400" dirty="0">
              <a:solidFill>
                <a:srgbClr val="53585F"/>
              </a:solidFill>
            </a:endParaRPr>
          </a:p>
        </p:txBody>
      </p:sp>
      <p:sp>
        <p:nvSpPr>
          <p:cNvPr id="37" name="TextBox 36"/>
          <p:cNvSpPr txBox="1"/>
          <p:nvPr/>
        </p:nvSpPr>
        <p:spPr>
          <a:xfrm>
            <a:off x="7442550" y="1719772"/>
            <a:ext cx="870751" cy="605294"/>
          </a:xfrm>
          <a:prstGeom prst="rect">
            <a:avLst/>
          </a:prstGeom>
          <a:noFill/>
        </p:spPr>
        <p:txBody>
          <a:bodyPr wrap="none" rtlCol="0">
            <a:spAutoFit/>
          </a:bodyPr>
          <a:lstStyle/>
          <a:p>
            <a:pPr>
              <a:lnSpc>
                <a:spcPts val="39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Nordics*</a:t>
            </a:r>
            <a:endParaRPr lang="en-US" sz="1400" dirty="0">
              <a:solidFill>
                <a:srgbClr val="53585F"/>
              </a:solidFill>
            </a:endParaRPr>
          </a:p>
        </p:txBody>
      </p:sp>
      <p:sp>
        <p:nvSpPr>
          <p:cNvPr id="38" name="TextBox 37"/>
          <p:cNvSpPr txBox="1"/>
          <p:nvPr/>
        </p:nvSpPr>
        <p:spPr>
          <a:xfrm>
            <a:off x="7442550" y="3214147"/>
            <a:ext cx="769763" cy="605294"/>
          </a:xfrm>
          <a:prstGeom prst="rect">
            <a:avLst/>
          </a:prstGeom>
          <a:noFill/>
        </p:spPr>
        <p:txBody>
          <a:bodyPr wrap="none" rtlCol="0">
            <a:spAutoFit/>
          </a:bodyPr>
          <a:lstStyle/>
          <a:p>
            <a:pPr>
              <a:lnSpc>
                <a:spcPts val="3980"/>
              </a:lnSpc>
              <a:spcBef>
                <a:spcPts val="750"/>
              </a:spcBef>
              <a:buClr>
                <a:srgbClr val="FA492B"/>
              </a:buClr>
              <a:buSzPct val="80000"/>
              <a:tabLst>
                <a:tab pos="230188" algn="l"/>
                <a:tab pos="460375" algn="l"/>
                <a:tab pos="684213" algn="l"/>
                <a:tab pos="914400" algn="l"/>
                <a:tab pos="1144588" algn="l"/>
                <a:tab pos="1374775" algn="l"/>
              </a:tabLst>
            </a:pPr>
            <a:r>
              <a:rPr lang="en-US" sz="1400" dirty="0" smtClean="0">
                <a:solidFill>
                  <a:srgbClr val="53585F"/>
                </a:solidFill>
              </a:rPr>
              <a:t>Mexico</a:t>
            </a:r>
            <a:endParaRPr lang="en-US" sz="1400" dirty="0">
              <a:solidFill>
                <a:srgbClr val="53585F"/>
              </a:solidFill>
            </a:endParaRPr>
          </a:p>
        </p:txBody>
      </p:sp>
      <p:sp>
        <p:nvSpPr>
          <p:cNvPr id="6" name="TextBox 5"/>
          <p:cNvSpPr txBox="1"/>
          <p:nvPr/>
        </p:nvSpPr>
        <p:spPr>
          <a:xfrm>
            <a:off x="1346200" y="821850"/>
            <a:ext cx="774668" cy="346249"/>
          </a:xfrm>
          <a:prstGeom prst="rect">
            <a:avLst/>
          </a:prstGeom>
          <a:noFill/>
        </p:spPr>
        <p:txBody>
          <a:bodyPr wrap="non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rgbClr val="53585F"/>
                </a:solidFill>
              </a:rPr>
              <a:t>Top 5</a:t>
            </a:r>
          </a:p>
        </p:txBody>
      </p:sp>
      <p:sp>
        <p:nvSpPr>
          <p:cNvPr id="34" name="TextBox 33"/>
          <p:cNvSpPr txBox="1"/>
          <p:nvPr/>
        </p:nvSpPr>
        <p:spPr>
          <a:xfrm>
            <a:off x="6756400" y="821850"/>
            <a:ext cx="1430222" cy="346249"/>
          </a:xfrm>
          <a:prstGeom prst="rect">
            <a:avLst/>
          </a:prstGeom>
          <a:noFill/>
        </p:spPr>
        <p:txBody>
          <a:bodyPr wrap="non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rgbClr val="53585F"/>
                </a:solidFill>
              </a:rPr>
              <a:t>Emerging 5</a:t>
            </a:r>
          </a:p>
        </p:txBody>
      </p:sp>
      <p:sp>
        <p:nvSpPr>
          <p:cNvPr id="43" name="Oval 42"/>
          <p:cNvSpPr/>
          <p:nvPr/>
        </p:nvSpPr>
        <p:spPr>
          <a:xfrm>
            <a:off x="3078525" y="4247515"/>
            <a:ext cx="2953975" cy="371966"/>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87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41"/>
          <p:cNvSpPr>
            <a:spLocks/>
          </p:cNvSpPr>
          <p:nvPr/>
        </p:nvSpPr>
        <p:spPr bwMode="auto">
          <a:xfrm>
            <a:off x="3799977" y="2220979"/>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36AEEA"/>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72" name="Freeform 1"/>
          <p:cNvSpPr>
            <a:spLocks noChangeArrowheads="1"/>
          </p:cNvSpPr>
          <p:nvPr/>
        </p:nvSpPr>
        <p:spPr bwMode="auto">
          <a:xfrm>
            <a:off x="4064598" y="2624745"/>
            <a:ext cx="849910" cy="569657"/>
          </a:xfrm>
          <a:custGeom>
            <a:avLst/>
            <a:gdLst>
              <a:gd name="T0" fmla="*/ 502 w 503"/>
              <a:gd name="T1" fmla="*/ 196 h 308"/>
              <a:gd name="T2" fmla="*/ 389 w 503"/>
              <a:gd name="T3" fmla="*/ 88 h 308"/>
              <a:gd name="T4" fmla="*/ 251 w 503"/>
              <a:gd name="T5" fmla="*/ 0 h 308"/>
              <a:gd name="T6" fmla="*/ 99 w 503"/>
              <a:gd name="T7" fmla="*/ 144 h 308"/>
              <a:gd name="T8" fmla="*/ 0 w 503"/>
              <a:gd name="T9" fmla="*/ 224 h 308"/>
              <a:gd name="T10" fmla="*/ 87 w 503"/>
              <a:gd name="T11" fmla="*/ 306 h 308"/>
              <a:gd name="T12" fmla="*/ 404 w 503"/>
              <a:gd name="T13" fmla="*/ 306 h 308"/>
              <a:gd name="T14" fmla="*/ 502 w 503"/>
              <a:gd name="T15" fmla="*/ 196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08">
                <a:moveTo>
                  <a:pt x="502" y="196"/>
                </a:moveTo>
                <a:cubicBezTo>
                  <a:pt x="502" y="135"/>
                  <a:pt x="452" y="85"/>
                  <a:pt x="389" y="88"/>
                </a:cubicBezTo>
                <a:cubicBezTo>
                  <a:pt x="364" y="36"/>
                  <a:pt x="312" y="0"/>
                  <a:pt x="251" y="0"/>
                </a:cubicBezTo>
                <a:cubicBezTo>
                  <a:pt x="170" y="0"/>
                  <a:pt x="104" y="64"/>
                  <a:pt x="99" y="144"/>
                </a:cubicBezTo>
                <a:cubicBezTo>
                  <a:pt x="48" y="133"/>
                  <a:pt x="0" y="172"/>
                  <a:pt x="0" y="224"/>
                </a:cubicBezTo>
                <a:cubicBezTo>
                  <a:pt x="0" y="307"/>
                  <a:pt x="87" y="306"/>
                  <a:pt x="87" y="306"/>
                </a:cubicBezTo>
                <a:lnTo>
                  <a:pt x="404" y="306"/>
                </a:lnTo>
                <a:cubicBezTo>
                  <a:pt x="404" y="306"/>
                  <a:pt x="502" y="293"/>
                  <a:pt x="502" y="196"/>
                </a:cubicBezTo>
              </a:path>
            </a:pathLst>
          </a:custGeom>
          <a:solidFill>
            <a:srgbClr val="36AEEA"/>
          </a:solidFill>
          <a:ln w="19050" cap="flat">
            <a:solidFill>
              <a:schemeClr val="bg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1013"/>
          </a:p>
        </p:txBody>
      </p:sp>
      <p:sp>
        <p:nvSpPr>
          <p:cNvPr id="2" name="Text Placeholder 1"/>
          <p:cNvSpPr>
            <a:spLocks noGrp="1"/>
          </p:cNvSpPr>
          <p:nvPr>
            <p:ph type="body" sz="quarter" idx="13"/>
          </p:nvPr>
        </p:nvSpPr>
        <p:spPr/>
        <p:txBody>
          <a:bodyPr/>
          <a:lstStyle/>
          <a:p>
            <a:pPr algn="ctr"/>
            <a:r>
              <a:rPr lang="en-US" dirty="0" smtClean="0"/>
              <a:t>Play #3 – Getting to Frictionless Pricing… Or, Almost</a:t>
            </a:r>
            <a:endParaRPr lang="en-US" dirty="0"/>
          </a:p>
        </p:txBody>
      </p:sp>
      <p:sp>
        <p:nvSpPr>
          <p:cNvPr id="15" name="AutoShape 41"/>
          <p:cNvSpPr>
            <a:spLocks/>
          </p:cNvSpPr>
          <p:nvPr/>
        </p:nvSpPr>
        <p:spPr bwMode="auto">
          <a:xfrm>
            <a:off x="1212071" y="2225742"/>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185CA0"/>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47" name="Rectangle 44"/>
          <p:cNvSpPr>
            <a:spLocks/>
          </p:cNvSpPr>
          <p:nvPr/>
        </p:nvSpPr>
        <p:spPr bwMode="auto">
          <a:xfrm>
            <a:off x="647171" y="3767497"/>
            <a:ext cx="2472795" cy="502523"/>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lnSpc>
                <a:spcPct val="6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Coming Soon…</a:t>
            </a:r>
          </a:p>
          <a:p>
            <a:pPr algn="ctr">
              <a:lnSpc>
                <a:spcPct val="6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Phase </a:t>
            </a:r>
            <a:r>
              <a:rPr lang="en-US" sz="1400" dirty="0" smtClean="0">
                <a:solidFill>
                  <a:srgbClr val="53585F"/>
                </a:solidFill>
              </a:rPr>
              <a:t>1 </a:t>
            </a:r>
            <a:r>
              <a:rPr lang="en-US" sz="1400" dirty="0">
                <a:solidFill>
                  <a:srgbClr val="53585F"/>
                </a:solidFill>
              </a:rPr>
              <a:t>of </a:t>
            </a:r>
          </a:p>
          <a:p>
            <a:pPr algn="ctr">
              <a:lnSpc>
                <a:spcPct val="6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CPU Pricing</a:t>
            </a:r>
            <a:endParaRPr lang="en-US" sz="1400" dirty="0">
              <a:solidFill>
                <a:srgbClr val="53585F"/>
              </a:solidFill>
            </a:endParaRPr>
          </a:p>
        </p:txBody>
      </p:sp>
      <p:sp>
        <p:nvSpPr>
          <p:cNvPr id="48" name="Rectangle 22"/>
          <p:cNvSpPr>
            <a:spLocks/>
          </p:cNvSpPr>
          <p:nvPr/>
        </p:nvSpPr>
        <p:spPr bwMode="auto">
          <a:xfrm>
            <a:off x="6563169" y="3788173"/>
            <a:ext cx="1401236"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ELA &amp;</a:t>
            </a:r>
            <a:br>
              <a:rPr lang="en-US" sz="1400" dirty="0">
                <a:solidFill>
                  <a:srgbClr val="53585F"/>
                </a:solidFill>
              </a:rPr>
            </a:br>
            <a:r>
              <a:rPr lang="en-US" sz="1400" dirty="0">
                <a:solidFill>
                  <a:srgbClr val="53585F"/>
                </a:solidFill>
              </a:rPr>
              <a:t>Bundles</a:t>
            </a:r>
          </a:p>
        </p:txBody>
      </p:sp>
      <p:sp>
        <p:nvSpPr>
          <p:cNvPr id="49" name="TextBox 48"/>
          <p:cNvSpPr txBox="1"/>
          <p:nvPr/>
        </p:nvSpPr>
        <p:spPr>
          <a:xfrm>
            <a:off x="735870" y="1449512"/>
            <a:ext cx="2210862" cy="646331"/>
          </a:xfrm>
          <a:prstGeom prst="rect">
            <a:avLst/>
          </a:prstGeom>
          <a:noFill/>
        </p:spPr>
        <p:txBody>
          <a:bodyPr wrap="none" rtlCol="0">
            <a:spAutoFit/>
          </a:bodyPr>
          <a:lstStyle/>
          <a:p>
            <a:pPr algn="ctr">
              <a:lnSpc>
                <a:spcPts val="9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Cloud Hosts Come in all </a:t>
            </a:r>
          </a:p>
          <a:p>
            <a:pPr algn="ctr">
              <a:lnSpc>
                <a:spcPts val="9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Different Shapes &amp; Sizes</a:t>
            </a:r>
          </a:p>
          <a:p>
            <a:pPr algn="ctr">
              <a:lnSpc>
                <a:spcPts val="9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…and so do Customers </a:t>
            </a:r>
            <a:endParaRPr lang="en-US" b="1" dirty="0">
              <a:solidFill>
                <a:schemeClr val="tx1">
                  <a:lumMod val="65000"/>
                  <a:lumOff val="35000"/>
                </a:schemeClr>
              </a:solidFill>
              <a:latin typeface="Helvetica Neue" panose="02000503000000020004" pitchFamily="2"/>
              <a:ea typeface="Gotham Book" pitchFamily="-101" charset="0"/>
              <a:cs typeface="Gotham Book" pitchFamily="-101" charset="0"/>
            </a:endParaRPr>
          </a:p>
        </p:txBody>
      </p:sp>
      <p:sp>
        <p:nvSpPr>
          <p:cNvPr id="50" name="TextBox 49"/>
          <p:cNvSpPr txBox="1"/>
          <p:nvPr/>
        </p:nvSpPr>
        <p:spPr>
          <a:xfrm>
            <a:off x="3642613" y="1435552"/>
            <a:ext cx="1771639" cy="434734"/>
          </a:xfrm>
          <a:prstGeom prst="rect">
            <a:avLst/>
          </a:prstGeom>
          <a:noFill/>
        </p:spPr>
        <p:txBody>
          <a:bodyPr wrap="none" rtlCol="0">
            <a:spAutoFit/>
          </a:bodyPr>
          <a:lstStyle/>
          <a:p>
            <a:pPr algn="ctr">
              <a:lnSpc>
                <a:spcPts val="9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Public Clouds Are</a:t>
            </a:r>
          </a:p>
          <a:p>
            <a:pPr algn="ctr">
              <a:lnSpc>
                <a:spcPts val="9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Dynamic By Nature</a:t>
            </a:r>
          </a:p>
        </p:txBody>
      </p:sp>
      <p:sp>
        <p:nvSpPr>
          <p:cNvPr id="51" name="TextBox 50"/>
          <p:cNvSpPr txBox="1"/>
          <p:nvPr/>
        </p:nvSpPr>
        <p:spPr>
          <a:xfrm>
            <a:off x="6750925" y="1382839"/>
            <a:ext cx="989373" cy="279307"/>
          </a:xfrm>
          <a:prstGeom prst="rect">
            <a:avLst/>
          </a:prstGeom>
          <a:noFill/>
        </p:spPr>
        <p:txBody>
          <a:bodyPr wrap="non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b="1" dirty="0">
                <a:solidFill>
                  <a:schemeClr val="tx1">
                    <a:lumMod val="65000"/>
                    <a:lumOff val="35000"/>
                  </a:schemeClr>
                </a:solidFill>
                <a:latin typeface="Helvetica Neue" panose="02000503000000020004" pitchFamily="2"/>
                <a:ea typeface="Gotham Book" pitchFamily="-101" charset="0"/>
                <a:cs typeface="Gotham Book" pitchFamily="-101" charset="0"/>
              </a:rPr>
              <a:t>Simplicity</a:t>
            </a:r>
          </a:p>
        </p:txBody>
      </p:sp>
      <p:sp>
        <p:nvSpPr>
          <p:cNvPr id="52" name="Freeform 5"/>
          <p:cNvSpPr>
            <a:spLocks/>
          </p:cNvSpPr>
          <p:nvPr/>
        </p:nvSpPr>
        <p:spPr bwMode="auto">
          <a:xfrm>
            <a:off x="1530570" y="2884833"/>
            <a:ext cx="579201" cy="354485"/>
          </a:xfrm>
          <a:custGeom>
            <a:avLst/>
            <a:gdLst>
              <a:gd name="T0" fmla="*/ 232 w 232"/>
              <a:gd name="T1" fmla="*/ 91 h 142"/>
              <a:gd name="T2" fmla="*/ 180 w 232"/>
              <a:gd name="T3" fmla="*/ 40 h 142"/>
              <a:gd name="T4" fmla="*/ 116 w 232"/>
              <a:gd name="T5" fmla="*/ 0 h 142"/>
              <a:gd name="T6" fmla="*/ 46 w 232"/>
              <a:gd name="T7" fmla="*/ 66 h 142"/>
              <a:gd name="T8" fmla="*/ 0 w 232"/>
              <a:gd name="T9" fmla="*/ 103 h 142"/>
              <a:gd name="T10" fmla="*/ 40 w 232"/>
              <a:gd name="T11" fmla="*/ 141 h 142"/>
              <a:gd name="T12" fmla="*/ 187 w 232"/>
              <a:gd name="T13" fmla="*/ 141 h 142"/>
              <a:gd name="T14" fmla="*/ 232 w 232"/>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42">
                <a:moveTo>
                  <a:pt x="232" y="91"/>
                </a:moveTo>
                <a:cubicBezTo>
                  <a:pt x="232" y="62"/>
                  <a:pt x="209" y="39"/>
                  <a:pt x="180" y="40"/>
                </a:cubicBezTo>
                <a:cubicBezTo>
                  <a:pt x="168" y="16"/>
                  <a:pt x="144" y="0"/>
                  <a:pt x="116" y="0"/>
                </a:cubicBezTo>
                <a:cubicBezTo>
                  <a:pt x="78" y="0"/>
                  <a:pt x="48" y="29"/>
                  <a:pt x="46" y="66"/>
                </a:cubicBezTo>
                <a:cubicBezTo>
                  <a:pt x="22" y="61"/>
                  <a:pt x="0" y="79"/>
                  <a:pt x="0" y="103"/>
                </a:cubicBezTo>
                <a:cubicBezTo>
                  <a:pt x="0" y="142"/>
                  <a:pt x="40" y="141"/>
                  <a:pt x="40" y="141"/>
                </a:cubicBezTo>
                <a:cubicBezTo>
                  <a:pt x="187" y="141"/>
                  <a:pt x="187" y="141"/>
                  <a:pt x="187" y="141"/>
                </a:cubicBezTo>
                <a:cubicBezTo>
                  <a:pt x="187" y="141"/>
                  <a:pt x="232" y="135"/>
                  <a:pt x="232" y="91"/>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53" name="Freeform 5"/>
          <p:cNvSpPr>
            <a:spLocks/>
          </p:cNvSpPr>
          <p:nvPr/>
        </p:nvSpPr>
        <p:spPr bwMode="auto">
          <a:xfrm>
            <a:off x="1974707" y="2646990"/>
            <a:ext cx="370195" cy="226568"/>
          </a:xfrm>
          <a:custGeom>
            <a:avLst/>
            <a:gdLst>
              <a:gd name="T0" fmla="*/ 232 w 232"/>
              <a:gd name="T1" fmla="*/ 91 h 142"/>
              <a:gd name="T2" fmla="*/ 180 w 232"/>
              <a:gd name="T3" fmla="*/ 40 h 142"/>
              <a:gd name="T4" fmla="*/ 116 w 232"/>
              <a:gd name="T5" fmla="*/ 0 h 142"/>
              <a:gd name="T6" fmla="*/ 46 w 232"/>
              <a:gd name="T7" fmla="*/ 66 h 142"/>
              <a:gd name="T8" fmla="*/ 0 w 232"/>
              <a:gd name="T9" fmla="*/ 103 h 142"/>
              <a:gd name="T10" fmla="*/ 40 w 232"/>
              <a:gd name="T11" fmla="*/ 141 h 142"/>
              <a:gd name="T12" fmla="*/ 187 w 232"/>
              <a:gd name="T13" fmla="*/ 141 h 142"/>
              <a:gd name="T14" fmla="*/ 232 w 232"/>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42">
                <a:moveTo>
                  <a:pt x="232" y="91"/>
                </a:moveTo>
                <a:cubicBezTo>
                  <a:pt x="232" y="62"/>
                  <a:pt x="209" y="39"/>
                  <a:pt x="180" y="40"/>
                </a:cubicBezTo>
                <a:cubicBezTo>
                  <a:pt x="168" y="16"/>
                  <a:pt x="144" y="0"/>
                  <a:pt x="116" y="0"/>
                </a:cubicBezTo>
                <a:cubicBezTo>
                  <a:pt x="78" y="0"/>
                  <a:pt x="48" y="29"/>
                  <a:pt x="46" y="66"/>
                </a:cubicBezTo>
                <a:cubicBezTo>
                  <a:pt x="22" y="61"/>
                  <a:pt x="0" y="79"/>
                  <a:pt x="0" y="103"/>
                </a:cubicBezTo>
                <a:cubicBezTo>
                  <a:pt x="0" y="142"/>
                  <a:pt x="40" y="141"/>
                  <a:pt x="40" y="141"/>
                </a:cubicBezTo>
                <a:cubicBezTo>
                  <a:pt x="187" y="141"/>
                  <a:pt x="187" y="141"/>
                  <a:pt x="187" y="141"/>
                </a:cubicBezTo>
                <a:cubicBezTo>
                  <a:pt x="187" y="141"/>
                  <a:pt x="232" y="135"/>
                  <a:pt x="232" y="9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54" name="Freeform 5"/>
          <p:cNvSpPr>
            <a:spLocks/>
          </p:cNvSpPr>
          <p:nvPr/>
        </p:nvSpPr>
        <p:spPr bwMode="auto">
          <a:xfrm>
            <a:off x="1517505" y="2641118"/>
            <a:ext cx="262395" cy="160592"/>
          </a:xfrm>
          <a:custGeom>
            <a:avLst/>
            <a:gdLst>
              <a:gd name="T0" fmla="*/ 232 w 232"/>
              <a:gd name="T1" fmla="*/ 91 h 142"/>
              <a:gd name="T2" fmla="*/ 180 w 232"/>
              <a:gd name="T3" fmla="*/ 40 h 142"/>
              <a:gd name="T4" fmla="*/ 116 w 232"/>
              <a:gd name="T5" fmla="*/ 0 h 142"/>
              <a:gd name="T6" fmla="*/ 46 w 232"/>
              <a:gd name="T7" fmla="*/ 66 h 142"/>
              <a:gd name="T8" fmla="*/ 0 w 232"/>
              <a:gd name="T9" fmla="*/ 103 h 142"/>
              <a:gd name="T10" fmla="*/ 40 w 232"/>
              <a:gd name="T11" fmla="*/ 141 h 142"/>
              <a:gd name="T12" fmla="*/ 187 w 232"/>
              <a:gd name="T13" fmla="*/ 141 h 142"/>
              <a:gd name="T14" fmla="*/ 232 w 232"/>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42">
                <a:moveTo>
                  <a:pt x="232" y="91"/>
                </a:moveTo>
                <a:cubicBezTo>
                  <a:pt x="232" y="62"/>
                  <a:pt x="209" y="39"/>
                  <a:pt x="180" y="40"/>
                </a:cubicBezTo>
                <a:cubicBezTo>
                  <a:pt x="168" y="16"/>
                  <a:pt x="144" y="0"/>
                  <a:pt x="116" y="0"/>
                </a:cubicBezTo>
                <a:cubicBezTo>
                  <a:pt x="78" y="0"/>
                  <a:pt x="48" y="29"/>
                  <a:pt x="46" y="66"/>
                </a:cubicBezTo>
                <a:cubicBezTo>
                  <a:pt x="22" y="61"/>
                  <a:pt x="0" y="79"/>
                  <a:pt x="0" y="103"/>
                </a:cubicBezTo>
                <a:cubicBezTo>
                  <a:pt x="0" y="142"/>
                  <a:pt x="40" y="141"/>
                  <a:pt x="40" y="141"/>
                </a:cubicBezTo>
                <a:cubicBezTo>
                  <a:pt x="187" y="141"/>
                  <a:pt x="187" y="141"/>
                  <a:pt x="187" y="141"/>
                </a:cubicBezTo>
                <a:cubicBezTo>
                  <a:pt x="187" y="141"/>
                  <a:pt x="232" y="135"/>
                  <a:pt x="232" y="9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56" name="Freeform 1"/>
          <p:cNvSpPr>
            <a:spLocks noChangeArrowheads="1"/>
          </p:cNvSpPr>
          <p:nvPr/>
        </p:nvSpPr>
        <p:spPr bwMode="auto">
          <a:xfrm>
            <a:off x="4064598" y="2624745"/>
            <a:ext cx="849910" cy="569657"/>
          </a:xfrm>
          <a:custGeom>
            <a:avLst/>
            <a:gdLst>
              <a:gd name="T0" fmla="*/ 502 w 503"/>
              <a:gd name="T1" fmla="*/ 196 h 308"/>
              <a:gd name="T2" fmla="*/ 389 w 503"/>
              <a:gd name="T3" fmla="*/ 88 h 308"/>
              <a:gd name="T4" fmla="*/ 251 w 503"/>
              <a:gd name="T5" fmla="*/ 0 h 308"/>
              <a:gd name="T6" fmla="*/ 99 w 503"/>
              <a:gd name="T7" fmla="*/ 144 h 308"/>
              <a:gd name="T8" fmla="*/ 0 w 503"/>
              <a:gd name="T9" fmla="*/ 224 h 308"/>
              <a:gd name="T10" fmla="*/ 87 w 503"/>
              <a:gd name="T11" fmla="*/ 306 h 308"/>
              <a:gd name="T12" fmla="*/ 404 w 503"/>
              <a:gd name="T13" fmla="*/ 306 h 308"/>
              <a:gd name="T14" fmla="*/ 502 w 503"/>
              <a:gd name="T15" fmla="*/ 196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08">
                <a:moveTo>
                  <a:pt x="502" y="196"/>
                </a:moveTo>
                <a:cubicBezTo>
                  <a:pt x="502" y="135"/>
                  <a:pt x="452" y="85"/>
                  <a:pt x="389" y="88"/>
                </a:cubicBezTo>
                <a:cubicBezTo>
                  <a:pt x="364" y="36"/>
                  <a:pt x="312" y="0"/>
                  <a:pt x="251" y="0"/>
                </a:cubicBezTo>
                <a:cubicBezTo>
                  <a:pt x="170" y="0"/>
                  <a:pt x="104" y="64"/>
                  <a:pt x="99" y="144"/>
                </a:cubicBezTo>
                <a:cubicBezTo>
                  <a:pt x="48" y="133"/>
                  <a:pt x="0" y="172"/>
                  <a:pt x="0" y="224"/>
                </a:cubicBezTo>
                <a:cubicBezTo>
                  <a:pt x="0" y="307"/>
                  <a:pt x="87" y="306"/>
                  <a:pt x="87" y="306"/>
                </a:cubicBezTo>
                <a:lnTo>
                  <a:pt x="404" y="306"/>
                </a:lnTo>
                <a:cubicBezTo>
                  <a:pt x="404" y="306"/>
                  <a:pt x="502" y="293"/>
                  <a:pt x="502" y="196"/>
                </a:cubicBezTo>
              </a:path>
            </a:pathLst>
          </a:custGeom>
          <a:solidFill>
            <a:srgbClr val="36AEEA"/>
          </a:solidFill>
          <a:ln w="19050" cap="flat">
            <a:solidFill>
              <a:schemeClr val="bg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1013"/>
          </a:p>
        </p:txBody>
      </p:sp>
      <p:sp>
        <p:nvSpPr>
          <p:cNvPr id="60" name="AutoShape 41"/>
          <p:cNvSpPr>
            <a:spLocks/>
          </p:cNvSpPr>
          <p:nvPr/>
        </p:nvSpPr>
        <p:spPr bwMode="auto">
          <a:xfrm>
            <a:off x="6540053" y="2242916"/>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6" name="Group 5"/>
          <p:cNvGrpSpPr/>
          <p:nvPr/>
        </p:nvGrpSpPr>
        <p:grpSpPr>
          <a:xfrm>
            <a:off x="6776665" y="2578959"/>
            <a:ext cx="905275" cy="327034"/>
            <a:chOff x="6312609" y="2359634"/>
            <a:chExt cx="905275" cy="327034"/>
          </a:xfrm>
        </p:grpSpPr>
        <p:sp>
          <p:nvSpPr>
            <p:cNvPr id="62" name="Rectangle 61"/>
            <p:cNvSpPr/>
            <p:nvPr/>
          </p:nvSpPr>
          <p:spPr>
            <a:xfrm>
              <a:off x="6312609" y="2359634"/>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3" name="Rectangle 62"/>
            <p:cNvSpPr/>
            <p:nvPr/>
          </p:nvSpPr>
          <p:spPr>
            <a:xfrm>
              <a:off x="6312609" y="2548669"/>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grpSp>
        <p:nvGrpSpPr>
          <p:cNvPr id="12" name="Group 11"/>
          <p:cNvGrpSpPr/>
          <p:nvPr/>
        </p:nvGrpSpPr>
        <p:grpSpPr>
          <a:xfrm>
            <a:off x="6776666" y="2957029"/>
            <a:ext cx="905929" cy="327034"/>
            <a:chOff x="6312610" y="2737704"/>
            <a:chExt cx="905929" cy="327034"/>
          </a:xfrm>
        </p:grpSpPr>
        <p:sp>
          <p:nvSpPr>
            <p:cNvPr id="64" name="Rectangle 63"/>
            <p:cNvSpPr/>
            <p:nvPr/>
          </p:nvSpPr>
          <p:spPr>
            <a:xfrm>
              <a:off x="6312610" y="2926739"/>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5" name="Rectangle 64"/>
            <p:cNvSpPr/>
            <p:nvPr/>
          </p:nvSpPr>
          <p:spPr>
            <a:xfrm>
              <a:off x="6783582" y="2926739"/>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nvGrpSpPr>
            <p:cNvPr id="66" name="Group 65"/>
            <p:cNvGrpSpPr/>
            <p:nvPr/>
          </p:nvGrpSpPr>
          <p:grpSpPr>
            <a:xfrm>
              <a:off x="6312610" y="2737704"/>
              <a:ext cx="905274" cy="137999"/>
              <a:chOff x="457201" y="2292300"/>
              <a:chExt cx="797475" cy="135467"/>
            </a:xfrm>
            <a:solidFill>
              <a:schemeClr val="bg1"/>
            </a:solidFill>
          </p:grpSpPr>
          <p:sp>
            <p:nvSpPr>
              <p:cNvPr id="67" name="Rectangle 66"/>
              <p:cNvSpPr/>
              <p:nvPr/>
            </p:nvSpPr>
            <p:spPr>
              <a:xfrm>
                <a:off x="457201"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8" name="Rectangle 67"/>
              <p:cNvSpPr/>
              <p:nvPr/>
            </p:nvSpPr>
            <p:spPr>
              <a:xfrm>
                <a:off x="623957"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69" name="Rectangle 68"/>
              <p:cNvSpPr/>
              <p:nvPr/>
            </p:nvSpPr>
            <p:spPr>
              <a:xfrm>
                <a:off x="790713"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0" name="Rectangle 69"/>
              <p:cNvSpPr/>
              <p:nvPr/>
            </p:nvSpPr>
            <p:spPr>
              <a:xfrm>
                <a:off x="957469"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71" name="Rectangle 70"/>
              <p:cNvSpPr/>
              <p:nvPr/>
            </p:nvSpPr>
            <p:spPr>
              <a:xfrm>
                <a:off x="1124226"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grpSp>
      <p:sp>
        <p:nvSpPr>
          <p:cNvPr id="74" name="AutoShape 41"/>
          <p:cNvSpPr>
            <a:spLocks/>
          </p:cNvSpPr>
          <p:nvPr/>
        </p:nvSpPr>
        <p:spPr bwMode="auto">
          <a:xfrm>
            <a:off x="3799977" y="2220979"/>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36AEEA"/>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30" name="Rectangle 44"/>
          <p:cNvSpPr>
            <a:spLocks/>
          </p:cNvSpPr>
          <p:nvPr/>
        </p:nvSpPr>
        <p:spPr bwMode="auto">
          <a:xfrm>
            <a:off x="3266499" y="3767497"/>
            <a:ext cx="2472795" cy="502523"/>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lnSpc>
                <a:spcPct val="5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Coming Soon…</a:t>
            </a:r>
          </a:p>
          <a:p>
            <a:pPr algn="ctr">
              <a:lnSpc>
                <a:spcPct val="50000"/>
              </a:lnSpc>
              <a:spcBef>
                <a:spcPts val="750"/>
              </a:spcBef>
              <a:buClr>
                <a:srgbClr val="FA492B"/>
              </a:buClr>
              <a:buSzPct val="80000"/>
              <a:tabLst>
                <a:tab pos="230188" algn="l"/>
                <a:tab pos="460375" algn="l"/>
                <a:tab pos="684213" algn="l"/>
                <a:tab pos="914400" algn="l"/>
                <a:tab pos="1144588" algn="l"/>
                <a:tab pos="1374775" algn="l"/>
              </a:tabLst>
            </a:pPr>
            <a:r>
              <a:rPr lang="en-US" sz="1400" dirty="0">
                <a:solidFill>
                  <a:srgbClr val="53585F"/>
                </a:solidFill>
              </a:rPr>
              <a:t>Flex Pricing</a:t>
            </a:r>
            <a:endParaRPr lang="en-US" sz="1400" dirty="0">
              <a:solidFill>
                <a:srgbClr val="53585F"/>
              </a:solidFill>
            </a:endParaRPr>
          </a:p>
        </p:txBody>
      </p:sp>
    </p:spTree>
    <p:extLst>
      <p:ext uri="{BB962C8B-B14F-4D97-AF65-F5344CB8AC3E}">
        <p14:creationId xmlns:p14="http://schemas.microsoft.com/office/powerpoint/2010/main" val="154463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anim calcmode="lin" valueType="num">
                                      <p:cBhvr>
                                        <p:cTn id="13" dur="500" fill="hold"/>
                                        <p:tgtEl>
                                          <p:spTgt spid="53"/>
                                        </p:tgtEl>
                                        <p:attrNameLst>
                                          <p:attrName>ppt_x</p:attrName>
                                        </p:attrNameLst>
                                      </p:cBhvr>
                                      <p:tavLst>
                                        <p:tav tm="0">
                                          <p:val>
                                            <p:strVal val="#ppt_x"/>
                                          </p:val>
                                        </p:tav>
                                        <p:tav tm="100000">
                                          <p:val>
                                            <p:strVal val="#ppt_x"/>
                                          </p:val>
                                        </p:tav>
                                      </p:tavLst>
                                    </p:anim>
                                    <p:anim calcmode="lin" valueType="num">
                                      <p:cBhvr>
                                        <p:cTn id="14" dur="5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anim calcmode="lin" valueType="num">
                                      <p:cBhvr>
                                        <p:cTn id="18" dur="500" fill="hold"/>
                                        <p:tgtEl>
                                          <p:spTgt spid="52"/>
                                        </p:tgtEl>
                                        <p:attrNameLst>
                                          <p:attrName>ppt_x</p:attrName>
                                        </p:attrNameLst>
                                      </p:cBhvr>
                                      <p:tavLst>
                                        <p:tav tm="0">
                                          <p:val>
                                            <p:strVal val="#ppt_x"/>
                                          </p:val>
                                        </p:tav>
                                        <p:tav tm="100000">
                                          <p:val>
                                            <p:strVal val="#ppt_x"/>
                                          </p:val>
                                        </p:tav>
                                      </p:tavLst>
                                    </p:anim>
                                    <p:anim calcmode="lin" valueType="num">
                                      <p:cBhvr>
                                        <p:cTn id="19" dur="500" fill="hold"/>
                                        <p:tgtEl>
                                          <p:spTgt spid="52"/>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2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6" presetClass="emph" presetSubtype="0" autoRev="1" fill="hold" grpId="0" nodeType="withEffect">
                                  <p:stCondLst>
                                    <p:cond delay="0"/>
                                  </p:stCondLst>
                                  <p:childTnLst>
                                    <p:animScale>
                                      <p:cBhvr>
                                        <p:cTn id="28" dur="150" fill="hold"/>
                                        <p:tgtEl>
                                          <p:spTgt spid="56"/>
                                        </p:tgtEl>
                                      </p:cBhvr>
                                      <p:by x="120000" y="120000"/>
                                    </p:animScale>
                                  </p:childTnLst>
                                </p:cTn>
                              </p:par>
                            </p:childTnLst>
                          </p:cTn>
                        </p:par>
                        <p:par>
                          <p:cTn id="29" fill="hold">
                            <p:stCondLst>
                              <p:cond delay="300"/>
                            </p:stCondLst>
                            <p:childTnLst>
                              <p:par>
                                <p:cTn id="30" presetID="1" presetClass="exit" presetSubtype="0" fill="hold" grpId="1" nodeType="afterEffect">
                                  <p:stCondLst>
                                    <p:cond delay="0"/>
                                  </p:stCondLst>
                                  <p:childTnLst>
                                    <p:set>
                                      <p:cBhvr>
                                        <p:cTn id="31" dur="1" fill="hold">
                                          <p:stCondLst>
                                            <p:cond delay="0"/>
                                          </p:stCondLst>
                                        </p:cTn>
                                        <p:tgtEl>
                                          <p:spTgt spid="56"/>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6" presetClass="emph" presetSubtype="0" autoRev="1" fill="hold" grpId="0" nodeType="withEffect">
                                  <p:stCondLst>
                                    <p:cond delay="0"/>
                                  </p:stCondLst>
                                  <p:childTnLst>
                                    <p:animScale>
                                      <p:cBhvr>
                                        <p:cTn id="36" dur="150" fill="hold"/>
                                        <p:tgtEl>
                                          <p:spTgt spid="72"/>
                                        </p:tgtEl>
                                      </p:cBhvr>
                                      <p:by x="120000" y="120000"/>
                                    </p:animScale>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anim calcmode="lin" valueType="num">
                                      <p:cBhvr>
                                        <p:cTn id="42" dur="500" fill="hold"/>
                                        <p:tgtEl>
                                          <p:spTgt spid="6"/>
                                        </p:tgtEl>
                                        <p:attrNameLst>
                                          <p:attrName>ppt_x</p:attrName>
                                        </p:attrNameLst>
                                      </p:cBhvr>
                                      <p:tavLst>
                                        <p:tav tm="0">
                                          <p:val>
                                            <p:strVal val="#ppt_x"/>
                                          </p:val>
                                        </p:tav>
                                        <p:tav tm="100000">
                                          <p:val>
                                            <p:strVal val="#ppt_x"/>
                                          </p:val>
                                        </p:tav>
                                      </p:tavLst>
                                    </p:anim>
                                    <p:anim calcmode="lin" valueType="num">
                                      <p:cBhvr>
                                        <p:cTn id="43" dur="5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anim calcmode="lin" valueType="num">
                                      <p:cBhvr>
                                        <p:cTn id="47" dur="500" fill="hold"/>
                                        <p:tgtEl>
                                          <p:spTgt spid="12"/>
                                        </p:tgtEl>
                                        <p:attrNameLst>
                                          <p:attrName>ppt_x</p:attrName>
                                        </p:attrNameLst>
                                      </p:cBhvr>
                                      <p:tavLst>
                                        <p:tav tm="0">
                                          <p:val>
                                            <p:strVal val="#ppt_x"/>
                                          </p:val>
                                        </p:tav>
                                        <p:tav tm="100000">
                                          <p:val>
                                            <p:strVal val="#ppt_x"/>
                                          </p:val>
                                        </p:tav>
                                      </p:tavLst>
                                    </p:anim>
                                    <p:anim calcmode="lin" valueType="num">
                                      <p:cBhvr>
                                        <p:cTn id="48" dur="500" fill="hold"/>
                                        <p:tgtEl>
                                          <p:spTgt spid="12"/>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47" grpId="0"/>
      <p:bldP spid="48" grpId="0"/>
      <p:bldP spid="52" grpId="0" animBg="1"/>
      <p:bldP spid="53" grpId="0" animBg="1"/>
      <p:bldP spid="54" grpId="0" animBg="1"/>
      <p:bldP spid="56" grpId="0" animBg="1"/>
      <p:bldP spid="56" grpId="1" animBg="1"/>
      <p:bldP spid="74" grpId="1" animBg="1"/>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541471" y="1176098"/>
            <a:ext cx="1894088" cy="731103"/>
          </a:xfrm>
          <a:prstGeom prst="rect">
            <a:avLst/>
          </a:prstGeom>
          <a:solidFill>
            <a:schemeClr val="bg1">
              <a:lumMod val="95000"/>
            </a:schemeClr>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632300" y="1177493"/>
            <a:ext cx="1894088" cy="731103"/>
          </a:xfrm>
          <a:prstGeom prst="rect">
            <a:avLst/>
          </a:prstGeom>
          <a:solidFill>
            <a:srgbClr val="36AEEA"/>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723825" y="1184013"/>
            <a:ext cx="1894088" cy="731103"/>
          </a:xfrm>
          <a:prstGeom prst="rect">
            <a:avLst/>
          </a:prstGeom>
          <a:solidFill>
            <a:srgbClr val="185CA0"/>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781643" y="1184013"/>
            <a:ext cx="1894088" cy="731103"/>
          </a:xfrm>
          <a:prstGeom prst="rect">
            <a:avLst/>
          </a:prstGeom>
          <a:solidFill>
            <a:srgbClr val="277FC1"/>
          </a:solidFill>
          <a:ln w="2857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sz="2800" dirty="0" smtClean="0">
                <a:solidFill>
                  <a:srgbClr val="000000"/>
                </a:solidFill>
              </a:rPr>
              <a:t>Play #4 – Build Out a Frictionless </a:t>
            </a:r>
            <a:r>
              <a:rPr lang="en-US" sz="2800" dirty="0">
                <a:solidFill>
                  <a:srgbClr val="000000"/>
                </a:solidFill>
              </a:rPr>
              <a:t>Ecosystem</a:t>
            </a:r>
          </a:p>
        </p:txBody>
      </p:sp>
      <p:sp>
        <p:nvSpPr>
          <p:cNvPr id="42" name="Rectangle 41"/>
          <p:cNvSpPr/>
          <p:nvPr/>
        </p:nvSpPr>
        <p:spPr>
          <a:xfrm>
            <a:off x="650490" y="1395770"/>
            <a:ext cx="1674329" cy="307777"/>
          </a:xfrm>
          <a:prstGeom prst="rect">
            <a:avLst/>
          </a:prstGeom>
        </p:spPr>
        <p:txBody>
          <a:bodyPr wrap="square">
            <a:spAutoFit/>
          </a:bodyPr>
          <a:lstStyle/>
          <a:p>
            <a:pPr algn="ctr">
              <a:tabLst>
                <a:tab pos="231775" algn="l"/>
                <a:tab pos="457200" algn="l"/>
                <a:tab pos="688975" algn="l"/>
                <a:tab pos="914400" algn="l"/>
                <a:tab pos="1146175" algn="l"/>
              </a:tabLst>
            </a:pPr>
            <a:r>
              <a:rPr lang="en-US" sz="1400" dirty="0" smtClean="0">
                <a:solidFill>
                  <a:schemeClr val="bg1">
                    <a:lumMod val="75000"/>
                  </a:schemeClr>
                </a:solidFill>
              </a:rPr>
              <a:t>Strategic Alliances</a:t>
            </a:r>
            <a:endParaRPr lang="en-US" sz="1600" dirty="0">
              <a:solidFill>
                <a:schemeClr val="bg1">
                  <a:lumMod val="75000"/>
                </a:schemeClr>
              </a:solidFill>
            </a:endParaRPr>
          </a:p>
        </p:txBody>
      </p:sp>
      <p:sp>
        <p:nvSpPr>
          <p:cNvPr id="71" name="Rectangle 70"/>
          <p:cNvSpPr/>
          <p:nvPr/>
        </p:nvSpPr>
        <p:spPr>
          <a:xfrm>
            <a:off x="2741319" y="1397165"/>
            <a:ext cx="1674329" cy="307777"/>
          </a:xfrm>
          <a:prstGeom prst="rect">
            <a:avLst/>
          </a:prstGeom>
        </p:spPr>
        <p:txBody>
          <a:bodyPr wrap="square">
            <a:spAutoFit/>
          </a:bodyPr>
          <a:lstStyle/>
          <a:p>
            <a:pPr algn="ctr">
              <a:tabLst>
                <a:tab pos="231775" algn="l"/>
                <a:tab pos="457200" algn="l"/>
                <a:tab pos="688975" algn="l"/>
                <a:tab pos="914400" algn="l"/>
                <a:tab pos="1146175" algn="l"/>
              </a:tabLst>
            </a:pPr>
            <a:r>
              <a:rPr lang="en-US" sz="1400" dirty="0" smtClean="0">
                <a:solidFill>
                  <a:schemeClr val="bg1"/>
                </a:solidFill>
              </a:rPr>
              <a:t>Platform Alliances</a:t>
            </a:r>
            <a:endParaRPr lang="en-US" sz="1600" dirty="0">
              <a:solidFill>
                <a:schemeClr val="bg1"/>
              </a:solidFill>
            </a:endParaRPr>
          </a:p>
        </p:txBody>
      </p:sp>
      <p:sp>
        <p:nvSpPr>
          <p:cNvPr id="73" name="Rectangle 72"/>
          <p:cNvSpPr/>
          <p:nvPr/>
        </p:nvSpPr>
        <p:spPr>
          <a:xfrm>
            <a:off x="4832844" y="1403685"/>
            <a:ext cx="1674329" cy="307777"/>
          </a:xfrm>
          <a:prstGeom prst="rect">
            <a:avLst/>
          </a:prstGeom>
        </p:spPr>
        <p:txBody>
          <a:bodyPr wrap="square">
            <a:spAutoFit/>
          </a:bodyPr>
          <a:lstStyle/>
          <a:p>
            <a:pPr algn="ctr">
              <a:tabLst>
                <a:tab pos="231775" algn="l"/>
                <a:tab pos="457200" algn="l"/>
                <a:tab pos="688975" algn="l"/>
                <a:tab pos="914400" algn="l"/>
                <a:tab pos="1146175" algn="l"/>
              </a:tabLst>
            </a:pPr>
            <a:r>
              <a:rPr lang="en-US" sz="1400" dirty="0" smtClean="0">
                <a:solidFill>
                  <a:schemeClr val="bg1"/>
                </a:solidFill>
              </a:rPr>
              <a:t>MSP &amp; Resellers</a:t>
            </a:r>
            <a:endParaRPr lang="en-US" sz="1600" dirty="0">
              <a:solidFill>
                <a:schemeClr val="bg1"/>
              </a:solidFill>
            </a:endParaRPr>
          </a:p>
        </p:txBody>
      </p:sp>
      <p:sp>
        <p:nvSpPr>
          <p:cNvPr id="75" name="Rectangle 74"/>
          <p:cNvSpPr/>
          <p:nvPr/>
        </p:nvSpPr>
        <p:spPr>
          <a:xfrm>
            <a:off x="6890662" y="1306523"/>
            <a:ext cx="1674329" cy="523220"/>
          </a:xfrm>
          <a:prstGeom prst="rect">
            <a:avLst/>
          </a:prstGeom>
        </p:spPr>
        <p:txBody>
          <a:bodyPr wrap="square">
            <a:spAutoFit/>
          </a:bodyPr>
          <a:lstStyle/>
          <a:p>
            <a:pPr algn="ctr">
              <a:tabLst>
                <a:tab pos="231775" algn="l"/>
                <a:tab pos="457200" algn="l"/>
                <a:tab pos="688975" algn="l"/>
                <a:tab pos="914400" algn="l"/>
                <a:tab pos="1146175" algn="l"/>
              </a:tabLst>
            </a:pPr>
            <a:r>
              <a:rPr lang="en-US" sz="1400" dirty="0" smtClean="0">
                <a:solidFill>
                  <a:schemeClr val="bg1"/>
                </a:solidFill>
              </a:rPr>
              <a:t>Ecosystem Partners</a:t>
            </a:r>
            <a:endParaRPr lang="en-US" sz="1600" dirty="0">
              <a:solidFill>
                <a:schemeClr val="bg1"/>
              </a:solidFill>
            </a:endParaRPr>
          </a:p>
        </p:txBody>
      </p:sp>
      <p:pic>
        <p:nvPicPr>
          <p:cNvPr id="19" name="Picture 18"/>
          <p:cNvPicPr>
            <a:picLocks noChangeAspect="1"/>
          </p:cNvPicPr>
          <p:nvPr/>
        </p:nvPicPr>
        <p:blipFill>
          <a:blip r:embed="rId3"/>
          <a:stretch>
            <a:fillRect/>
          </a:stretch>
        </p:blipFill>
        <p:spPr>
          <a:xfrm>
            <a:off x="921565" y="2573669"/>
            <a:ext cx="919935" cy="776666"/>
          </a:xfrm>
          <a:prstGeom prst="rect">
            <a:avLst/>
          </a:prstGeom>
        </p:spPr>
      </p:pic>
      <p:pic>
        <p:nvPicPr>
          <p:cNvPr id="25" name="Picture 24"/>
          <p:cNvPicPr>
            <a:picLocks noChangeAspect="1"/>
          </p:cNvPicPr>
          <p:nvPr/>
        </p:nvPicPr>
        <p:blipFill>
          <a:blip r:embed="rId4"/>
          <a:stretch>
            <a:fillRect/>
          </a:stretch>
        </p:blipFill>
        <p:spPr>
          <a:xfrm>
            <a:off x="400036" y="3553535"/>
            <a:ext cx="1717907" cy="432364"/>
          </a:xfrm>
          <a:prstGeom prst="rect">
            <a:avLst/>
          </a:prstGeom>
        </p:spPr>
      </p:pic>
      <p:pic>
        <p:nvPicPr>
          <p:cNvPr id="26" name="Picture 25"/>
          <p:cNvPicPr>
            <a:picLocks noChangeAspect="1"/>
          </p:cNvPicPr>
          <p:nvPr/>
        </p:nvPicPr>
        <p:blipFill>
          <a:blip r:embed="rId5"/>
          <a:stretch>
            <a:fillRect/>
          </a:stretch>
        </p:blipFill>
        <p:spPr>
          <a:xfrm>
            <a:off x="385156" y="3932273"/>
            <a:ext cx="1813705" cy="376326"/>
          </a:xfrm>
          <a:prstGeom prst="rect">
            <a:avLst/>
          </a:prstGeom>
        </p:spPr>
      </p:pic>
      <p:pic>
        <p:nvPicPr>
          <p:cNvPr id="27" name="Picture 26"/>
          <p:cNvPicPr>
            <a:picLocks noChangeAspect="1"/>
          </p:cNvPicPr>
          <p:nvPr/>
        </p:nvPicPr>
        <p:blipFill rotWithShape="1">
          <a:blip r:embed="rId6"/>
          <a:srcRect t="15321" b="23798"/>
          <a:stretch/>
        </p:blipFill>
        <p:spPr>
          <a:xfrm>
            <a:off x="2964875" y="2090057"/>
            <a:ext cx="1144642" cy="463732"/>
          </a:xfrm>
          <a:prstGeom prst="rect">
            <a:avLst/>
          </a:prstGeom>
        </p:spPr>
      </p:pic>
      <p:pic>
        <p:nvPicPr>
          <p:cNvPr id="28" name="Picture 27"/>
          <p:cNvPicPr>
            <a:picLocks noChangeAspect="1"/>
          </p:cNvPicPr>
          <p:nvPr/>
        </p:nvPicPr>
        <p:blipFill>
          <a:blip r:embed="rId7"/>
          <a:stretch>
            <a:fillRect/>
          </a:stretch>
        </p:blipFill>
        <p:spPr>
          <a:xfrm>
            <a:off x="2645000" y="2842335"/>
            <a:ext cx="1894088" cy="343876"/>
          </a:xfrm>
          <a:prstGeom prst="rect">
            <a:avLst/>
          </a:prstGeom>
        </p:spPr>
      </p:pic>
      <p:pic>
        <p:nvPicPr>
          <p:cNvPr id="29" name="Picture 28"/>
          <p:cNvPicPr>
            <a:picLocks noChangeAspect="1"/>
          </p:cNvPicPr>
          <p:nvPr/>
        </p:nvPicPr>
        <p:blipFill>
          <a:blip r:embed="rId8"/>
          <a:stretch>
            <a:fillRect/>
          </a:stretch>
        </p:blipFill>
        <p:spPr>
          <a:xfrm>
            <a:off x="5159999" y="4419600"/>
            <a:ext cx="1046034" cy="348678"/>
          </a:xfrm>
          <a:prstGeom prst="rect">
            <a:avLst/>
          </a:prstGeom>
        </p:spPr>
      </p:pic>
      <p:pic>
        <p:nvPicPr>
          <p:cNvPr id="30" name="Picture 29"/>
          <p:cNvPicPr>
            <a:picLocks noChangeAspect="1"/>
          </p:cNvPicPr>
          <p:nvPr/>
        </p:nvPicPr>
        <p:blipFill>
          <a:blip r:embed="rId9"/>
          <a:stretch>
            <a:fillRect/>
          </a:stretch>
        </p:blipFill>
        <p:spPr>
          <a:xfrm>
            <a:off x="5085224" y="2889504"/>
            <a:ext cx="1243730" cy="315153"/>
          </a:xfrm>
          <a:prstGeom prst="rect">
            <a:avLst/>
          </a:prstGeom>
        </p:spPr>
      </p:pic>
      <p:pic>
        <p:nvPicPr>
          <p:cNvPr id="31" name="Picture 30"/>
          <p:cNvPicPr>
            <a:picLocks noChangeAspect="1"/>
          </p:cNvPicPr>
          <p:nvPr/>
        </p:nvPicPr>
        <p:blipFill>
          <a:blip r:embed="rId10"/>
          <a:stretch>
            <a:fillRect/>
          </a:stretch>
        </p:blipFill>
        <p:spPr>
          <a:xfrm>
            <a:off x="5201181" y="2035473"/>
            <a:ext cx="911429" cy="607619"/>
          </a:xfrm>
          <a:prstGeom prst="rect">
            <a:avLst/>
          </a:prstGeom>
        </p:spPr>
      </p:pic>
      <p:pic>
        <p:nvPicPr>
          <p:cNvPr id="77" name="Picture 76"/>
          <p:cNvPicPr>
            <a:picLocks noChangeAspect="1"/>
          </p:cNvPicPr>
          <p:nvPr/>
        </p:nvPicPr>
        <p:blipFill>
          <a:blip r:embed="rId11"/>
          <a:stretch>
            <a:fillRect/>
          </a:stretch>
        </p:blipFill>
        <p:spPr>
          <a:xfrm>
            <a:off x="5217352" y="3483056"/>
            <a:ext cx="806358" cy="477740"/>
          </a:xfrm>
          <a:prstGeom prst="rect">
            <a:avLst/>
          </a:prstGeom>
        </p:spPr>
      </p:pic>
      <p:pic>
        <p:nvPicPr>
          <p:cNvPr id="33" name="Picture 32"/>
          <p:cNvPicPr>
            <a:picLocks noChangeAspect="1"/>
          </p:cNvPicPr>
          <p:nvPr/>
        </p:nvPicPr>
        <p:blipFill>
          <a:blip r:embed="rId12"/>
          <a:stretch>
            <a:fillRect/>
          </a:stretch>
        </p:blipFill>
        <p:spPr>
          <a:xfrm>
            <a:off x="7607992" y="2076994"/>
            <a:ext cx="1115504" cy="557752"/>
          </a:xfrm>
          <a:prstGeom prst="rect">
            <a:avLst/>
          </a:prstGeom>
        </p:spPr>
      </p:pic>
      <p:pic>
        <p:nvPicPr>
          <p:cNvPr id="34" name="Picture 33"/>
          <p:cNvPicPr>
            <a:picLocks noChangeAspect="1"/>
          </p:cNvPicPr>
          <p:nvPr/>
        </p:nvPicPr>
        <p:blipFill>
          <a:blip r:embed="rId13"/>
          <a:stretch>
            <a:fillRect/>
          </a:stretch>
        </p:blipFill>
        <p:spPr>
          <a:xfrm>
            <a:off x="7847567" y="2980143"/>
            <a:ext cx="881517" cy="168399"/>
          </a:xfrm>
          <a:prstGeom prst="rect">
            <a:avLst/>
          </a:prstGeom>
        </p:spPr>
      </p:pic>
      <p:pic>
        <p:nvPicPr>
          <p:cNvPr id="35" name="Picture 34"/>
          <p:cNvPicPr>
            <a:picLocks noChangeAspect="1"/>
          </p:cNvPicPr>
          <p:nvPr/>
        </p:nvPicPr>
        <p:blipFill>
          <a:blip r:embed="rId14"/>
          <a:stretch>
            <a:fillRect/>
          </a:stretch>
        </p:blipFill>
        <p:spPr>
          <a:xfrm>
            <a:off x="2957265" y="4200060"/>
            <a:ext cx="1132135" cy="723308"/>
          </a:xfrm>
          <a:prstGeom prst="rect">
            <a:avLst/>
          </a:prstGeom>
        </p:spPr>
      </p:pic>
      <p:pic>
        <p:nvPicPr>
          <p:cNvPr id="8" name="Picture 7"/>
          <p:cNvPicPr>
            <a:picLocks noChangeAspect="1"/>
          </p:cNvPicPr>
          <p:nvPr/>
        </p:nvPicPr>
        <p:blipFill>
          <a:blip r:embed="rId15"/>
          <a:stretch>
            <a:fillRect/>
          </a:stretch>
        </p:blipFill>
        <p:spPr>
          <a:xfrm>
            <a:off x="965201" y="2019300"/>
            <a:ext cx="984288" cy="546100"/>
          </a:xfrm>
          <a:prstGeom prst="rect">
            <a:avLst/>
          </a:prstGeom>
        </p:spPr>
      </p:pic>
      <p:pic>
        <p:nvPicPr>
          <p:cNvPr id="36" name="Picture 35"/>
          <p:cNvPicPr>
            <a:picLocks noChangeAspect="1"/>
          </p:cNvPicPr>
          <p:nvPr/>
        </p:nvPicPr>
        <p:blipFill>
          <a:blip r:embed="rId16"/>
          <a:stretch>
            <a:fillRect/>
          </a:stretch>
        </p:blipFill>
        <p:spPr>
          <a:xfrm>
            <a:off x="7043418" y="3520441"/>
            <a:ext cx="1352005" cy="398417"/>
          </a:xfrm>
          <a:prstGeom prst="rect">
            <a:avLst/>
          </a:prstGeom>
        </p:spPr>
      </p:pic>
      <p:pic>
        <p:nvPicPr>
          <p:cNvPr id="37" name="Picture 36"/>
          <p:cNvPicPr>
            <a:picLocks noChangeAspect="1"/>
          </p:cNvPicPr>
          <p:nvPr/>
        </p:nvPicPr>
        <p:blipFill>
          <a:blip r:embed="rId17"/>
          <a:stretch>
            <a:fillRect/>
          </a:stretch>
        </p:blipFill>
        <p:spPr>
          <a:xfrm>
            <a:off x="6646744" y="2925354"/>
            <a:ext cx="1018976" cy="240407"/>
          </a:xfrm>
          <a:prstGeom prst="rect">
            <a:avLst/>
          </a:prstGeom>
        </p:spPr>
      </p:pic>
      <p:pic>
        <p:nvPicPr>
          <p:cNvPr id="38" name="Picture 37"/>
          <p:cNvPicPr>
            <a:picLocks noChangeAspect="1"/>
          </p:cNvPicPr>
          <p:nvPr/>
        </p:nvPicPr>
        <p:blipFill>
          <a:blip r:embed="rId18"/>
          <a:stretch>
            <a:fillRect/>
          </a:stretch>
        </p:blipFill>
        <p:spPr>
          <a:xfrm>
            <a:off x="6929844" y="4216228"/>
            <a:ext cx="744584" cy="503690"/>
          </a:xfrm>
          <a:prstGeom prst="rect">
            <a:avLst/>
          </a:prstGeom>
        </p:spPr>
      </p:pic>
      <p:sp>
        <p:nvSpPr>
          <p:cNvPr id="3" name="TextBox 2"/>
          <p:cNvSpPr txBox="1"/>
          <p:nvPr/>
        </p:nvSpPr>
        <p:spPr>
          <a:xfrm>
            <a:off x="7821637" y="4355012"/>
            <a:ext cx="1117712" cy="424732"/>
          </a:xfrm>
          <a:prstGeom prst="rect">
            <a:avLst/>
          </a:prstGeom>
          <a:noFill/>
          <a:ln>
            <a:noFill/>
          </a:ln>
          <a:effectLst/>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2400" dirty="0" smtClean="0">
                <a:ln w="17780" cmpd="sng">
                  <a:noFill/>
                  <a:prstDash val="solid"/>
                  <a:miter lim="800000"/>
                </a:ln>
                <a:solidFill>
                  <a:srgbClr val="277FC1"/>
                </a:solidFill>
              </a:rPr>
              <a:t>Etc…</a:t>
            </a:r>
          </a:p>
        </p:txBody>
      </p:sp>
      <p:sp>
        <p:nvSpPr>
          <p:cNvPr id="4" name="Rectangle 3"/>
          <p:cNvSpPr/>
          <p:nvPr/>
        </p:nvSpPr>
        <p:spPr>
          <a:xfrm>
            <a:off x="317500" y="2082800"/>
            <a:ext cx="2260600" cy="27305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95353" y="3546565"/>
            <a:ext cx="1032258" cy="493449"/>
          </a:xfrm>
          <a:prstGeom prst="rect">
            <a:avLst/>
          </a:prstGeom>
        </p:spPr>
      </p:pic>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77162" y="2112886"/>
            <a:ext cx="925422" cy="526220"/>
          </a:xfrm>
          <a:prstGeom prst="rect">
            <a:avLst/>
          </a:prstGeom>
        </p:spPr>
      </p:pic>
    </p:spTree>
    <p:extLst>
      <p:ext uri="{BB962C8B-B14F-4D97-AF65-F5344CB8AC3E}">
        <p14:creationId xmlns:p14="http://schemas.microsoft.com/office/powerpoint/2010/main" val="9308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19459" y="186928"/>
            <a:ext cx="8391141" cy="479822"/>
          </a:xfrm>
        </p:spPr>
        <p:txBody>
          <a:bodyPr/>
          <a:lstStyle/>
          <a:p>
            <a:pPr algn="ctr"/>
            <a:r>
              <a:rPr lang="en-US" dirty="0" smtClean="0"/>
              <a:t>Play #5 – The Grand Slam </a:t>
            </a:r>
            <a:endParaRPr lang="en-US" dirty="0"/>
          </a:p>
        </p:txBody>
      </p:sp>
      <p:grpSp>
        <p:nvGrpSpPr>
          <p:cNvPr id="11" name="Group 10"/>
          <p:cNvGrpSpPr/>
          <p:nvPr/>
        </p:nvGrpSpPr>
        <p:grpSpPr>
          <a:xfrm>
            <a:off x="2096534" y="1649685"/>
            <a:ext cx="4903642" cy="3145812"/>
            <a:chOff x="2096534" y="1649685"/>
            <a:chExt cx="4903642" cy="3145812"/>
          </a:xfrm>
        </p:grpSpPr>
        <p:sp>
          <p:nvSpPr>
            <p:cNvPr id="379" name="Freeform 1"/>
            <p:cNvSpPr>
              <a:spLocks noChangeArrowheads="1"/>
            </p:cNvSpPr>
            <p:nvPr/>
          </p:nvSpPr>
          <p:spPr bwMode="auto">
            <a:xfrm>
              <a:off x="2096534" y="1649685"/>
              <a:ext cx="4903642" cy="3145812"/>
            </a:xfrm>
            <a:custGeom>
              <a:avLst/>
              <a:gdLst>
                <a:gd name="T0" fmla="*/ 15333 w 15377"/>
                <a:gd name="T1" fmla="*/ 61 h 9865"/>
                <a:gd name="T2" fmla="*/ 15336 w 15377"/>
                <a:gd name="T3" fmla="*/ 8904 h 9865"/>
                <a:gd name="T4" fmla="*/ 14402 w 15377"/>
                <a:gd name="T5" fmla="*/ 9824 h 9865"/>
                <a:gd name="T6" fmla="*/ 41 w 15377"/>
                <a:gd name="T7" fmla="*/ 9824 h 9865"/>
                <a:gd name="T8" fmla="*/ 41 w 15377"/>
                <a:gd name="T9" fmla="*/ 1104 h 9865"/>
                <a:gd name="T10" fmla="*/ 1085 w 15377"/>
                <a:gd name="T11" fmla="*/ 40 h 9865"/>
                <a:gd name="T12" fmla="*/ 15333 w 15377"/>
                <a:gd name="T13" fmla="*/ 61 h 9865"/>
                <a:gd name="T14" fmla="*/ 1068 w 15377"/>
                <a:gd name="T15" fmla="*/ 0 h 9865"/>
                <a:gd name="T16" fmla="*/ 0 w 15377"/>
                <a:gd name="T17" fmla="*/ 1087 h 9865"/>
                <a:gd name="T18" fmla="*/ 0 w 15377"/>
                <a:gd name="T19" fmla="*/ 9864 h 9865"/>
                <a:gd name="T20" fmla="*/ 14419 w 15377"/>
                <a:gd name="T21" fmla="*/ 9864 h 9865"/>
                <a:gd name="T22" fmla="*/ 15376 w 15377"/>
                <a:gd name="T23" fmla="*/ 8921 h 9865"/>
                <a:gd name="T24" fmla="*/ 15373 w 15377"/>
                <a:gd name="T25" fmla="*/ 21 h 9865"/>
                <a:gd name="T26" fmla="*/ 1068 w 15377"/>
                <a:gd name="T27" fmla="*/ 0 h 9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77" h="9865">
                  <a:moveTo>
                    <a:pt x="15333" y="61"/>
                  </a:moveTo>
                  <a:lnTo>
                    <a:pt x="15336" y="8904"/>
                  </a:lnTo>
                  <a:lnTo>
                    <a:pt x="14402" y="9824"/>
                  </a:lnTo>
                  <a:lnTo>
                    <a:pt x="41" y="9824"/>
                  </a:lnTo>
                  <a:lnTo>
                    <a:pt x="41" y="1104"/>
                  </a:lnTo>
                  <a:lnTo>
                    <a:pt x="1085" y="40"/>
                  </a:lnTo>
                  <a:lnTo>
                    <a:pt x="15333" y="61"/>
                  </a:lnTo>
                  <a:close/>
                  <a:moveTo>
                    <a:pt x="1068" y="0"/>
                  </a:moveTo>
                  <a:lnTo>
                    <a:pt x="0" y="1087"/>
                  </a:lnTo>
                  <a:lnTo>
                    <a:pt x="0" y="9864"/>
                  </a:lnTo>
                  <a:lnTo>
                    <a:pt x="14419" y="9864"/>
                  </a:lnTo>
                  <a:lnTo>
                    <a:pt x="15376" y="8921"/>
                  </a:lnTo>
                  <a:lnTo>
                    <a:pt x="15373" y="21"/>
                  </a:lnTo>
                  <a:lnTo>
                    <a:pt x="1068" y="0"/>
                  </a:lnTo>
                  <a:close/>
                </a:path>
              </a:pathLst>
            </a:custGeom>
            <a:solidFill>
              <a:srgbClr val="999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10"/>
            <p:cNvSpPr>
              <a:spLocks noChangeArrowheads="1"/>
            </p:cNvSpPr>
            <p:nvPr/>
          </p:nvSpPr>
          <p:spPr bwMode="auto">
            <a:xfrm>
              <a:off x="6405326" y="2248754"/>
              <a:ext cx="237658" cy="123751"/>
            </a:xfrm>
            <a:custGeom>
              <a:avLst/>
              <a:gdLst>
                <a:gd name="T0" fmla="*/ 373 w 747"/>
                <a:gd name="T1" fmla="*/ 385 h 386"/>
                <a:gd name="T2" fmla="*/ 0 w 747"/>
                <a:gd name="T3" fmla="*/ 385 h 386"/>
                <a:gd name="T4" fmla="*/ 0 w 747"/>
                <a:gd name="T5" fmla="*/ 0 h 386"/>
                <a:gd name="T6" fmla="*/ 746 w 747"/>
                <a:gd name="T7" fmla="*/ 0 h 386"/>
                <a:gd name="T8" fmla="*/ 746 w 747"/>
                <a:gd name="T9" fmla="*/ 385 h 386"/>
                <a:gd name="T10" fmla="*/ 373 w 747"/>
                <a:gd name="T11" fmla="*/ 385 h 386"/>
              </a:gdLst>
              <a:ahLst/>
              <a:cxnLst>
                <a:cxn ang="0">
                  <a:pos x="T0" y="T1"/>
                </a:cxn>
                <a:cxn ang="0">
                  <a:pos x="T2" y="T3"/>
                </a:cxn>
                <a:cxn ang="0">
                  <a:pos x="T4" y="T5"/>
                </a:cxn>
                <a:cxn ang="0">
                  <a:pos x="T6" y="T7"/>
                </a:cxn>
                <a:cxn ang="0">
                  <a:pos x="T8" y="T9"/>
                </a:cxn>
                <a:cxn ang="0">
                  <a:pos x="T10" y="T11"/>
                </a:cxn>
              </a:cxnLst>
              <a:rect l="0" t="0" r="r" b="b"/>
              <a:pathLst>
                <a:path w="747" h="386">
                  <a:moveTo>
                    <a:pt x="373" y="385"/>
                  </a:moveTo>
                  <a:lnTo>
                    <a:pt x="0" y="385"/>
                  </a:lnTo>
                  <a:lnTo>
                    <a:pt x="0" y="0"/>
                  </a:lnTo>
                  <a:lnTo>
                    <a:pt x="746" y="0"/>
                  </a:lnTo>
                  <a:lnTo>
                    <a:pt x="746" y="385"/>
                  </a:lnTo>
                  <a:lnTo>
                    <a:pt x="373" y="385"/>
                  </a:lnTo>
                </a:path>
              </a:pathLst>
            </a:custGeom>
            <a:solidFill>
              <a:srgbClr val="8DC3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11"/>
            <p:cNvSpPr>
              <a:spLocks noChangeArrowheads="1"/>
            </p:cNvSpPr>
            <p:nvPr/>
          </p:nvSpPr>
          <p:spPr bwMode="auto">
            <a:xfrm>
              <a:off x="6398295" y="2241722"/>
              <a:ext cx="251722" cy="136408"/>
            </a:xfrm>
            <a:custGeom>
              <a:avLst/>
              <a:gdLst>
                <a:gd name="T0" fmla="*/ 787 w 788"/>
                <a:gd name="T1" fmla="*/ 426 h 427"/>
                <a:gd name="T2" fmla="*/ 0 w 788"/>
                <a:gd name="T3" fmla="*/ 426 h 427"/>
                <a:gd name="T4" fmla="*/ 0 w 788"/>
                <a:gd name="T5" fmla="*/ 0 h 427"/>
                <a:gd name="T6" fmla="*/ 787 w 788"/>
                <a:gd name="T7" fmla="*/ 0 h 427"/>
                <a:gd name="T8" fmla="*/ 787 w 788"/>
                <a:gd name="T9" fmla="*/ 426 h 427"/>
                <a:gd name="T10" fmla="*/ 40 w 788"/>
                <a:gd name="T11" fmla="*/ 386 h 427"/>
                <a:gd name="T12" fmla="*/ 746 w 788"/>
                <a:gd name="T13" fmla="*/ 386 h 427"/>
                <a:gd name="T14" fmla="*/ 746 w 788"/>
                <a:gd name="T15" fmla="*/ 40 h 427"/>
                <a:gd name="T16" fmla="*/ 40 w 788"/>
                <a:gd name="T17" fmla="*/ 40 h 427"/>
                <a:gd name="T18" fmla="*/ 40 w 788"/>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27">
                  <a:moveTo>
                    <a:pt x="787" y="426"/>
                  </a:moveTo>
                  <a:lnTo>
                    <a:pt x="0" y="426"/>
                  </a:lnTo>
                  <a:lnTo>
                    <a:pt x="0" y="0"/>
                  </a:lnTo>
                  <a:lnTo>
                    <a:pt x="787" y="0"/>
                  </a:lnTo>
                  <a:lnTo>
                    <a:pt x="787" y="426"/>
                  </a:lnTo>
                  <a:close/>
                  <a:moveTo>
                    <a:pt x="40" y="386"/>
                  </a:moveTo>
                  <a:lnTo>
                    <a:pt x="746" y="386"/>
                  </a:lnTo>
                  <a:lnTo>
                    <a:pt x="746"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12"/>
            <p:cNvSpPr>
              <a:spLocks noChangeArrowheads="1"/>
            </p:cNvSpPr>
            <p:nvPr/>
          </p:nvSpPr>
          <p:spPr bwMode="auto">
            <a:xfrm>
              <a:off x="6405326" y="2115158"/>
              <a:ext cx="237658" cy="133595"/>
            </a:xfrm>
            <a:custGeom>
              <a:avLst/>
              <a:gdLst>
                <a:gd name="T0" fmla="*/ 373 w 747"/>
                <a:gd name="T1" fmla="*/ 418 h 419"/>
                <a:gd name="T2" fmla="*/ 0 w 747"/>
                <a:gd name="T3" fmla="*/ 418 h 419"/>
                <a:gd name="T4" fmla="*/ 0 w 747"/>
                <a:gd name="T5" fmla="*/ 0 h 419"/>
                <a:gd name="T6" fmla="*/ 746 w 747"/>
                <a:gd name="T7" fmla="*/ 0 h 419"/>
                <a:gd name="T8" fmla="*/ 746 w 747"/>
                <a:gd name="T9" fmla="*/ 418 h 419"/>
                <a:gd name="T10" fmla="*/ 373 w 747"/>
                <a:gd name="T11" fmla="*/ 418 h 419"/>
              </a:gdLst>
              <a:ahLst/>
              <a:cxnLst>
                <a:cxn ang="0">
                  <a:pos x="T0" y="T1"/>
                </a:cxn>
                <a:cxn ang="0">
                  <a:pos x="T2" y="T3"/>
                </a:cxn>
                <a:cxn ang="0">
                  <a:pos x="T4" y="T5"/>
                </a:cxn>
                <a:cxn ang="0">
                  <a:pos x="T6" y="T7"/>
                </a:cxn>
                <a:cxn ang="0">
                  <a:pos x="T8" y="T9"/>
                </a:cxn>
                <a:cxn ang="0">
                  <a:pos x="T10" y="T11"/>
                </a:cxn>
              </a:cxnLst>
              <a:rect l="0" t="0" r="r" b="b"/>
              <a:pathLst>
                <a:path w="747" h="419">
                  <a:moveTo>
                    <a:pt x="373" y="418"/>
                  </a:moveTo>
                  <a:lnTo>
                    <a:pt x="0" y="418"/>
                  </a:lnTo>
                  <a:lnTo>
                    <a:pt x="0" y="0"/>
                  </a:lnTo>
                  <a:lnTo>
                    <a:pt x="746" y="0"/>
                  </a:lnTo>
                  <a:lnTo>
                    <a:pt x="746" y="418"/>
                  </a:lnTo>
                  <a:lnTo>
                    <a:pt x="373" y="418"/>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13"/>
            <p:cNvSpPr>
              <a:spLocks noChangeArrowheads="1"/>
            </p:cNvSpPr>
            <p:nvPr/>
          </p:nvSpPr>
          <p:spPr bwMode="auto">
            <a:xfrm>
              <a:off x="6398295" y="2108127"/>
              <a:ext cx="251722" cy="146251"/>
            </a:xfrm>
            <a:custGeom>
              <a:avLst/>
              <a:gdLst>
                <a:gd name="T0" fmla="*/ 787 w 788"/>
                <a:gd name="T1" fmla="*/ 458 h 459"/>
                <a:gd name="T2" fmla="*/ 0 w 788"/>
                <a:gd name="T3" fmla="*/ 458 h 459"/>
                <a:gd name="T4" fmla="*/ 0 w 788"/>
                <a:gd name="T5" fmla="*/ 0 h 459"/>
                <a:gd name="T6" fmla="*/ 787 w 788"/>
                <a:gd name="T7" fmla="*/ 0 h 459"/>
                <a:gd name="T8" fmla="*/ 787 w 788"/>
                <a:gd name="T9" fmla="*/ 458 h 459"/>
                <a:gd name="T10" fmla="*/ 40 w 788"/>
                <a:gd name="T11" fmla="*/ 418 h 459"/>
                <a:gd name="T12" fmla="*/ 746 w 788"/>
                <a:gd name="T13" fmla="*/ 418 h 459"/>
                <a:gd name="T14" fmla="*/ 746 w 788"/>
                <a:gd name="T15" fmla="*/ 41 h 459"/>
                <a:gd name="T16" fmla="*/ 40 w 788"/>
                <a:gd name="T17" fmla="*/ 41 h 459"/>
                <a:gd name="T18" fmla="*/ 40 w 788"/>
                <a:gd name="T19"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59">
                  <a:moveTo>
                    <a:pt x="787" y="458"/>
                  </a:moveTo>
                  <a:lnTo>
                    <a:pt x="0" y="458"/>
                  </a:lnTo>
                  <a:lnTo>
                    <a:pt x="0" y="0"/>
                  </a:lnTo>
                  <a:lnTo>
                    <a:pt x="787" y="0"/>
                  </a:lnTo>
                  <a:lnTo>
                    <a:pt x="787" y="458"/>
                  </a:lnTo>
                  <a:close/>
                  <a:moveTo>
                    <a:pt x="40" y="418"/>
                  </a:moveTo>
                  <a:lnTo>
                    <a:pt x="746" y="418"/>
                  </a:lnTo>
                  <a:lnTo>
                    <a:pt x="746" y="41"/>
                  </a:lnTo>
                  <a:lnTo>
                    <a:pt x="40" y="41"/>
                  </a:lnTo>
                  <a:lnTo>
                    <a:pt x="40" y="41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14"/>
            <p:cNvSpPr>
              <a:spLocks noChangeArrowheads="1"/>
            </p:cNvSpPr>
            <p:nvPr/>
          </p:nvSpPr>
          <p:spPr bwMode="auto">
            <a:xfrm>
              <a:off x="6157824" y="2248754"/>
              <a:ext cx="247502" cy="123751"/>
            </a:xfrm>
            <a:custGeom>
              <a:avLst/>
              <a:gdLst>
                <a:gd name="T0" fmla="*/ 388 w 776"/>
                <a:gd name="T1" fmla="*/ 385 h 386"/>
                <a:gd name="T2" fmla="*/ 0 w 776"/>
                <a:gd name="T3" fmla="*/ 385 h 386"/>
                <a:gd name="T4" fmla="*/ 0 w 776"/>
                <a:gd name="T5" fmla="*/ 0 h 386"/>
                <a:gd name="T6" fmla="*/ 775 w 776"/>
                <a:gd name="T7" fmla="*/ 0 h 386"/>
                <a:gd name="T8" fmla="*/ 775 w 776"/>
                <a:gd name="T9" fmla="*/ 385 h 386"/>
                <a:gd name="T10" fmla="*/ 388 w 776"/>
                <a:gd name="T11" fmla="*/ 385 h 386"/>
              </a:gdLst>
              <a:ahLst/>
              <a:cxnLst>
                <a:cxn ang="0">
                  <a:pos x="T0" y="T1"/>
                </a:cxn>
                <a:cxn ang="0">
                  <a:pos x="T2" y="T3"/>
                </a:cxn>
                <a:cxn ang="0">
                  <a:pos x="T4" y="T5"/>
                </a:cxn>
                <a:cxn ang="0">
                  <a:pos x="T6" y="T7"/>
                </a:cxn>
                <a:cxn ang="0">
                  <a:pos x="T8" y="T9"/>
                </a:cxn>
                <a:cxn ang="0">
                  <a:pos x="T10" y="T11"/>
                </a:cxn>
              </a:cxnLst>
              <a:rect l="0" t="0" r="r" b="b"/>
              <a:pathLst>
                <a:path w="776" h="386">
                  <a:moveTo>
                    <a:pt x="388" y="385"/>
                  </a:moveTo>
                  <a:lnTo>
                    <a:pt x="0" y="385"/>
                  </a:lnTo>
                  <a:lnTo>
                    <a:pt x="0" y="0"/>
                  </a:lnTo>
                  <a:lnTo>
                    <a:pt x="775" y="0"/>
                  </a:lnTo>
                  <a:lnTo>
                    <a:pt x="775" y="385"/>
                  </a:lnTo>
                  <a:lnTo>
                    <a:pt x="388" y="385"/>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15"/>
            <p:cNvSpPr>
              <a:spLocks noChangeArrowheads="1"/>
            </p:cNvSpPr>
            <p:nvPr/>
          </p:nvSpPr>
          <p:spPr bwMode="auto">
            <a:xfrm>
              <a:off x="6150792" y="2241722"/>
              <a:ext cx="260159" cy="136408"/>
            </a:xfrm>
            <a:custGeom>
              <a:avLst/>
              <a:gdLst>
                <a:gd name="T0" fmla="*/ 815 w 816"/>
                <a:gd name="T1" fmla="*/ 426 h 427"/>
                <a:gd name="T2" fmla="*/ 0 w 816"/>
                <a:gd name="T3" fmla="*/ 426 h 427"/>
                <a:gd name="T4" fmla="*/ 0 w 816"/>
                <a:gd name="T5" fmla="*/ 0 h 427"/>
                <a:gd name="T6" fmla="*/ 815 w 816"/>
                <a:gd name="T7" fmla="*/ 0 h 427"/>
                <a:gd name="T8" fmla="*/ 815 w 816"/>
                <a:gd name="T9" fmla="*/ 426 h 427"/>
                <a:gd name="T10" fmla="*/ 40 w 816"/>
                <a:gd name="T11" fmla="*/ 386 h 427"/>
                <a:gd name="T12" fmla="*/ 775 w 816"/>
                <a:gd name="T13" fmla="*/ 386 h 427"/>
                <a:gd name="T14" fmla="*/ 775 w 816"/>
                <a:gd name="T15" fmla="*/ 40 h 427"/>
                <a:gd name="T16" fmla="*/ 40 w 816"/>
                <a:gd name="T17" fmla="*/ 40 h 427"/>
                <a:gd name="T18" fmla="*/ 40 w 816"/>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27">
                  <a:moveTo>
                    <a:pt x="815" y="426"/>
                  </a:moveTo>
                  <a:lnTo>
                    <a:pt x="0" y="426"/>
                  </a:lnTo>
                  <a:lnTo>
                    <a:pt x="0" y="0"/>
                  </a:lnTo>
                  <a:lnTo>
                    <a:pt x="815" y="0"/>
                  </a:lnTo>
                  <a:lnTo>
                    <a:pt x="815" y="426"/>
                  </a:lnTo>
                  <a:close/>
                  <a:moveTo>
                    <a:pt x="40" y="386"/>
                  </a:moveTo>
                  <a:lnTo>
                    <a:pt x="775" y="386"/>
                  </a:lnTo>
                  <a:lnTo>
                    <a:pt x="775"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16"/>
            <p:cNvSpPr>
              <a:spLocks noChangeArrowheads="1"/>
            </p:cNvSpPr>
            <p:nvPr/>
          </p:nvSpPr>
          <p:spPr bwMode="auto">
            <a:xfrm>
              <a:off x="6405326" y="2371098"/>
              <a:ext cx="237658" cy="135001"/>
            </a:xfrm>
            <a:custGeom>
              <a:avLst/>
              <a:gdLst>
                <a:gd name="T0" fmla="*/ 373 w 747"/>
                <a:gd name="T1" fmla="*/ 424 h 425"/>
                <a:gd name="T2" fmla="*/ 0 w 747"/>
                <a:gd name="T3" fmla="*/ 424 h 425"/>
                <a:gd name="T4" fmla="*/ 0 w 747"/>
                <a:gd name="T5" fmla="*/ 0 h 425"/>
                <a:gd name="T6" fmla="*/ 746 w 747"/>
                <a:gd name="T7" fmla="*/ 0 h 425"/>
                <a:gd name="T8" fmla="*/ 746 w 747"/>
                <a:gd name="T9" fmla="*/ 424 h 425"/>
                <a:gd name="T10" fmla="*/ 373 w 747"/>
                <a:gd name="T11" fmla="*/ 424 h 425"/>
              </a:gdLst>
              <a:ahLst/>
              <a:cxnLst>
                <a:cxn ang="0">
                  <a:pos x="T0" y="T1"/>
                </a:cxn>
                <a:cxn ang="0">
                  <a:pos x="T2" y="T3"/>
                </a:cxn>
                <a:cxn ang="0">
                  <a:pos x="T4" y="T5"/>
                </a:cxn>
                <a:cxn ang="0">
                  <a:pos x="T6" y="T7"/>
                </a:cxn>
                <a:cxn ang="0">
                  <a:pos x="T8" y="T9"/>
                </a:cxn>
                <a:cxn ang="0">
                  <a:pos x="T10" y="T11"/>
                </a:cxn>
              </a:cxnLst>
              <a:rect l="0" t="0" r="r" b="b"/>
              <a:pathLst>
                <a:path w="747" h="425">
                  <a:moveTo>
                    <a:pt x="373" y="424"/>
                  </a:moveTo>
                  <a:lnTo>
                    <a:pt x="0" y="424"/>
                  </a:lnTo>
                  <a:lnTo>
                    <a:pt x="0" y="0"/>
                  </a:lnTo>
                  <a:lnTo>
                    <a:pt x="746" y="0"/>
                  </a:lnTo>
                  <a:lnTo>
                    <a:pt x="746" y="424"/>
                  </a:lnTo>
                  <a:lnTo>
                    <a:pt x="373" y="424"/>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17"/>
            <p:cNvSpPr>
              <a:spLocks noChangeArrowheads="1"/>
            </p:cNvSpPr>
            <p:nvPr/>
          </p:nvSpPr>
          <p:spPr bwMode="auto">
            <a:xfrm>
              <a:off x="6398295" y="2365473"/>
              <a:ext cx="251722" cy="147658"/>
            </a:xfrm>
            <a:custGeom>
              <a:avLst/>
              <a:gdLst>
                <a:gd name="T0" fmla="*/ 787 w 788"/>
                <a:gd name="T1" fmla="*/ 464 h 465"/>
                <a:gd name="T2" fmla="*/ 0 w 788"/>
                <a:gd name="T3" fmla="*/ 464 h 465"/>
                <a:gd name="T4" fmla="*/ 0 w 788"/>
                <a:gd name="T5" fmla="*/ 0 h 465"/>
                <a:gd name="T6" fmla="*/ 787 w 788"/>
                <a:gd name="T7" fmla="*/ 0 h 465"/>
                <a:gd name="T8" fmla="*/ 787 w 788"/>
                <a:gd name="T9" fmla="*/ 464 h 465"/>
                <a:gd name="T10" fmla="*/ 40 w 788"/>
                <a:gd name="T11" fmla="*/ 424 h 465"/>
                <a:gd name="T12" fmla="*/ 746 w 788"/>
                <a:gd name="T13" fmla="*/ 424 h 465"/>
                <a:gd name="T14" fmla="*/ 746 w 788"/>
                <a:gd name="T15" fmla="*/ 40 h 465"/>
                <a:gd name="T16" fmla="*/ 40 w 788"/>
                <a:gd name="T17" fmla="*/ 40 h 465"/>
                <a:gd name="T18" fmla="*/ 40 w 788"/>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65">
                  <a:moveTo>
                    <a:pt x="787" y="464"/>
                  </a:moveTo>
                  <a:lnTo>
                    <a:pt x="0" y="464"/>
                  </a:lnTo>
                  <a:lnTo>
                    <a:pt x="0" y="0"/>
                  </a:lnTo>
                  <a:lnTo>
                    <a:pt x="787" y="0"/>
                  </a:lnTo>
                  <a:lnTo>
                    <a:pt x="787" y="464"/>
                  </a:lnTo>
                  <a:close/>
                  <a:moveTo>
                    <a:pt x="40" y="424"/>
                  </a:moveTo>
                  <a:lnTo>
                    <a:pt x="746" y="424"/>
                  </a:lnTo>
                  <a:lnTo>
                    <a:pt x="746"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18"/>
            <p:cNvSpPr>
              <a:spLocks noChangeArrowheads="1"/>
            </p:cNvSpPr>
            <p:nvPr/>
          </p:nvSpPr>
          <p:spPr bwMode="auto">
            <a:xfrm>
              <a:off x="5911727" y="2371098"/>
              <a:ext cx="247502" cy="135001"/>
            </a:xfrm>
            <a:custGeom>
              <a:avLst/>
              <a:gdLst>
                <a:gd name="T0" fmla="*/ 387 w 776"/>
                <a:gd name="T1" fmla="*/ 424 h 425"/>
                <a:gd name="T2" fmla="*/ 0 w 776"/>
                <a:gd name="T3" fmla="*/ 424 h 425"/>
                <a:gd name="T4" fmla="*/ 0 w 776"/>
                <a:gd name="T5" fmla="*/ 0 h 425"/>
                <a:gd name="T6" fmla="*/ 775 w 776"/>
                <a:gd name="T7" fmla="*/ 0 h 425"/>
                <a:gd name="T8" fmla="*/ 775 w 776"/>
                <a:gd name="T9" fmla="*/ 424 h 425"/>
                <a:gd name="T10" fmla="*/ 387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7" y="424"/>
                  </a:moveTo>
                  <a:lnTo>
                    <a:pt x="0" y="424"/>
                  </a:lnTo>
                  <a:lnTo>
                    <a:pt x="0" y="0"/>
                  </a:lnTo>
                  <a:lnTo>
                    <a:pt x="775" y="0"/>
                  </a:lnTo>
                  <a:lnTo>
                    <a:pt x="775" y="424"/>
                  </a:lnTo>
                  <a:lnTo>
                    <a:pt x="387" y="424"/>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19"/>
            <p:cNvSpPr>
              <a:spLocks noChangeArrowheads="1"/>
            </p:cNvSpPr>
            <p:nvPr/>
          </p:nvSpPr>
          <p:spPr bwMode="auto">
            <a:xfrm>
              <a:off x="5904696" y="2365473"/>
              <a:ext cx="260158"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2 w 817"/>
                <a:gd name="T11" fmla="*/ 424 h 465"/>
                <a:gd name="T12" fmla="*/ 775 w 817"/>
                <a:gd name="T13" fmla="*/ 424 h 465"/>
                <a:gd name="T14" fmla="*/ 775 w 817"/>
                <a:gd name="T15" fmla="*/ 40 h 465"/>
                <a:gd name="T16" fmla="*/ 42 w 817"/>
                <a:gd name="T17" fmla="*/ 40 h 465"/>
                <a:gd name="T18" fmla="*/ 42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2" y="424"/>
                  </a:moveTo>
                  <a:lnTo>
                    <a:pt x="775" y="424"/>
                  </a:lnTo>
                  <a:lnTo>
                    <a:pt x="775" y="40"/>
                  </a:lnTo>
                  <a:lnTo>
                    <a:pt x="42" y="40"/>
                  </a:lnTo>
                  <a:lnTo>
                    <a:pt x="42"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20"/>
            <p:cNvSpPr>
              <a:spLocks noChangeArrowheads="1"/>
            </p:cNvSpPr>
            <p:nvPr/>
          </p:nvSpPr>
          <p:spPr bwMode="auto">
            <a:xfrm>
              <a:off x="6157824" y="2371098"/>
              <a:ext cx="247502" cy="135001"/>
            </a:xfrm>
            <a:custGeom>
              <a:avLst/>
              <a:gdLst>
                <a:gd name="T0" fmla="*/ 388 w 776"/>
                <a:gd name="T1" fmla="*/ 424 h 425"/>
                <a:gd name="T2" fmla="*/ 0 w 776"/>
                <a:gd name="T3" fmla="*/ 424 h 425"/>
                <a:gd name="T4" fmla="*/ 0 w 776"/>
                <a:gd name="T5" fmla="*/ 0 h 425"/>
                <a:gd name="T6" fmla="*/ 775 w 776"/>
                <a:gd name="T7" fmla="*/ 0 h 425"/>
                <a:gd name="T8" fmla="*/ 775 w 776"/>
                <a:gd name="T9" fmla="*/ 424 h 425"/>
                <a:gd name="T10" fmla="*/ 388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8" y="424"/>
                  </a:moveTo>
                  <a:lnTo>
                    <a:pt x="0" y="424"/>
                  </a:lnTo>
                  <a:lnTo>
                    <a:pt x="0" y="0"/>
                  </a:lnTo>
                  <a:lnTo>
                    <a:pt x="775" y="0"/>
                  </a:lnTo>
                  <a:lnTo>
                    <a:pt x="775" y="424"/>
                  </a:lnTo>
                  <a:lnTo>
                    <a:pt x="388" y="424"/>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21"/>
            <p:cNvSpPr>
              <a:spLocks noChangeArrowheads="1"/>
            </p:cNvSpPr>
            <p:nvPr/>
          </p:nvSpPr>
          <p:spPr bwMode="auto">
            <a:xfrm>
              <a:off x="6150792" y="2365473"/>
              <a:ext cx="260159" cy="147658"/>
            </a:xfrm>
            <a:custGeom>
              <a:avLst/>
              <a:gdLst>
                <a:gd name="T0" fmla="*/ 815 w 816"/>
                <a:gd name="T1" fmla="*/ 464 h 465"/>
                <a:gd name="T2" fmla="*/ 0 w 816"/>
                <a:gd name="T3" fmla="*/ 464 h 465"/>
                <a:gd name="T4" fmla="*/ 0 w 816"/>
                <a:gd name="T5" fmla="*/ 0 h 465"/>
                <a:gd name="T6" fmla="*/ 815 w 816"/>
                <a:gd name="T7" fmla="*/ 0 h 465"/>
                <a:gd name="T8" fmla="*/ 815 w 816"/>
                <a:gd name="T9" fmla="*/ 464 h 465"/>
                <a:gd name="T10" fmla="*/ 40 w 816"/>
                <a:gd name="T11" fmla="*/ 424 h 465"/>
                <a:gd name="T12" fmla="*/ 775 w 816"/>
                <a:gd name="T13" fmla="*/ 424 h 465"/>
                <a:gd name="T14" fmla="*/ 775 w 816"/>
                <a:gd name="T15" fmla="*/ 40 h 465"/>
                <a:gd name="T16" fmla="*/ 40 w 816"/>
                <a:gd name="T17" fmla="*/ 40 h 465"/>
                <a:gd name="T18" fmla="*/ 40 w 816"/>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65">
                  <a:moveTo>
                    <a:pt x="815" y="464"/>
                  </a:moveTo>
                  <a:lnTo>
                    <a:pt x="0" y="464"/>
                  </a:lnTo>
                  <a:lnTo>
                    <a:pt x="0" y="0"/>
                  </a:lnTo>
                  <a:lnTo>
                    <a:pt x="815" y="0"/>
                  </a:lnTo>
                  <a:lnTo>
                    <a:pt x="815" y="464"/>
                  </a:lnTo>
                  <a:close/>
                  <a:moveTo>
                    <a:pt x="40" y="424"/>
                  </a:moveTo>
                  <a:lnTo>
                    <a:pt x="775" y="424"/>
                  </a:lnTo>
                  <a:lnTo>
                    <a:pt x="775"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22"/>
            <p:cNvSpPr>
              <a:spLocks noChangeArrowheads="1"/>
            </p:cNvSpPr>
            <p:nvPr/>
          </p:nvSpPr>
          <p:spPr bwMode="auto">
            <a:xfrm>
              <a:off x="5664225" y="2371098"/>
              <a:ext cx="247502" cy="135001"/>
            </a:xfrm>
            <a:custGeom>
              <a:avLst/>
              <a:gdLst>
                <a:gd name="T0" fmla="*/ 389 w 777"/>
                <a:gd name="T1" fmla="*/ 424 h 425"/>
                <a:gd name="T2" fmla="*/ 0 w 777"/>
                <a:gd name="T3" fmla="*/ 424 h 425"/>
                <a:gd name="T4" fmla="*/ 0 w 777"/>
                <a:gd name="T5" fmla="*/ 0 h 425"/>
                <a:gd name="T6" fmla="*/ 776 w 777"/>
                <a:gd name="T7" fmla="*/ 0 h 425"/>
                <a:gd name="T8" fmla="*/ 776 w 777"/>
                <a:gd name="T9" fmla="*/ 424 h 425"/>
                <a:gd name="T10" fmla="*/ 389 w 777"/>
                <a:gd name="T11" fmla="*/ 424 h 425"/>
              </a:gdLst>
              <a:ahLst/>
              <a:cxnLst>
                <a:cxn ang="0">
                  <a:pos x="T0" y="T1"/>
                </a:cxn>
                <a:cxn ang="0">
                  <a:pos x="T2" y="T3"/>
                </a:cxn>
                <a:cxn ang="0">
                  <a:pos x="T4" y="T5"/>
                </a:cxn>
                <a:cxn ang="0">
                  <a:pos x="T6" y="T7"/>
                </a:cxn>
                <a:cxn ang="0">
                  <a:pos x="T8" y="T9"/>
                </a:cxn>
                <a:cxn ang="0">
                  <a:pos x="T10" y="T11"/>
                </a:cxn>
              </a:cxnLst>
              <a:rect l="0" t="0" r="r" b="b"/>
              <a:pathLst>
                <a:path w="777" h="425">
                  <a:moveTo>
                    <a:pt x="389" y="424"/>
                  </a:moveTo>
                  <a:lnTo>
                    <a:pt x="0" y="424"/>
                  </a:lnTo>
                  <a:lnTo>
                    <a:pt x="0" y="0"/>
                  </a:lnTo>
                  <a:lnTo>
                    <a:pt x="776" y="0"/>
                  </a:lnTo>
                  <a:lnTo>
                    <a:pt x="776" y="424"/>
                  </a:lnTo>
                  <a:lnTo>
                    <a:pt x="389" y="424"/>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23"/>
            <p:cNvSpPr>
              <a:spLocks noChangeArrowheads="1"/>
            </p:cNvSpPr>
            <p:nvPr/>
          </p:nvSpPr>
          <p:spPr bwMode="auto">
            <a:xfrm>
              <a:off x="5658600" y="2365473"/>
              <a:ext cx="260159"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0 w 817"/>
                <a:gd name="T11" fmla="*/ 424 h 465"/>
                <a:gd name="T12" fmla="*/ 774 w 817"/>
                <a:gd name="T13" fmla="*/ 424 h 465"/>
                <a:gd name="T14" fmla="*/ 774 w 817"/>
                <a:gd name="T15" fmla="*/ 40 h 465"/>
                <a:gd name="T16" fmla="*/ 40 w 817"/>
                <a:gd name="T17" fmla="*/ 40 h 465"/>
                <a:gd name="T18" fmla="*/ 40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0" y="424"/>
                  </a:moveTo>
                  <a:lnTo>
                    <a:pt x="774" y="424"/>
                  </a:lnTo>
                  <a:lnTo>
                    <a:pt x="774"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24"/>
            <p:cNvSpPr>
              <a:spLocks noChangeArrowheads="1"/>
            </p:cNvSpPr>
            <p:nvPr/>
          </p:nvSpPr>
          <p:spPr bwMode="auto">
            <a:xfrm>
              <a:off x="2172472" y="2591882"/>
              <a:ext cx="4500044" cy="487973"/>
            </a:xfrm>
            <a:custGeom>
              <a:avLst/>
              <a:gdLst>
                <a:gd name="T0" fmla="*/ 7054 w 14111"/>
                <a:gd name="T1" fmla="*/ 1530 h 1531"/>
                <a:gd name="T2" fmla="*/ 0 w 14111"/>
                <a:gd name="T3" fmla="*/ 1530 h 1531"/>
                <a:gd name="T4" fmla="*/ 0 w 14111"/>
                <a:gd name="T5" fmla="*/ 0 h 1531"/>
                <a:gd name="T6" fmla="*/ 14110 w 14111"/>
                <a:gd name="T7" fmla="*/ 0 h 1531"/>
                <a:gd name="T8" fmla="*/ 14110 w 14111"/>
                <a:gd name="T9" fmla="*/ 1530 h 1531"/>
                <a:gd name="T10" fmla="*/ 7054 w 14111"/>
                <a:gd name="T11" fmla="*/ 1530 h 1531"/>
              </a:gdLst>
              <a:ahLst/>
              <a:cxnLst>
                <a:cxn ang="0">
                  <a:pos x="T0" y="T1"/>
                </a:cxn>
                <a:cxn ang="0">
                  <a:pos x="T2" y="T3"/>
                </a:cxn>
                <a:cxn ang="0">
                  <a:pos x="T4" y="T5"/>
                </a:cxn>
                <a:cxn ang="0">
                  <a:pos x="T6" y="T7"/>
                </a:cxn>
                <a:cxn ang="0">
                  <a:pos x="T8" y="T9"/>
                </a:cxn>
                <a:cxn ang="0">
                  <a:pos x="T10" y="T11"/>
                </a:cxn>
              </a:cxnLst>
              <a:rect l="0" t="0" r="r" b="b"/>
              <a:pathLst>
                <a:path w="14111" h="1531">
                  <a:moveTo>
                    <a:pt x="7054" y="1530"/>
                  </a:moveTo>
                  <a:lnTo>
                    <a:pt x="0" y="1530"/>
                  </a:lnTo>
                  <a:lnTo>
                    <a:pt x="0" y="0"/>
                  </a:lnTo>
                  <a:lnTo>
                    <a:pt x="14110" y="0"/>
                  </a:lnTo>
                  <a:lnTo>
                    <a:pt x="14110" y="1530"/>
                  </a:lnTo>
                  <a:lnTo>
                    <a:pt x="7054" y="1530"/>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25"/>
            <p:cNvSpPr>
              <a:spLocks noChangeArrowheads="1"/>
            </p:cNvSpPr>
            <p:nvPr/>
          </p:nvSpPr>
          <p:spPr bwMode="auto">
            <a:xfrm>
              <a:off x="6672517" y="2334535"/>
              <a:ext cx="261565" cy="745320"/>
            </a:xfrm>
            <a:custGeom>
              <a:avLst/>
              <a:gdLst>
                <a:gd name="T0" fmla="*/ 818 w 819"/>
                <a:gd name="T1" fmla="*/ 1532 h 2337"/>
                <a:gd name="T2" fmla="*/ 0 w 819"/>
                <a:gd name="T3" fmla="*/ 2336 h 2337"/>
                <a:gd name="T4" fmla="*/ 0 w 819"/>
                <a:gd name="T5" fmla="*/ 806 h 2337"/>
                <a:gd name="T6" fmla="*/ 818 w 819"/>
                <a:gd name="T7" fmla="*/ 0 h 2337"/>
                <a:gd name="T8" fmla="*/ 818 w 819"/>
                <a:gd name="T9" fmla="*/ 1532 h 2337"/>
              </a:gdLst>
              <a:ahLst/>
              <a:cxnLst>
                <a:cxn ang="0">
                  <a:pos x="T0" y="T1"/>
                </a:cxn>
                <a:cxn ang="0">
                  <a:pos x="T2" y="T3"/>
                </a:cxn>
                <a:cxn ang="0">
                  <a:pos x="T4" y="T5"/>
                </a:cxn>
                <a:cxn ang="0">
                  <a:pos x="T6" y="T7"/>
                </a:cxn>
                <a:cxn ang="0">
                  <a:pos x="T8" y="T9"/>
                </a:cxn>
              </a:cxnLst>
              <a:rect l="0" t="0" r="r" b="b"/>
              <a:pathLst>
                <a:path w="819" h="2337">
                  <a:moveTo>
                    <a:pt x="818" y="1532"/>
                  </a:moveTo>
                  <a:lnTo>
                    <a:pt x="0" y="2336"/>
                  </a:lnTo>
                  <a:lnTo>
                    <a:pt x="0" y="806"/>
                  </a:lnTo>
                  <a:lnTo>
                    <a:pt x="818" y="0"/>
                  </a:lnTo>
                  <a:lnTo>
                    <a:pt x="818" y="1532"/>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26"/>
            <p:cNvSpPr>
              <a:spLocks noChangeArrowheads="1"/>
            </p:cNvSpPr>
            <p:nvPr/>
          </p:nvSpPr>
          <p:spPr bwMode="auto">
            <a:xfrm>
              <a:off x="6672517" y="2873135"/>
              <a:ext cx="261565" cy="579381"/>
            </a:xfrm>
            <a:custGeom>
              <a:avLst/>
              <a:gdLst>
                <a:gd name="T0" fmla="*/ 818 w 819"/>
                <a:gd name="T1" fmla="*/ 1010 h 1817"/>
                <a:gd name="T2" fmla="*/ 0 w 819"/>
                <a:gd name="T3" fmla="*/ 1816 h 1817"/>
                <a:gd name="T4" fmla="*/ 0 w 819"/>
                <a:gd name="T5" fmla="*/ 806 h 1817"/>
                <a:gd name="T6" fmla="*/ 818 w 819"/>
                <a:gd name="T7" fmla="*/ 0 h 1817"/>
                <a:gd name="T8" fmla="*/ 818 w 819"/>
                <a:gd name="T9" fmla="*/ 1010 h 1817"/>
              </a:gdLst>
              <a:ahLst/>
              <a:cxnLst>
                <a:cxn ang="0">
                  <a:pos x="T0" y="T1"/>
                </a:cxn>
                <a:cxn ang="0">
                  <a:pos x="T2" y="T3"/>
                </a:cxn>
                <a:cxn ang="0">
                  <a:pos x="T4" y="T5"/>
                </a:cxn>
                <a:cxn ang="0">
                  <a:pos x="T6" y="T7"/>
                </a:cxn>
                <a:cxn ang="0">
                  <a:pos x="T8" y="T9"/>
                </a:cxn>
              </a:cxnLst>
              <a:rect l="0" t="0" r="r" b="b"/>
              <a:pathLst>
                <a:path w="819" h="1817">
                  <a:moveTo>
                    <a:pt x="818" y="1010"/>
                  </a:moveTo>
                  <a:lnTo>
                    <a:pt x="0" y="1816"/>
                  </a:lnTo>
                  <a:lnTo>
                    <a:pt x="0" y="806"/>
                  </a:lnTo>
                  <a:lnTo>
                    <a:pt x="818" y="0"/>
                  </a:lnTo>
                  <a:lnTo>
                    <a:pt x="818" y="1010"/>
                  </a:lnTo>
                </a:path>
              </a:pathLst>
            </a:custGeom>
            <a:solidFill>
              <a:schemeClr val="tx1">
                <a:lumMod val="65000"/>
                <a:lumOff val="35000"/>
              </a:schemeClr>
            </a:solidFill>
            <a:ln>
              <a:noFill/>
            </a:ln>
            <a:effectLst/>
          </p:spPr>
          <p:txBody>
            <a:bodyPr wrap="none" anchor="ctr"/>
            <a:lstStyle/>
            <a:p>
              <a:endParaRPr lang="en-US"/>
            </a:p>
          </p:txBody>
        </p:sp>
        <p:sp>
          <p:nvSpPr>
            <p:cNvPr id="405" name="Freeform 27"/>
            <p:cNvSpPr>
              <a:spLocks noChangeArrowheads="1"/>
            </p:cNvSpPr>
            <p:nvPr/>
          </p:nvSpPr>
          <p:spPr bwMode="auto">
            <a:xfrm>
              <a:off x="6672517" y="3242982"/>
              <a:ext cx="261565" cy="712976"/>
            </a:xfrm>
            <a:custGeom>
              <a:avLst/>
              <a:gdLst>
                <a:gd name="T0" fmla="*/ 818 w 819"/>
                <a:gd name="T1" fmla="*/ 1432 h 2237"/>
                <a:gd name="T2" fmla="*/ 0 w 819"/>
                <a:gd name="T3" fmla="*/ 2236 h 2237"/>
                <a:gd name="T4" fmla="*/ 0 w 819"/>
                <a:gd name="T5" fmla="*/ 805 h 2237"/>
                <a:gd name="T6" fmla="*/ 818 w 819"/>
                <a:gd name="T7" fmla="*/ 0 h 2237"/>
                <a:gd name="T8" fmla="*/ 818 w 819"/>
                <a:gd name="T9" fmla="*/ 1432 h 2237"/>
              </a:gdLst>
              <a:ahLst/>
              <a:cxnLst>
                <a:cxn ang="0">
                  <a:pos x="T0" y="T1"/>
                </a:cxn>
                <a:cxn ang="0">
                  <a:pos x="T2" y="T3"/>
                </a:cxn>
                <a:cxn ang="0">
                  <a:pos x="T4" y="T5"/>
                </a:cxn>
                <a:cxn ang="0">
                  <a:pos x="T6" y="T7"/>
                </a:cxn>
                <a:cxn ang="0">
                  <a:pos x="T8" y="T9"/>
                </a:cxn>
              </a:cxnLst>
              <a:rect l="0" t="0" r="r" b="b"/>
              <a:pathLst>
                <a:path w="819" h="2237">
                  <a:moveTo>
                    <a:pt x="818" y="1432"/>
                  </a:moveTo>
                  <a:lnTo>
                    <a:pt x="0" y="2236"/>
                  </a:lnTo>
                  <a:lnTo>
                    <a:pt x="0" y="805"/>
                  </a:lnTo>
                  <a:lnTo>
                    <a:pt x="818" y="0"/>
                  </a:lnTo>
                  <a:lnTo>
                    <a:pt x="818" y="1432"/>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06" name="Group 405"/>
            <p:cNvGrpSpPr/>
            <p:nvPr/>
          </p:nvGrpSpPr>
          <p:grpSpPr>
            <a:xfrm>
              <a:off x="4059678" y="2725477"/>
              <a:ext cx="835321" cy="225002"/>
              <a:chOff x="4370388" y="3606800"/>
              <a:chExt cx="942975" cy="254000"/>
            </a:xfrm>
          </p:grpSpPr>
          <p:sp>
            <p:nvSpPr>
              <p:cNvPr id="1038" name="Freeform 28"/>
              <p:cNvSpPr>
                <a:spLocks noChangeArrowheads="1"/>
              </p:cNvSpPr>
              <p:nvPr/>
            </p:nvSpPr>
            <p:spPr bwMode="auto">
              <a:xfrm>
                <a:off x="4370388"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9" name="Freeform 29"/>
              <p:cNvSpPr>
                <a:spLocks noChangeArrowheads="1"/>
              </p:cNvSpPr>
              <p:nvPr/>
            </p:nvSpPr>
            <p:spPr bwMode="auto">
              <a:xfrm>
                <a:off x="4427538" y="3703638"/>
                <a:ext cx="136525" cy="153987"/>
              </a:xfrm>
              <a:custGeom>
                <a:avLst/>
                <a:gdLst>
                  <a:gd name="T0" fmla="*/ 86 w 380"/>
                  <a:gd name="T1" fmla="*/ 0 h 429"/>
                  <a:gd name="T2" fmla="*/ 286 w 380"/>
                  <a:gd name="T3" fmla="*/ 262 h 429"/>
                  <a:gd name="T4" fmla="*/ 286 w 380"/>
                  <a:gd name="T5" fmla="*/ 0 h 429"/>
                  <a:gd name="T6" fmla="*/ 379 w 380"/>
                  <a:gd name="T7" fmla="*/ 0 h 429"/>
                  <a:gd name="T8" fmla="*/ 379 w 380"/>
                  <a:gd name="T9" fmla="*/ 428 h 429"/>
                  <a:gd name="T10" fmla="*/ 300 w 380"/>
                  <a:gd name="T11" fmla="*/ 428 h 429"/>
                  <a:gd name="T12" fmla="*/ 93 w 380"/>
                  <a:gd name="T13" fmla="*/ 156 h 429"/>
                  <a:gd name="T14" fmla="*/ 93 w 380"/>
                  <a:gd name="T15" fmla="*/ 428 h 429"/>
                  <a:gd name="T16" fmla="*/ 0 w 380"/>
                  <a:gd name="T17" fmla="*/ 428 h 429"/>
                  <a:gd name="T18" fmla="*/ 0 w 380"/>
                  <a:gd name="T19" fmla="*/ 0 h 429"/>
                  <a:gd name="T20" fmla="*/ 86 w 380"/>
                  <a:gd name="T2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429">
                    <a:moveTo>
                      <a:pt x="86" y="0"/>
                    </a:moveTo>
                    <a:lnTo>
                      <a:pt x="286" y="262"/>
                    </a:lnTo>
                    <a:lnTo>
                      <a:pt x="286" y="0"/>
                    </a:lnTo>
                    <a:lnTo>
                      <a:pt x="379" y="0"/>
                    </a:lnTo>
                    <a:lnTo>
                      <a:pt x="379" y="428"/>
                    </a:lnTo>
                    <a:lnTo>
                      <a:pt x="300" y="428"/>
                    </a:lnTo>
                    <a:lnTo>
                      <a:pt x="93" y="156"/>
                    </a:lnTo>
                    <a:lnTo>
                      <a:pt x="93" y="428"/>
                    </a:lnTo>
                    <a:lnTo>
                      <a:pt x="0" y="428"/>
                    </a:lnTo>
                    <a:lnTo>
                      <a:pt x="0" y="0"/>
                    </a:lnTo>
                    <a:lnTo>
                      <a:pt x="86"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0" name="Freeform 30"/>
              <p:cNvSpPr>
                <a:spLocks noChangeArrowheads="1"/>
              </p:cNvSpPr>
              <p:nvPr/>
            </p:nvSpPr>
            <p:spPr bwMode="auto">
              <a:xfrm>
                <a:off x="4575175" y="3702050"/>
                <a:ext cx="122238" cy="158750"/>
              </a:xfrm>
              <a:custGeom>
                <a:avLst/>
                <a:gdLst>
                  <a:gd name="T0" fmla="*/ 0 w 339"/>
                  <a:gd name="T1" fmla="*/ 370 h 439"/>
                  <a:gd name="T2" fmla="*/ 56 w 339"/>
                  <a:gd name="T3" fmla="*/ 304 h 439"/>
                  <a:gd name="T4" fmla="*/ 184 w 339"/>
                  <a:gd name="T5" fmla="*/ 355 h 439"/>
                  <a:gd name="T6" fmla="*/ 245 w 339"/>
                  <a:gd name="T7" fmla="*/ 315 h 439"/>
                  <a:gd name="T8" fmla="*/ 245 w 339"/>
                  <a:gd name="T9" fmla="*/ 313 h 439"/>
                  <a:gd name="T10" fmla="*/ 159 w 339"/>
                  <a:gd name="T11" fmla="*/ 259 h 439"/>
                  <a:gd name="T12" fmla="*/ 19 w 339"/>
                  <a:gd name="T13" fmla="*/ 129 h 439"/>
                  <a:gd name="T14" fmla="*/ 19 w 339"/>
                  <a:gd name="T15" fmla="*/ 129 h 439"/>
                  <a:gd name="T16" fmla="*/ 167 w 339"/>
                  <a:gd name="T17" fmla="*/ 0 h 439"/>
                  <a:gd name="T18" fmla="*/ 325 w 339"/>
                  <a:gd name="T19" fmla="*/ 54 h 439"/>
                  <a:gd name="T20" fmla="*/ 277 w 339"/>
                  <a:gd name="T21" fmla="*/ 125 h 439"/>
                  <a:gd name="T22" fmla="*/ 166 w 339"/>
                  <a:gd name="T23" fmla="*/ 83 h 439"/>
                  <a:gd name="T24" fmla="*/ 111 w 339"/>
                  <a:gd name="T25" fmla="*/ 119 h 439"/>
                  <a:gd name="T26" fmla="*/ 111 w 339"/>
                  <a:gd name="T27" fmla="*/ 120 h 439"/>
                  <a:gd name="T28" fmla="*/ 203 w 339"/>
                  <a:gd name="T29" fmla="*/ 177 h 439"/>
                  <a:gd name="T30" fmla="*/ 338 w 339"/>
                  <a:gd name="T31" fmla="*/ 305 h 439"/>
                  <a:gd name="T32" fmla="*/ 338 w 339"/>
                  <a:gd name="T33" fmla="*/ 306 h 439"/>
                  <a:gd name="T34" fmla="*/ 182 w 339"/>
                  <a:gd name="T35" fmla="*/ 438 h 439"/>
                  <a:gd name="T36" fmla="*/ 0 w 339"/>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39">
                    <a:moveTo>
                      <a:pt x="0" y="370"/>
                    </a:moveTo>
                    <a:lnTo>
                      <a:pt x="56" y="304"/>
                    </a:lnTo>
                    <a:cubicBezTo>
                      <a:pt x="95" y="335"/>
                      <a:pt x="135" y="355"/>
                      <a:pt x="184" y="355"/>
                    </a:cubicBezTo>
                    <a:cubicBezTo>
                      <a:pt x="222" y="355"/>
                      <a:pt x="245" y="340"/>
                      <a:pt x="245" y="315"/>
                    </a:cubicBezTo>
                    <a:lnTo>
                      <a:pt x="245" y="313"/>
                    </a:lnTo>
                    <a:cubicBezTo>
                      <a:pt x="245" y="290"/>
                      <a:pt x="231" y="279"/>
                      <a:pt x="159" y="259"/>
                    </a:cubicBezTo>
                    <a:cubicBezTo>
                      <a:pt x="74" y="238"/>
                      <a:pt x="19" y="213"/>
                      <a:pt x="19" y="129"/>
                    </a:cubicBezTo>
                    <a:lnTo>
                      <a:pt x="19" y="129"/>
                    </a:lnTo>
                    <a:cubicBezTo>
                      <a:pt x="19" y="51"/>
                      <a:pt x="80" y="0"/>
                      <a:pt x="167" y="0"/>
                    </a:cubicBezTo>
                    <a:cubicBezTo>
                      <a:pt x="229" y="0"/>
                      <a:pt x="282" y="19"/>
                      <a:pt x="325" y="54"/>
                    </a:cubicBezTo>
                    <a:lnTo>
                      <a:pt x="277" y="125"/>
                    </a:lnTo>
                    <a:cubicBezTo>
                      <a:pt x="239" y="98"/>
                      <a:pt x="202" y="83"/>
                      <a:pt x="166" y="83"/>
                    </a:cubicBezTo>
                    <a:cubicBezTo>
                      <a:pt x="130" y="83"/>
                      <a:pt x="111" y="100"/>
                      <a:pt x="111" y="119"/>
                    </a:cubicBezTo>
                    <a:lnTo>
                      <a:pt x="111" y="120"/>
                    </a:lnTo>
                    <a:cubicBezTo>
                      <a:pt x="111" y="150"/>
                      <a:pt x="130" y="158"/>
                      <a:pt x="203" y="177"/>
                    </a:cubicBezTo>
                    <a:cubicBezTo>
                      <a:pt x="289" y="199"/>
                      <a:pt x="338" y="230"/>
                      <a:pt x="338" y="305"/>
                    </a:cubicBezTo>
                    <a:lnTo>
                      <a:pt x="338" y="306"/>
                    </a:lnTo>
                    <a:cubicBezTo>
                      <a:pt x="338" y="391"/>
                      <a:pt x="274" y="438"/>
                      <a:pt x="182" y="438"/>
                    </a:cubicBezTo>
                    <a:cubicBezTo>
                      <a:pt x="117" y="438"/>
                      <a:pt x="52"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1" name="Freeform 31"/>
              <p:cNvSpPr>
                <a:spLocks noChangeArrowheads="1"/>
              </p:cNvSpPr>
              <p:nvPr/>
            </p:nvSpPr>
            <p:spPr bwMode="auto">
              <a:xfrm>
                <a:off x="4711700"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2" name="Freeform 32"/>
              <p:cNvSpPr>
                <a:spLocks noChangeArrowheads="1"/>
              </p:cNvSpPr>
              <p:nvPr/>
            </p:nvSpPr>
            <p:spPr bwMode="auto">
              <a:xfrm>
                <a:off x="4762500" y="3700463"/>
                <a:ext cx="146050" cy="158750"/>
              </a:xfrm>
              <a:custGeom>
                <a:avLst/>
                <a:gdLst>
                  <a:gd name="T0" fmla="*/ 0 w 406"/>
                  <a:gd name="T1" fmla="*/ 222 h 442"/>
                  <a:gd name="T2" fmla="*/ 0 w 406"/>
                  <a:gd name="T3" fmla="*/ 221 h 442"/>
                  <a:gd name="T4" fmla="*/ 223 w 406"/>
                  <a:gd name="T5" fmla="*/ 0 h 442"/>
                  <a:gd name="T6" fmla="*/ 390 w 406"/>
                  <a:gd name="T7" fmla="*/ 59 h 442"/>
                  <a:gd name="T8" fmla="*/ 332 w 406"/>
                  <a:gd name="T9" fmla="*/ 131 h 442"/>
                  <a:gd name="T10" fmla="*/ 219 w 406"/>
                  <a:gd name="T11" fmla="*/ 86 h 442"/>
                  <a:gd name="T12" fmla="*/ 97 w 406"/>
                  <a:gd name="T13" fmla="*/ 220 h 442"/>
                  <a:gd name="T14" fmla="*/ 97 w 406"/>
                  <a:gd name="T15" fmla="*/ 221 h 442"/>
                  <a:gd name="T16" fmla="*/ 226 w 406"/>
                  <a:gd name="T17" fmla="*/ 355 h 442"/>
                  <a:gd name="T18" fmla="*/ 315 w 406"/>
                  <a:gd name="T19" fmla="*/ 331 h 442"/>
                  <a:gd name="T20" fmla="*/ 315 w 406"/>
                  <a:gd name="T21" fmla="*/ 269 h 442"/>
                  <a:gd name="T22" fmla="*/ 221 w 406"/>
                  <a:gd name="T23" fmla="*/ 269 h 442"/>
                  <a:gd name="T24" fmla="*/ 221 w 406"/>
                  <a:gd name="T25" fmla="*/ 189 h 442"/>
                  <a:gd name="T26" fmla="*/ 405 w 406"/>
                  <a:gd name="T27" fmla="*/ 189 h 442"/>
                  <a:gd name="T28" fmla="*/ 405 w 406"/>
                  <a:gd name="T29" fmla="*/ 374 h 442"/>
                  <a:gd name="T30" fmla="*/ 223 w 406"/>
                  <a:gd name="T31" fmla="*/ 441 h 442"/>
                  <a:gd name="T32" fmla="*/ 0 w 406"/>
                  <a:gd name="T33" fmla="*/ 22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6" h="442">
                    <a:moveTo>
                      <a:pt x="0" y="222"/>
                    </a:moveTo>
                    <a:lnTo>
                      <a:pt x="0" y="221"/>
                    </a:lnTo>
                    <a:cubicBezTo>
                      <a:pt x="0" y="100"/>
                      <a:pt x="94" y="0"/>
                      <a:pt x="223" y="0"/>
                    </a:cubicBezTo>
                    <a:cubicBezTo>
                      <a:pt x="300" y="0"/>
                      <a:pt x="346" y="21"/>
                      <a:pt x="390" y="59"/>
                    </a:cubicBezTo>
                    <a:lnTo>
                      <a:pt x="332" y="131"/>
                    </a:lnTo>
                    <a:cubicBezTo>
                      <a:pt x="298" y="103"/>
                      <a:pt x="269" y="86"/>
                      <a:pt x="219" y="86"/>
                    </a:cubicBezTo>
                    <a:cubicBezTo>
                      <a:pt x="151" y="86"/>
                      <a:pt x="97" y="147"/>
                      <a:pt x="97" y="220"/>
                    </a:cubicBezTo>
                    <a:lnTo>
                      <a:pt x="97" y="221"/>
                    </a:lnTo>
                    <a:cubicBezTo>
                      <a:pt x="97" y="299"/>
                      <a:pt x="151" y="355"/>
                      <a:pt x="226" y="355"/>
                    </a:cubicBezTo>
                    <a:cubicBezTo>
                      <a:pt x="261" y="355"/>
                      <a:pt x="291" y="347"/>
                      <a:pt x="315" y="331"/>
                    </a:cubicBezTo>
                    <a:lnTo>
                      <a:pt x="315" y="269"/>
                    </a:lnTo>
                    <a:lnTo>
                      <a:pt x="221" y="269"/>
                    </a:lnTo>
                    <a:lnTo>
                      <a:pt x="221" y="189"/>
                    </a:lnTo>
                    <a:lnTo>
                      <a:pt x="405" y="189"/>
                    </a:lnTo>
                    <a:lnTo>
                      <a:pt x="405" y="374"/>
                    </a:lnTo>
                    <a:cubicBezTo>
                      <a:pt x="362" y="411"/>
                      <a:pt x="301" y="441"/>
                      <a:pt x="223" y="441"/>
                    </a:cubicBezTo>
                    <a:cubicBezTo>
                      <a:pt x="90" y="441"/>
                      <a:pt x="0" y="349"/>
                      <a:pt x="0" y="22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3" name="Freeform 33"/>
              <p:cNvSpPr>
                <a:spLocks noChangeArrowheads="1"/>
              </p:cNvSpPr>
              <p:nvPr/>
            </p:nvSpPr>
            <p:spPr bwMode="auto">
              <a:xfrm>
                <a:off x="4926013" y="3703638"/>
                <a:ext cx="130175" cy="153987"/>
              </a:xfrm>
              <a:custGeom>
                <a:avLst/>
                <a:gdLst>
                  <a:gd name="T0" fmla="*/ 0 w 361"/>
                  <a:gd name="T1" fmla="*/ 0 h 429"/>
                  <a:gd name="T2" fmla="*/ 94 w 361"/>
                  <a:gd name="T3" fmla="*/ 0 h 429"/>
                  <a:gd name="T4" fmla="*/ 94 w 361"/>
                  <a:gd name="T5" fmla="*/ 170 h 429"/>
                  <a:gd name="T6" fmla="*/ 266 w 361"/>
                  <a:gd name="T7" fmla="*/ 170 h 429"/>
                  <a:gd name="T8" fmla="*/ 266 w 361"/>
                  <a:gd name="T9" fmla="*/ 0 h 429"/>
                  <a:gd name="T10" fmla="*/ 360 w 361"/>
                  <a:gd name="T11" fmla="*/ 0 h 429"/>
                  <a:gd name="T12" fmla="*/ 360 w 361"/>
                  <a:gd name="T13" fmla="*/ 428 h 429"/>
                  <a:gd name="T14" fmla="*/ 266 w 361"/>
                  <a:gd name="T15" fmla="*/ 428 h 429"/>
                  <a:gd name="T16" fmla="*/ 266 w 361"/>
                  <a:gd name="T17" fmla="*/ 256 h 429"/>
                  <a:gd name="T18" fmla="*/ 94 w 361"/>
                  <a:gd name="T19" fmla="*/ 256 h 429"/>
                  <a:gd name="T20" fmla="*/ 94 w 361"/>
                  <a:gd name="T21" fmla="*/ 428 h 429"/>
                  <a:gd name="T22" fmla="*/ 0 w 361"/>
                  <a:gd name="T23" fmla="*/ 428 h 429"/>
                  <a:gd name="T24" fmla="*/ 0 w 361"/>
                  <a:gd name="T2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429">
                    <a:moveTo>
                      <a:pt x="0" y="0"/>
                    </a:moveTo>
                    <a:lnTo>
                      <a:pt x="94" y="0"/>
                    </a:lnTo>
                    <a:lnTo>
                      <a:pt x="94" y="170"/>
                    </a:lnTo>
                    <a:lnTo>
                      <a:pt x="266" y="170"/>
                    </a:lnTo>
                    <a:lnTo>
                      <a:pt x="266" y="0"/>
                    </a:lnTo>
                    <a:lnTo>
                      <a:pt x="360" y="0"/>
                    </a:lnTo>
                    <a:lnTo>
                      <a:pt x="360" y="428"/>
                    </a:lnTo>
                    <a:lnTo>
                      <a:pt x="266" y="428"/>
                    </a:lnTo>
                    <a:lnTo>
                      <a:pt x="266" y="256"/>
                    </a:lnTo>
                    <a:lnTo>
                      <a:pt x="94" y="256"/>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4" name="Freeform 34"/>
              <p:cNvSpPr>
                <a:spLocks noChangeArrowheads="1"/>
              </p:cNvSpPr>
              <p:nvPr/>
            </p:nvSpPr>
            <p:spPr bwMode="auto">
              <a:xfrm>
                <a:off x="5067300" y="3703638"/>
                <a:ext cx="127000" cy="153987"/>
              </a:xfrm>
              <a:custGeom>
                <a:avLst/>
                <a:gdLst>
                  <a:gd name="T0" fmla="*/ 0 w 354"/>
                  <a:gd name="T1" fmla="*/ 88 h 429"/>
                  <a:gd name="T2" fmla="*/ 0 w 354"/>
                  <a:gd name="T3" fmla="*/ 0 h 429"/>
                  <a:gd name="T4" fmla="*/ 353 w 354"/>
                  <a:gd name="T5" fmla="*/ 0 h 429"/>
                  <a:gd name="T6" fmla="*/ 353 w 354"/>
                  <a:gd name="T7" fmla="*/ 88 h 429"/>
                  <a:gd name="T8" fmla="*/ 223 w 354"/>
                  <a:gd name="T9" fmla="*/ 88 h 429"/>
                  <a:gd name="T10" fmla="*/ 223 w 354"/>
                  <a:gd name="T11" fmla="*/ 428 h 429"/>
                  <a:gd name="T12" fmla="*/ 130 w 354"/>
                  <a:gd name="T13" fmla="*/ 428 h 429"/>
                  <a:gd name="T14" fmla="*/ 130 w 354"/>
                  <a:gd name="T15" fmla="*/ 88 h 429"/>
                  <a:gd name="T16" fmla="*/ 0 w 354"/>
                  <a:gd name="T17" fmla="*/ 8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29">
                    <a:moveTo>
                      <a:pt x="0" y="88"/>
                    </a:moveTo>
                    <a:lnTo>
                      <a:pt x="0" y="0"/>
                    </a:lnTo>
                    <a:lnTo>
                      <a:pt x="353" y="0"/>
                    </a:lnTo>
                    <a:lnTo>
                      <a:pt x="353" y="88"/>
                    </a:lnTo>
                    <a:lnTo>
                      <a:pt x="223" y="88"/>
                    </a:lnTo>
                    <a:lnTo>
                      <a:pt x="223" y="428"/>
                    </a:lnTo>
                    <a:lnTo>
                      <a:pt x="130" y="428"/>
                    </a:lnTo>
                    <a:lnTo>
                      <a:pt x="130" y="88"/>
                    </a:lnTo>
                    <a:lnTo>
                      <a:pt x="0" y="8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5" name="Freeform 35"/>
              <p:cNvSpPr>
                <a:spLocks noChangeArrowheads="1"/>
              </p:cNvSpPr>
              <p:nvPr/>
            </p:nvSpPr>
            <p:spPr bwMode="auto">
              <a:xfrm>
                <a:off x="5191125" y="3702050"/>
                <a:ext cx="122238" cy="158750"/>
              </a:xfrm>
              <a:custGeom>
                <a:avLst/>
                <a:gdLst>
                  <a:gd name="T0" fmla="*/ 0 w 338"/>
                  <a:gd name="T1" fmla="*/ 370 h 439"/>
                  <a:gd name="T2" fmla="*/ 55 w 338"/>
                  <a:gd name="T3" fmla="*/ 304 h 439"/>
                  <a:gd name="T4" fmla="*/ 182 w 338"/>
                  <a:gd name="T5" fmla="*/ 355 h 439"/>
                  <a:gd name="T6" fmla="*/ 244 w 338"/>
                  <a:gd name="T7" fmla="*/ 315 h 439"/>
                  <a:gd name="T8" fmla="*/ 244 w 338"/>
                  <a:gd name="T9" fmla="*/ 313 h 439"/>
                  <a:gd name="T10" fmla="*/ 158 w 338"/>
                  <a:gd name="T11" fmla="*/ 259 h 439"/>
                  <a:gd name="T12" fmla="*/ 17 w 338"/>
                  <a:gd name="T13" fmla="*/ 129 h 439"/>
                  <a:gd name="T14" fmla="*/ 17 w 338"/>
                  <a:gd name="T15" fmla="*/ 129 h 439"/>
                  <a:gd name="T16" fmla="*/ 165 w 338"/>
                  <a:gd name="T17" fmla="*/ 0 h 439"/>
                  <a:gd name="T18" fmla="*/ 325 w 338"/>
                  <a:gd name="T19" fmla="*/ 54 h 439"/>
                  <a:gd name="T20" fmla="*/ 275 w 338"/>
                  <a:gd name="T21" fmla="*/ 125 h 439"/>
                  <a:gd name="T22" fmla="*/ 165 w 338"/>
                  <a:gd name="T23" fmla="*/ 83 h 439"/>
                  <a:gd name="T24" fmla="*/ 110 w 338"/>
                  <a:gd name="T25" fmla="*/ 119 h 439"/>
                  <a:gd name="T26" fmla="*/ 110 w 338"/>
                  <a:gd name="T27" fmla="*/ 120 h 439"/>
                  <a:gd name="T28" fmla="*/ 201 w 338"/>
                  <a:gd name="T29" fmla="*/ 177 h 439"/>
                  <a:gd name="T30" fmla="*/ 337 w 338"/>
                  <a:gd name="T31" fmla="*/ 305 h 439"/>
                  <a:gd name="T32" fmla="*/ 337 w 338"/>
                  <a:gd name="T33" fmla="*/ 306 h 439"/>
                  <a:gd name="T34" fmla="*/ 180 w 338"/>
                  <a:gd name="T35" fmla="*/ 438 h 439"/>
                  <a:gd name="T36" fmla="*/ 0 w 338"/>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39">
                    <a:moveTo>
                      <a:pt x="0" y="370"/>
                    </a:moveTo>
                    <a:lnTo>
                      <a:pt x="55" y="304"/>
                    </a:lnTo>
                    <a:cubicBezTo>
                      <a:pt x="93" y="335"/>
                      <a:pt x="133" y="355"/>
                      <a:pt x="182" y="355"/>
                    </a:cubicBezTo>
                    <a:cubicBezTo>
                      <a:pt x="221" y="355"/>
                      <a:pt x="244" y="340"/>
                      <a:pt x="244" y="315"/>
                    </a:cubicBezTo>
                    <a:lnTo>
                      <a:pt x="244" y="313"/>
                    </a:lnTo>
                    <a:cubicBezTo>
                      <a:pt x="244" y="290"/>
                      <a:pt x="229" y="279"/>
                      <a:pt x="158" y="259"/>
                    </a:cubicBezTo>
                    <a:cubicBezTo>
                      <a:pt x="72" y="238"/>
                      <a:pt x="17" y="213"/>
                      <a:pt x="17" y="129"/>
                    </a:cubicBezTo>
                    <a:lnTo>
                      <a:pt x="17" y="129"/>
                    </a:lnTo>
                    <a:cubicBezTo>
                      <a:pt x="17" y="51"/>
                      <a:pt x="79" y="0"/>
                      <a:pt x="165" y="0"/>
                    </a:cubicBezTo>
                    <a:cubicBezTo>
                      <a:pt x="227" y="0"/>
                      <a:pt x="280" y="19"/>
                      <a:pt x="325" y="54"/>
                    </a:cubicBezTo>
                    <a:lnTo>
                      <a:pt x="275" y="125"/>
                    </a:lnTo>
                    <a:cubicBezTo>
                      <a:pt x="237" y="98"/>
                      <a:pt x="200" y="83"/>
                      <a:pt x="165" y="83"/>
                    </a:cubicBezTo>
                    <a:cubicBezTo>
                      <a:pt x="129" y="83"/>
                      <a:pt x="110" y="100"/>
                      <a:pt x="110" y="119"/>
                    </a:cubicBezTo>
                    <a:lnTo>
                      <a:pt x="110" y="120"/>
                    </a:lnTo>
                    <a:cubicBezTo>
                      <a:pt x="110" y="150"/>
                      <a:pt x="128" y="158"/>
                      <a:pt x="201" y="177"/>
                    </a:cubicBezTo>
                    <a:cubicBezTo>
                      <a:pt x="289" y="199"/>
                      <a:pt x="337" y="230"/>
                      <a:pt x="337" y="305"/>
                    </a:cubicBezTo>
                    <a:lnTo>
                      <a:pt x="337" y="306"/>
                    </a:lnTo>
                    <a:cubicBezTo>
                      <a:pt x="337" y="391"/>
                      <a:pt x="272" y="438"/>
                      <a:pt x="180" y="438"/>
                    </a:cubicBezTo>
                    <a:cubicBezTo>
                      <a:pt x="115" y="438"/>
                      <a:pt x="51"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6" name="Freeform 36"/>
              <p:cNvSpPr>
                <a:spLocks noChangeArrowheads="1"/>
              </p:cNvSpPr>
              <p:nvPr/>
            </p:nvSpPr>
            <p:spPr bwMode="auto">
              <a:xfrm>
                <a:off x="4373563" y="3609975"/>
                <a:ext cx="49212" cy="73025"/>
              </a:xfrm>
              <a:custGeom>
                <a:avLst/>
                <a:gdLst>
                  <a:gd name="T0" fmla="*/ 102 w 137"/>
                  <a:gd name="T1" fmla="*/ 201 h 202"/>
                  <a:gd name="T2" fmla="*/ 56 w 137"/>
                  <a:gd name="T3" fmla="*/ 107 h 202"/>
                  <a:gd name="T4" fmla="*/ 31 w 137"/>
                  <a:gd name="T5" fmla="*/ 47 h 202"/>
                  <a:gd name="T6" fmla="*/ 30 w 137"/>
                  <a:gd name="T7" fmla="*/ 49 h 202"/>
                  <a:gd name="T8" fmla="*/ 32 w 137"/>
                  <a:gd name="T9" fmla="*/ 104 h 202"/>
                  <a:gd name="T10" fmla="*/ 34 w 137"/>
                  <a:gd name="T11" fmla="*/ 201 h 202"/>
                  <a:gd name="T12" fmla="*/ 0 w 137"/>
                  <a:gd name="T13" fmla="*/ 201 h 202"/>
                  <a:gd name="T14" fmla="*/ 0 w 137"/>
                  <a:gd name="T15" fmla="*/ 0 h 202"/>
                  <a:gd name="T16" fmla="*/ 38 w 137"/>
                  <a:gd name="T17" fmla="*/ 0 h 202"/>
                  <a:gd name="T18" fmla="*/ 86 w 137"/>
                  <a:gd name="T19" fmla="*/ 99 h 202"/>
                  <a:gd name="T20" fmla="*/ 107 w 137"/>
                  <a:gd name="T21" fmla="*/ 150 h 202"/>
                  <a:gd name="T22" fmla="*/ 109 w 137"/>
                  <a:gd name="T23" fmla="*/ 150 h 202"/>
                  <a:gd name="T24" fmla="*/ 106 w 137"/>
                  <a:gd name="T25" fmla="*/ 92 h 202"/>
                  <a:gd name="T26" fmla="*/ 104 w 137"/>
                  <a:gd name="T27" fmla="*/ 0 h 202"/>
                  <a:gd name="T28" fmla="*/ 136 w 137"/>
                  <a:gd name="T29" fmla="*/ 0 h 202"/>
                  <a:gd name="T30" fmla="*/ 136 w 137"/>
                  <a:gd name="T31" fmla="*/ 201 h 202"/>
                  <a:gd name="T32" fmla="*/ 102 w 137"/>
                  <a:gd name="T33"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202">
                    <a:moveTo>
                      <a:pt x="102" y="201"/>
                    </a:moveTo>
                    <a:lnTo>
                      <a:pt x="56" y="107"/>
                    </a:lnTo>
                    <a:cubicBezTo>
                      <a:pt x="46" y="85"/>
                      <a:pt x="35" y="60"/>
                      <a:pt x="31" y="47"/>
                    </a:cubicBezTo>
                    <a:lnTo>
                      <a:pt x="30" y="49"/>
                    </a:lnTo>
                    <a:cubicBezTo>
                      <a:pt x="31" y="65"/>
                      <a:pt x="32" y="86"/>
                      <a:pt x="32" y="104"/>
                    </a:cubicBezTo>
                    <a:lnTo>
                      <a:pt x="34" y="201"/>
                    </a:lnTo>
                    <a:lnTo>
                      <a:pt x="0" y="201"/>
                    </a:lnTo>
                    <a:lnTo>
                      <a:pt x="0" y="0"/>
                    </a:lnTo>
                    <a:lnTo>
                      <a:pt x="38" y="0"/>
                    </a:lnTo>
                    <a:lnTo>
                      <a:pt x="86" y="99"/>
                    </a:lnTo>
                    <a:cubicBezTo>
                      <a:pt x="96" y="117"/>
                      <a:pt x="104" y="142"/>
                      <a:pt x="107" y="150"/>
                    </a:cubicBezTo>
                    <a:lnTo>
                      <a:pt x="109" y="150"/>
                    </a:lnTo>
                    <a:cubicBezTo>
                      <a:pt x="107" y="139"/>
                      <a:pt x="106" y="110"/>
                      <a:pt x="106" y="92"/>
                    </a:cubicBezTo>
                    <a:lnTo>
                      <a:pt x="104" y="0"/>
                    </a:lnTo>
                    <a:lnTo>
                      <a:pt x="136" y="0"/>
                    </a:lnTo>
                    <a:lnTo>
                      <a:pt x="136" y="201"/>
                    </a:lnTo>
                    <a:lnTo>
                      <a:pt x="102" y="20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7" name="Freeform 37"/>
              <p:cNvSpPr>
                <a:spLocks noChangeArrowheads="1"/>
              </p:cNvSpPr>
              <p:nvPr/>
            </p:nvSpPr>
            <p:spPr bwMode="auto">
              <a:xfrm>
                <a:off x="4432300" y="3629025"/>
                <a:ext cx="44450" cy="55563"/>
              </a:xfrm>
              <a:custGeom>
                <a:avLst/>
                <a:gdLst>
                  <a:gd name="T0" fmla="*/ 36 w 125"/>
                  <a:gd name="T1" fmla="*/ 87 h 155"/>
                  <a:gd name="T2" fmla="*/ 72 w 125"/>
                  <a:gd name="T3" fmla="*/ 129 h 155"/>
                  <a:gd name="T4" fmla="*/ 109 w 125"/>
                  <a:gd name="T5" fmla="*/ 115 h 155"/>
                  <a:gd name="T6" fmla="*/ 121 w 125"/>
                  <a:gd name="T7" fmla="*/ 134 h 155"/>
                  <a:gd name="T8" fmla="*/ 68 w 125"/>
                  <a:gd name="T9" fmla="*/ 154 h 155"/>
                  <a:gd name="T10" fmla="*/ 0 w 125"/>
                  <a:gd name="T11" fmla="*/ 76 h 155"/>
                  <a:gd name="T12" fmla="*/ 18 w 125"/>
                  <a:gd name="T13" fmla="*/ 19 h 155"/>
                  <a:gd name="T14" fmla="*/ 64 w 125"/>
                  <a:gd name="T15" fmla="*/ 0 h 155"/>
                  <a:gd name="T16" fmla="*/ 104 w 125"/>
                  <a:gd name="T17" fmla="*/ 13 h 155"/>
                  <a:gd name="T18" fmla="*/ 124 w 125"/>
                  <a:gd name="T19" fmla="*/ 79 h 155"/>
                  <a:gd name="T20" fmla="*/ 124 w 125"/>
                  <a:gd name="T21" fmla="*/ 84 h 155"/>
                  <a:gd name="T22" fmla="*/ 36 w 125"/>
                  <a:gd name="T23" fmla="*/ 84 h 155"/>
                  <a:gd name="T24" fmla="*/ 36 w 125"/>
                  <a:gd name="T25" fmla="*/ 87 h 155"/>
                  <a:gd name="T26" fmla="*/ 64 w 125"/>
                  <a:gd name="T27" fmla="*/ 23 h 155"/>
                  <a:gd name="T28" fmla="*/ 36 w 125"/>
                  <a:gd name="T29" fmla="*/ 61 h 155"/>
                  <a:gd name="T30" fmla="*/ 91 w 125"/>
                  <a:gd name="T31" fmla="*/ 61 h 155"/>
                  <a:gd name="T32" fmla="*/ 64 w 125"/>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5">
                    <a:moveTo>
                      <a:pt x="36" y="87"/>
                    </a:moveTo>
                    <a:cubicBezTo>
                      <a:pt x="36" y="108"/>
                      <a:pt x="43" y="129"/>
                      <a:pt x="72" y="129"/>
                    </a:cubicBezTo>
                    <a:cubicBezTo>
                      <a:pt x="86" y="129"/>
                      <a:pt x="97" y="124"/>
                      <a:pt x="109" y="115"/>
                    </a:cubicBezTo>
                    <a:lnTo>
                      <a:pt x="121" y="134"/>
                    </a:lnTo>
                    <a:cubicBezTo>
                      <a:pt x="106" y="147"/>
                      <a:pt x="88" y="154"/>
                      <a:pt x="68" y="154"/>
                    </a:cubicBezTo>
                    <a:cubicBezTo>
                      <a:pt x="27" y="154"/>
                      <a:pt x="0" y="123"/>
                      <a:pt x="0" y="76"/>
                    </a:cubicBezTo>
                    <a:cubicBezTo>
                      <a:pt x="0" y="51"/>
                      <a:pt x="6" y="33"/>
                      <a:pt x="18" y="19"/>
                    </a:cubicBezTo>
                    <a:cubicBezTo>
                      <a:pt x="31" y="5"/>
                      <a:pt x="45" y="0"/>
                      <a:pt x="64" y="0"/>
                    </a:cubicBezTo>
                    <a:cubicBezTo>
                      <a:pt x="78" y="0"/>
                      <a:pt x="92" y="2"/>
                      <a:pt x="104" y="13"/>
                    </a:cubicBezTo>
                    <a:cubicBezTo>
                      <a:pt x="117" y="26"/>
                      <a:pt x="124" y="44"/>
                      <a:pt x="124" y="79"/>
                    </a:cubicBezTo>
                    <a:lnTo>
                      <a:pt x="124" y="84"/>
                    </a:lnTo>
                    <a:lnTo>
                      <a:pt x="36" y="84"/>
                    </a:lnTo>
                    <a:lnTo>
                      <a:pt x="36" y="87"/>
                    </a:lnTo>
                    <a:close/>
                    <a:moveTo>
                      <a:pt x="64" y="23"/>
                    </a:moveTo>
                    <a:cubicBezTo>
                      <a:pt x="46" y="23"/>
                      <a:pt x="36" y="37"/>
                      <a:pt x="36" y="61"/>
                    </a:cubicBezTo>
                    <a:lnTo>
                      <a:pt x="91" y="61"/>
                    </a:lnTo>
                    <a:cubicBezTo>
                      <a:pt x="91" y="37"/>
                      <a:pt x="79" y="23"/>
                      <a:pt x="64"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8" name="Freeform 38"/>
              <p:cNvSpPr>
                <a:spLocks noChangeArrowheads="1"/>
              </p:cNvSpPr>
              <p:nvPr/>
            </p:nvSpPr>
            <p:spPr bwMode="auto">
              <a:xfrm>
                <a:off x="4481513" y="3629025"/>
                <a:ext cx="71437" cy="53975"/>
              </a:xfrm>
              <a:custGeom>
                <a:avLst/>
                <a:gdLst>
                  <a:gd name="T0" fmla="*/ 156 w 199"/>
                  <a:gd name="T1" fmla="*/ 151 h 152"/>
                  <a:gd name="T2" fmla="*/ 126 w 199"/>
                  <a:gd name="T3" fmla="*/ 151 h 152"/>
                  <a:gd name="T4" fmla="*/ 108 w 199"/>
                  <a:gd name="T5" fmla="*/ 83 h 152"/>
                  <a:gd name="T6" fmla="*/ 98 w 199"/>
                  <a:gd name="T7" fmla="*/ 43 h 152"/>
                  <a:gd name="T8" fmla="*/ 98 w 199"/>
                  <a:gd name="T9" fmla="*/ 43 h 152"/>
                  <a:gd name="T10" fmla="*/ 88 w 199"/>
                  <a:gd name="T11" fmla="*/ 84 h 152"/>
                  <a:gd name="T12" fmla="*/ 70 w 199"/>
                  <a:gd name="T13" fmla="*/ 151 h 152"/>
                  <a:gd name="T14" fmla="*/ 40 w 199"/>
                  <a:gd name="T15" fmla="*/ 151 h 152"/>
                  <a:gd name="T16" fmla="*/ 0 w 199"/>
                  <a:gd name="T17" fmla="*/ 4 h 152"/>
                  <a:gd name="T18" fmla="*/ 32 w 199"/>
                  <a:gd name="T19" fmla="*/ 0 h 152"/>
                  <a:gd name="T20" fmla="*/ 48 w 199"/>
                  <a:gd name="T21" fmla="*/ 72 h 152"/>
                  <a:gd name="T22" fmla="*/ 55 w 199"/>
                  <a:gd name="T23" fmla="*/ 111 h 152"/>
                  <a:gd name="T24" fmla="*/ 57 w 199"/>
                  <a:gd name="T25" fmla="*/ 111 h 152"/>
                  <a:gd name="T26" fmla="*/ 65 w 199"/>
                  <a:gd name="T27" fmla="*/ 70 h 152"/>
                  <a:gd name="T28" fmla="*/ 84 w 199"/>
                  <a:gd name="T29" fmla="*/ 2 h 152"/>
                  <a:gd name="T30" fmla="*/ 115 w 199"/>
                  <a:gd name="T31" fmla="*/ 2 h 152"/>
                  <a:gd name="T32" fmla="*/ 131 w 199"/>
                  <a:gd name="T33" fmla="*/ 69 h 152"/>
                  <a:gd name="T34" fmla="*/ 141 w 199"/>
                  <a:gd name="T35" fmla="*/ 111 h 152"/>
                  <a:gd name="T36" fmla="*/ 141 w 199"/>
                  <a:gd name="T37" fmla="*/ 111 h 152"/>
                  <a:gd name="T38" fmla="*/ 150 w 199"/>
                  <a:gd name="T39" fmla="*/ 70 h 152"/>
                  <a:gd name="T40" fmla="*/ 165 w 199"/>
                  <a:gd name="T41" fmla="*/ 2 h 152"/>
                  <a:gd name="T42" fmla="*/ 198 w 199"/>
                  <a:gd name="T43" fmla="*/ 2 h 152"/>
                  <a:gd name="T44" fmla="*/ 156 w 199"/>
                  <a:gd name="T4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9" h="152">
                    <a:moveTo>
                      <a:pt x="156" y="151"/>
                    </a:moveTo>
                    <a:lnTo>
                      <a:pt x="126" y="151"/>
                    </a:lnTo>
                    <a:lnTo>
                      <a:pt x="108" y="83"/>
                    </a:lnTo>
                    <a:cubicBezTo>
                      <a:pt x="104" y="65"/>
                      <a:pt x="98" y="43"/>
                      <a:pt x="98" y="43"/>
                    </a:cubicBezTo>
                    <a:lnTo>
                      <a:pt x="98" y="43"/>
                    </a:lnTo>
                    <a:cubicBezTo>
                      <a:pt x="98" y="43"/>
                      <a:pt x="95" y="56"/>
                      <a:pt x="88" y="84"/>
                    </a:cubicBezTo>
                    <a:lnTo>
                      <a:pt x="70" y="151"/>
                    </a:lnTo>
                    <a:lnTo>
                      <a:pt x="40" y="151"/>
                    </a:lnTo>
                    <a:lnTo>
                      <a:pt x="0" y="4"/>
                    </a:lnTo>
                    <a:lnTo>
                      <a:pt x="32" y="0"/>
                    </a:lnTo>
                    <a:lnTo>
                      <a:pt x="48" y="72"/>
                    </a:lnTo>
                    <a:cubicBezTo>
                      <a:pt x="52" y="90"/>
                      <a:pt x="55" y="111"/>
                      <a:pt x="55" y="111"/>
                    </a:cubicBezTo>
                    <a:lnTo>
                      <a:pt x="57" y="111"/>
                    </a:lnTo>
                    <a:cubicBezTo>
                      <a:pt x="57" y="111"/>
                      <a:pt x="59" y="91"/>
                      <a:pt x="65" y="70"/>
                    </a:cubicBezTo>
                    <a:lnTo>
                      <a:pt x="84" y="2"/>
                    </a:lnTo>
                    <a:lnTo>
                      <a:pt x="115" y="2"/>
                    </a:lnTo>
                    <a:lnTo>
                      <a:pt x="131" y="69"/>
                    </a:lnTo>
                    <a:cubicBezTo>
                      <a:pt x="138" y="93"/>
                      <a:pt x="141" y="111"/>
                      <a:pt x="141" y="111"/>
                    </a:cubicBezTo>
                    <a:lnTo>
                      <a:pt x="141" y="111"/>
                    </a:lnTo>
                    <a:cubicBezTo>
                      <a:pt x="141" y="111"/>
                      <a:pt x="145" y="88"/>
                      <a:pt x="150" y="70"/>
                    </a:cubicBezTo>
                    <a:lnTo>
                      <a:pt x="165" y="2"/>
                    </a:lnTo>
                    <a:lnTo>
                      <a:pt x="198" y="2"/>
                    </a:lnTo>
                    <a:lnTo>
                      <a:pt x="156" y="15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9" name="Freeform 39"/>
              <p:cNvSpPr>
                <a:spLocks noChangeArrowheads="1"/>
              </p:cNvSpPr>
              <p:nvPr/>
            </p:nvSpPr>
            <p:spPr bwMode="auto">
              <a:xfrm>
                <a:off x="4583113" y="3609975"/>
                <a:ext cx="50800" cy="73025"/>
              </a:xfrm>
              <a:custGeom>
                <a:avLst/>
                <a:gdLst>
                  <a:gd name="T0" fmla="*/ 99 w 140"/>
                  <a:gd name="T1" fmla="*/ 201 h 202"/>
                  <a:gd name="T2" fmla="*/ 81 w 140"/>
                  <a:gd name="T3" fmla="*/ 171 h 202"/>
                  <a:gd name="T4" fmla="*/ 48 w 140"/>
                  <a:gd name="T5" fmla="*/ 121 h 202"/>
                  <a:gd name="T6" fmla="*/ 34 w 140"/>
                  <a:gd name="T7" fmla="*/ 114 h 202"/>
                  <a:gd name="T8" fmla="*/ 34 w 140"/>
                  <a:gd name="T9" fmla="*/ 201 h 202"/>
                  <a:gd name="T10" fmla="*/ 0 w 140"/>
                  <a:gd name="T11" fmla="*/ 201 h 202"/>
                  <a:gd name="T12" fmla="*/ 0 w 140"/>
                  <a:gd name="T13" fmla="*/ 0 h 202"/>
                  <a:gd name="T14" fmla="*/ 63 w 140"/>
                  <a:gd name="T15" fmla="*/ 0 h 202"/>
                  <a:gd name="T16" fmla="*/ 128 w 140"/>
                  <a:gd name="T17" fmla="*/ 59 h 202"/>
                  <a:gd name="T18" fmla="*/ 78 w 140"/>
                  <a:gd name="T19" fmla="*/ 113 h 202"/>
                  <a:gd name="T20" fmla="*/ 109 w 140"/>
                  <a:gd name="T21" fmla="*/ 153 h 202"/>
                  <a:gd name="T22" fmla="*/ 139 w 140"/>
                  <a:gd name="T23" fmla="*/ 201 h 202"/>
                  <a:gd name="T24" fmla="*/ 99 w 140"/>
                  <a:gd name="T25" fmla="*/ 201 h 202"/>
                  <a:gd name="T26" fmla="*/ 52 w 140"/>
                  <a:gd name="T27" fmla="*/ 28 h 202"/>
                  <a:gd name="T28" fmla="*/ 34 w 140"/>
                  <a:gd name="T29" fmla="*/ 28 h 202"/>
                  <a:gd name="T30" fmla="*/ 34 w 140"/>
                  <a:gd name="T31" fmla="*/ 90 h 202"/>
                  <a:gd name="T32" fmla="*/ 52 w 140"/>
                  <a:gd name="T33" fmla="*/ 90 h 202"/>
                  <a:gd name="T34" fmla="*/ 84 w 140"/>
                  <a:gd name="T35" fmla="*/ 82 h 202"/>
                  <a:gd name="T36" fmla="*/ 93 w 140"/>
                  <a:gd name="T37" fmla="*/ 59 h 202"/>
                  <a:gd name="T38" fmla="*/ 52 w 140"/>
                  <a:gd name="T39" fmla="*/ 2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02">
                    <a:moveTo>
                      <a:pt x="99" y="201"/>
                    </a:moveTo>
                    <a:lnTo>
                      <a:pt x="81" y="171"/>
                    </a:lnTo>
                    <a:cubicBezTo>
                      <a:pt x="67" y="146"/>
                      <a:pt x="59" y="132"/>
                      <a:pt x="48" y="121"/>
                    </a:cubicBezTo>
                    <a:cubicBezTo>
                      <a:pt x="43" y="117"/>
                      <a:pt x="41" y="115"/>
                      <a:pt x="34" y="114"/>
                    </a:cubicBezTo>
                    <a:lnTo>
                      <a:pt x="34" y="201"/>
                    </a:lnTo>
                    <a:lnTo>
                      <a:pt x="0" y="201"/>
                    </a:lnTo>
                    <a:lnTo>
                      <a:pt x="0" y="0"/>
                    </a:lnTo>
                    <a:lnTo>
                      <a:pt x="63" y="0"/>
                    </a:lnTo>
                    <a:cubicBezTo>
                      <a:pt x="107" y="0"/>
                      <a:pt x="128" y="27"/>
                      <a:pt x="128" y="59"/>
                    </a:cubicBezTo>
                    <a:cubicBezTo>
                      <a:pt x="128" y="86"/>
                      <a:pt x="110" y="113"/>
                      <a:pt x="78" y="113"/>
                    </a:cubicBezTo>
                    <a:cubicBezTo>
                      <a:pt x="85" y="117"/>
                      <a:pt x="99" y="136"/>
                      <a:pt x="109" y="153"/>
                    </a:cubicBezTo>
                    <a:lnTo>
                      <a:pt x="139" y="201"/>
                    </a:lnTo>
                    <a:lnTo>
                      <a:pt x="99" y="201"/>
                    </a:lnTo>
                    <a:close/>
                    <a:moveTo>
                      <a:pt x="52" y="28"/>
                    </a:moveTo>
                    <a:lnTo>
                      <a:pt x="34" y="28"/>
                    </a:lnTo>
                    <a:lnTo>
                      <a:pt x="34" y="90"/>
                    </a:lnTo>
                    <a:lnTo>
                      <a:pt x="52" y="90"/>
                    </a:lnTo>
                    <a:cubicBezTo>
                      <a:pt x="68" y="90"/>
                      <a:pt x="78" y="89"/>
                      <a:pt x="84" y="82"/>
                    </a:cubicBezTo>
                    <a:cubicBezTo>
                      <a:pt x="89" y="77"/>
                      <a:pt x="93" y="68"/>
                      <a:pt x="93" y="59"/>
                    </a:cubicBezTo>
                    <a:cubicBezTo>
                      <a:pt x="93" y="38"/>
                      <a:pt x="82" y="28"/>
                      <a:pt x="52" y="2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0" name="Freeform 40"/>
              <p:cNvSpPr>
                <a:spLocks noChangeArrowheads="1"/>
              </p:cNvSpPr>
              <p:nvPr/>
            </p:nvSpPr>
            <p:spPr bwMode="auto">
              <a:xfrm>
                <a:off x="4637088" y="3629025"/>
                <a:ext cx="44450" cy="55563"/>
              </a:xfrm>
              <a:custGeom>
                <a:avLst/>
                <a:gdLst>
                  <a:gd name="T0" fmla="*/ 34 w 124"/>
                  <a:gd name="T1" fmla="*/ 87 h 155"/>
                  <a:gd name="T2" fmla="*/ 72 w 124"/>
                  <a:gd name="T3" fmla="*/ 129 h 155"/>
                  <a:gd name="T4" fmla="*/ 108 w 124"/>
                  <a:gd name="T5" fmla="*/ 115 h 155"/>
                  <a:gd name="T6" fmla="*/ 120 w 124"/>
                  <a:gd name="T7" fmla="*/ 134 h 155"/>
                  <a:gd name="T8" fmla="*/ 67 w 124"/>
                  <a:gd name="T9" fmla="*/ 154 h 155"/>
                  <a:gd name="T10" fmla="*/ 0 w 124"/>
                  <a:gd name="T11" fmla="*/ 76 h 155"/>
                  <a:gd name="T12" fmla="*/ 18 w 124"/>
                  <a:gd name="T13" fmla="*/ 19 h 155"/>
                  <a:gd name="T14" fmla="*/ 63 w 124"/>
                  <a:gd name="T15" fmla="*/ 0 h 155"/>
                  <a:gd name="T16" fmla="*/ 104 w 124"/>
                  <a:gd name="T17" fmla="*/ 13 h 155"/>
                  <a:gd name="T18" fmla="*/ 123 w 124"/>
                  <a:gd name="T19" fmla="*/ 79 h 155"/>
                  <a:gd name="T20" fmla="*/ 123 w 124"/>
                  <a:gd name="T21" fmla="*/ 84 h 155"/>
                  <a:gd name="T22" fmla="*/ 34 w 124"/>
                  <a:gd name="T23" fmla="*/ 84 h 155"/>
                  <a:gd name="T24" fmla="*/ 34 w 124"/>
                  <a:gd name="T25" fmla="*/ 87 h 155"/>
                  <a:gd name="T26" fmla="*/ 63 w 124"/>
                  <a:gd name="T27" fmla="*/ 23 h 155"/>
                  <a:gd name="T28" fmla="*/ 36 w 124"/>
                  <a:gd name="T29" fmla="*/ 61 h 155"/>
                  <a:gd name="T30" fmla="*/ 90 w 124"/>
                  <a:gd name="T31" fmla="*/ 61 h 155"/>
                  <a:gd name="T32" fmla="*/ 63 w 124"/>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5">
                    <a:moveTo>
                      <a:pt x="34" y="87"/>
                    </a:moveTo>
                    <a:cubicBezTo>
                      <a:pt x="34" y="108"/>
                      <a:pt x="43" y="129"/>
                      <a:pt x="72" y="129"/>
                    </a:cubicBezTo>
                    <a:cubicBezTo>
                      <a:pt x="84" y="129"/>
                      <a:pt x="97" y="124"/>
                      <a:pt x="108" y="115"/>
                    </a:cubicBezTo>
                    <a:lnTo>
                      <a:pt x="120" y="134"/>
                    </a:lnTo>
                    <a:cubicBezTo>
                      <a:pt x="105" y="147"/>
                      <a:pt x="87" y="154"/>
                      <a:pt x="67" y="154"/>
                    </a:cubicBezTo>
                    <a:cubicBezTo>
                      <a:pt x="26" y="154"/>
                      <a:pt x="0" y="123"/>
                      <a:pt x="0" y="76"/>
                    </a:cubicBezTo>
                    <a:cubicBezTo>
                      <a:pt x="0" y="51"/>
                      <a:pt x="5" y="33"/>
                      <a:pt x="18" y="19"/>
                    </a:cubicBezTo>
                    <a:cubicBezTo>
                      <a:pt x="30" y="5"/>
                      <a:pt x="44" y="0"/>
                      <a:pt x="63" y="0"/>
                    </a:cubicBezTo>
                    <a:cubicBezTo>
                      <a:pt x="77" y="0"/>
                      <a:pt x="91" y="2"/>
                      <a:pt x="104" y="13"/>
                    </a:cubicBezTo>
                    <a:cubicBezTo>
                      <a:pt x="116" y="26"/>
                      <a:pt x="123" y="44"/>
                      <a:pt x="123" y="79"/>
                    </a:cubicBezTo>
                    <a:lnTo>
                      <a:pt x="123" y="84"/>
                    </a:lnTo>
                    <a:lnTo>
                      <a:pt x="34" y="84"/>
                    </a:lnTo>
                    <a:lnTo>
                      <a:pt x="34" y="87"/>
                    </a:lnTo>
                    <a:close/>
                    <a:moveTo>
                      <a:pt x="63" y="23"/>
                    </a:moveTo>
                    <a:cubicBezTo>
                      <a:pt x="45" y="23"/>
                      <a:pt x="36" y="37"/>
                      <a:pt x="36" y="61"/>
                    </a:cubicBezTo>
                    <a:lnTo>
                      <a:pt x="90" y="61"/>
                    </a:lnTo>
                    <a:cubicBezTo>
                      <a:pt x="90" y="37"/>
                      <a:pt x="79" y="23"/>
                      <a:pt x="63"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1" name="Freeform 41"/>
              <p:cNvSpPr>
                <a:spLocks noChangeArrowheads="1"/>
              </p:cNvSpPr>
              <p:nvPr/>
            </p:nvSpPr>
            <p:spPr bwMode="auto">
              <a:xfrm>
                <a:off x="4691063" y="3606800"/>
                <a:ext cx="19050" cy="77788"/>
              </a:xfrm>
              <a:custGeom>
                <a:avLst/>
                <a:gdLst>
                  <a:gd name="T0" fmla="*/ 35 w 55"/>
                  <a:gd name="T1" fmla="*/ 216 h 217"/>
                  <a:gd name="T2" fmla="*/ 3 w 55"/>
                  <a:gd name="T3" fmla="*/ 175 h 217"/>
                  <a:gd name="T4" fmla="*/ 3 w 55"/>
                  <a:gd name="T5" fmla="*/ 50 h 217"/>
                  <a:gd name="T6" fmla="*/ 0 w 55"/>
                  <a:gd name="T7" fmla="*/ 7 h 217"/>
                  <a:gd name="T8" fmla="*/ 32 w 55"/>
                  <a:gd name="T9" fmla="*/ 0 h 217"/>
                  <a:gd name="T10" fmla="*/ 35 w 55"/>
                  <a:gd name="T11" fmla="*/ 40 h 217"/>
                  <a:gd name="T12" fmla="*/ 35 w 55"/>
                  <a:gd name="T13" fmla="*/ 165 h 217"/>
                  <a:gd name="T14" fmla="*/ 37 w 55"/>
                  <a:gd name="T15" fmla="*/ 191 h 217"/>
                  <a:gd name="T16" fmla="*/ 49 w 55"/>
                  <a:gd name="T17" fmla="*/ 194 h 217"/>
                  <a:gd name="T18" fmla="*/ 54 w 55"/>
                  <a:gd name="T19" fmla="*/ 213 h 217"/>
                  <a:gd name="T20" fmla="*/ 35 w 5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217">
                    <a:moveTo>
                      <a:pt x="35" y="216"/>
                    </a:moveTo>
                    <a:cubicBezTo>
                      <a:pt x="3" y="216"/>
                      <a:pt x="3" y="187"/>
                      <a:pt x="3" y="175"/>
                    </a:cubicBezTo>
                    <a:lnTo>
                      <a:pt x="3" y="50"/>
                    </a:lnTo>
                    <a:cubicBezTo>
                      <a:pt x="3" y="30"/>
                      <a:pt x="1" y="19"/>
                      <a:pt x="0" y="7"/>
                    </a:cubicBezTo>
                    <a:lnTo>
                      <a:pt x="32" y="0"/>
                    </a:lnTo>
                    <a:cubicBezTo>
                      <a:pt x="35" y="8"/>
                      <a:pt x="35" y="21"/>
                      <a:pt x="35" y="40"/>
                    </a:cubicBezTo>
                    <a:lnTo>
                      <a:pt x="35" y="165"/>
                    </a:lnTo>
                    <a:cubicBezTo>
                      <a:pt x="35" y="184"/>
                      <a:pt x="36" y="187"/>
                      <a:pt x="37" y="191"/>
                    </a:cubicBezTo>
                    <a:cubicBezTo>
                      <a:pt x="40" y="194"/>
                      <a:pt x="44" y="195"/>
                      <a:pt x="49" y="194"/>
                    </a:cubicBezTo>
                    <a:lnTo>
                      <a:pt x="54" y="213"/>
                    </a:lnTo>
                    <a:cubicBezTo>
                      <a:pt x="49" y="216"/>
                      <a:pt x="42" y="216"/>
                      <a:pt x="35" y="21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2" name="Freeform 42"/>
              <p:cNvSpPr>
                <a:spLocks noChangeArrowheads="1"/>
              </p:cNvSpPr>
              <p:nvPr/>
            </p:nvSpPr>
            <p:spPr bwMode="auto">
              <a:xfrm>
                <a:off x="4714875" y="3606800"/>
                <a:ext cx="15875" cy="76200"/>
              </a:xfrm>
              <a:custGeom>
                <a:avLst/>
                <a:gdLst>
                  <a:gd name="T0" fmla="*/ 21 w 43"/>
                  <a:gd name="T1" fmla="*/ 43 h 213"/>
                  <a:gd name="T2" fmla="*/ 0 w 43"/>
                  <a:gd name="T3" fmla="*/ 22 h 213"/>
                  <a:gd name="T4" fmla="*/ 21 w 43"/>
                  <a:gd name="T5" fmla="*/ 0 h 213"/>
                  <a:gd name="T6" fmla="*/ 42 w 43"/>
                  <a:gd name="T7" fmla="*/ 22 h 213"/>
                  <a:gd name="T8" fmla="*/ 21 w 43"/>
                  <a:gd name="T9" fmla="*/ 43 h 213"/>
                  <a:gd name="T10" fmla="*/ 4 w 43"/>
                  <a:gd name="T11" fmla="*/ 68 h 213"/>
                  <a:gd name="T12" fmla="*/ 38 w 43"/>
                  <a:gd name="T13" fmla="*/ 61 h 213"/>
                  <a:gd name="T14" fmla="*/ 38 w 43"/>
                  <a:gd name="T15" fmla="*/ 212 h 213"/>
                  <a:gd name="T16" fmla="*/ 4 w 43"/>
                  <a:gd name="T17" fmla="*/ 212 h 213"/>
                  <a:gd name="T18" fmla="*/ 4 w 43"/>
                  <a:gd name="T19" fmla="*/ 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13">
                    <a:moveTo>
                      <a:pt x="21" y="43"/>
                    </a:moveTo>
                    <a:cubicBezTo>
                      <a:pt x="10" y="43"/>
                      <a:pt x="0" y="33"/>
                      <a:pt x="0" y="22"/>
                    </a:cubicBezTo>
                    <a:cubicBezTo>
                      <a:pt x="0" y="10"/>
                      <a:pt x="10" y="0"/>
                      <a:pt x="21" y="0"/>
                    </a:cubicBezTo>
                    <a:cubicBezTo>
                      <a:pt x="34" y="0"/>
                      <a:pt x="42" y="10"/>
                      <a:pt x="42" y="22"/>
                    </a:cubicBezTo>
                    <a:cubicBezTo>
                      <a:pt x="42" y="33"/>
                      <a:pt x="34" y="43"/>
                      <a:pt x="21" y="43"/>
                    </a:cubicBezTo>
                    <a:close/>
                    <a:moveTo>
                      <a:pt x="4" y="68"/>
                    </a:moveTo>
                    <a:lnTo>
                      <a:pt x="38" y="61"/>
                    </a:lnTo>
                    <a:lnTo>
                      <a:pt x="38" y="212"/>
                    </a:lnTo>
                    <a:lnTo>
                      <a:pt x="4" y="212"/>
                    </a:lnTo>
                    <a:lnTo>
                      <a:pt x="4" y="6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3" name="Freeform 43"/>
              <p:cNvSpPr>
                <a:spLocks noChangeArrowheads="1"/>
              </p:cNvSpPr>
              <p:nvPr/>
            </p:nvSpPr>
            <p:spPr bwMode="auto">
              <a:xfrm>
                <a:off x="4738688" y="3629025"/>
                <a:ext cx="39687" cy="57150"/>
              </a:xfrm>
              <a:custGeom>
                <a:avLst/>
                <a:gdLst>
                  <a:gd name="T0" fmla="*/ 62 w 110"/>
                  <a:gd name="T1" fmla="*/ 156 h 157"/>
                  <a:gd name="T2" fmla="*/ 0 w 110"/>
                  <a:gd name="T3" fmla="*/ 79 h 157"/>
                  <a:gd name="T4" fmla="*/ 64 w 110"/>
                  <a:gd name="T5" fmla="*/ 0 h 157"/>
                  <a:gd name="T6" fmla="*/ 105 w 110"/>
                  <a:gd name="T7" fmla="*/ 17 h 157"/>
                  <a:gd name="T8" fmla="*/ 89 w 110"/>
                  <a:gd name="T9" fmla="*/ 38 h 157"/>
                  <a:gd name="T10" fmla="*/ 64 w 110"/>
                  <a:gd name="T11" fmla="*/ 27 h 157"/>
                  <a:gd name="T12" fmla="*/ 42 w 110"/>
                  <a:gd name="T13" fmla="*/ 42 h 157"/>
                  <a:gd name="T14" fmla="*/ 35 w 110"/>
                  <a:gd name="T15" fmla="*/ 82 h 157"/>
                  <a:gd name="T16" fmla="*/ 44 w 110"/>
                  <a:gd name="T17" fmla="*/ 122 h 157"/>
                  <a:gd name="T18" fmla="*/ 64 w 110"/>
                  <a:gd name="T19" fmla="*/ 131 h 157"/>
                  <a:gd name="T20" fmla="*/ 94 w 110"/>
                  <a:gd name="T21" fmla="*/ 117 h 157"/>
                  <a:gd name="T22" fmla="*/ 109 w 110"/>
                  <a:gd name="T23" fmla="*/ 136 h 157"/>
                  <a:gd name="T24" fmla="*/ 62 w 110"/>
                  <a:gd name="T25"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7">
                    <a:moveTo>
                      <a:pt x="62" y="156"/>
                    </a:moveTo>
                    <a:cubicBezTo>
                      <a:pt x="22" y="156"/>
                      <a:pt x="0" y="128"/>
                      <a:pt x="0" y="79"/>
                    </a:cubicBezTo>
                    <a:cubicBezTo>
                      <a:pt x="0" y="27"/>
                      <a:pt x="32" y="0"/>
                      <a:pt x="64" y="0"/>
                    </a:cubicBezTo>
                    <a:cubicBezTo>
                      <a:pt x="80" y="0"/>
                      <a:pt x="91" y="4"/>
                      <a:pt x="105" y="17"/>
                    </a:cubicBezTo>
                    <a:lnTo>
                      <a:pt x="89" y="38"/>
                    </a:lnTo>
                    <a:cubicBezTo>
                      <a:pt x="80" y="29"/>
                      <a:pt x="73" y="27"/>
                      <a:pt x="64" y="27"/>
                    </a:cubicBezTo>
                    <a:cubicBezTo>
                      <a:pt x="54" y="27"/>
                      <a:pt x="46" y="32"/>
                      <a:pt x="42" y="42"/>
                    </a:cubicBezTo>
                    <a:cubicBezTo>
                      <a:pt x="37" y="50"/>
                      <a:pt x="35" y="64"/>
                      <a:pt x="35" y="82"/>
                    </a:cubicBezTo>
                    <a:cubicBezTo>
                      <a:pt x="35" y="103"/>
                      <a:pt x="39" y="115"/>
                      <a:pt x="44" y="122"/>
                    </a:cubicBezTo>
                    <a:cubicBezTo>
                      <a:pt x="50" y="128"/>
                      <a:pt x="57" y="131"/>
                      <a:pt x="64" y="131"/>
                    </a:cubicBezTo>
                    <a:cubicBezTo>
                      <a:pt x="75" y="131"/>
                      <a:pt x="85" y="126"/>
                      <a:pt x="94" y="117"/>
                    </a:cubicBezTo>
                    <a:lnTo>
                      <a:pt x="109" y="136"/>
                    </a:lnTo>
                    <a:cubicBezTo>
                      <a:pt x="96" y="149"/>
                      <a:pt x="82" y="156"/>
                      <a:pt x="62" y="15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4" name="Freeform 44"/>
              <p:cNvSpPr>
                <a:spLocks noChangeArrowheads="1"/>
              </p:cNvSpPr>
              <p:nvPr/>
            </p:nvSpPr>
            <p:spPr bwMode="auto">
              <a:xfrm>
                <a:off x="4781550" y="3668713"/>
                <a:ext cx="15875" cy="15875"/>
              </a:xfrm>
              <a:custGeom>
                <a:avLst/>
                <a:gdLst>
                  <a:gd name="T0" fmla="*/ 21 w 44"/>
                  <a:gd name="T1" fmla="*/ 43 h 44"/>
                  <a:gd name="T2" fmla="*/ 0 w 44"/>
                  <a:gd name="T3" fmla="*/ 22 h 44"/>
                  <a:gd name="T4" fmla="*/ 21 w 44"/>
                  <a:gd name="T5" fmla="*/ 0 h 44"/>
                  <a:gd name="T6" fmla="*/ 43 w 44"/>
                  <a:gd name="T7" fmla="*/ 22 h 44"/>
                  <a:gd name="T8" fmla="*/ 21 w 44"/>
                  <a:gd name="T9" fmla="*/ 43 h 44"/>
                  <a:gd name="T10" fmla="*/ 21 w 44"/>
                  <a:gd name="T11" fmla="*/ 4 h 44"/>
                  <a:gd name="T12" fmla="*/ 4 w 44"/>
                  <a:gd name="T13" fmla="*/ 22 h 44"/>
                  <a:gd name="T14" fmla="*/ 21 w 44"/>
                  <a:gd name="T15" fmla="*/ 39 h 44"/>
                  <a:gd name="T16" fmla="*/ 38 w 44"/>
                  <a:gd name="T17" fmla="*/ 22 h 44"/>
                  <a:gd name="T18" fmla="*/ 21 w 44"/>
                  <a:gd name="T19" fmla="*/ 4 h 44"/>
                  <a:gd name="T20" fmla="*/ 25 w 44"/>
                  <a:gd name="T21" fmla="*/ 33 h 44"/>
                  <a:gd name="T22" fmla="*/ 24 w 44"/>
                  <a:gd name="T23" fmla="*/ 31 h 44"/>
                  <a:gd name="T24" fmla="*/ 19 w 44"/>
                  <a:gd name="T25" fmla="*/ 24 h 44"/>
                  <a:gd name="T26" fmla="*/ 18 w 44"/>
                  <a:gd name="T27" fmla="*/ 24 h 44"/>
                  <a:gd name="T28" fmla="*/ 18 w 44"/>
                  <a:gd name="T29" fmla="*/ 33 h 44"/>
                  <a:gd name="T30" fmla="*/ 14 w 44"/>
                  <a:gd name="T31" fmla="*/ 33 h 44"/>
                  <a:gd name="T32" fmla="*/ 14 w 44"/>
                  <a:gd name="T33" fmla="*/ 10 h 44"/>
                  <a:gd name="T34" fmla="*/ 22 w 44"/>
                  <a:gd name="T35" fmla="*/ 10 h 44"/>
                  <a:gd name="T36" fmla="*/ 31 w 44"/>
                  <a:gd name="T37" fmla="*/ 17 h 44"/>
                  <a:gd name="T38" fmla="*/ 25 w 44"/>
                  <a:gd name="T39" fmla="*/ 24 h 44"/>
                  <a:gd name="T40" fmla="*/ 25 w 44"/>
                  <a:gd name="T41" fmla="*/ 25 h 44"/>
                  <a:gd name="T42" fmla="*/ 32 w 44"/>
                  <a:gd name="T43" fmla="*/ 33 h 44"/>
                  <a:gd name="T44" fmla="*/ 25 w 44"/>
                  <a:gd name="T45" fmla="*/ 33 h 44"/>
                  <a:gd name="T46" fmla="*/ 24 w 44"/>
                  <a:gd name="T47" fmla="*/ 14 h 44"/>
                  <a:gd name="T48" fmla="*/ 21 w 44"/>
                  <a:gd name="T49" fmla="*/ 14 h 44"/>
                  <a:gd name="T50" fmla="*/ 18 w 44"/>
                  <a:gd name="T51" fmla="*/ 14 h 44"/>
                  <a:gd name="T52" fmla="*/ 18 w 44"/>
                  <a:gd name="T53" fmla="*/ 21 h 44"/>
                  <a:gd name="T54" fmla="*/ 21 w 44"/>
                  <a:gd name="T55" fmla="*/ 21 h 44"/>
                  <a:gd name="T56" fmla="*/ 24 w 44"/>
                  <a:gd name="T57" fmla="*/ 20 h 44"/>
                  <a:gd name="T58" fmla="*/ 25 w 44"/>
                  <a:gd name="T59" fmla="*/ 17 h 44"/>
                  <a:gd name="T60" fmla="*/ 24 w 44"/>
                  <a:gd name="T61"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44">
                    <a:moveTo>
                      <a:pt x="21" y="43"/>
                    </a:moveTo>
                    <a:cubicBezTo>
                      <a:pt x="10" y="43"/>
                      <a:pt x="0" y="35"/>
                      <a:pt x="0" y="22"/>
                    </a:cubicBezTo>
                    <a:cubicBezTo>
                      <a:pt x="0" y="10"/>
                      <a:pt x="9" y="0"/>
                      <a:pt x="21" y="0"/>
                    </a:cubicBezTo>
                    <a:cubicBezTo>
                      <a:pt x="33" y="0"/>
                      <a:pt x="43" y="10"/>
                      <a:pt x="43" y="22"/>
                    </a:cubicBezTo>
                    <a:cubicBezTo>
                      <a:pt x="43" y="35"/>
                      <a:pt x="33" y="43"/>
                      <a:pt x="21" y="43"/>
                    </a:cubicBezTo>
                    <a:close/>
                    <a:moveTo>
                      <a:pt x="21" y="4"/>
                    </a:moveTo>
                    <a:cubicBezTo>
                      <a:pt x="13" y="4"/>
                      <a:pt x="4" y="13"/>
                      <a:pt x="4" y="22"/>
                    </a:cubicBezTo>
                    <a:cubicBezTo>
                      <a:pt x="4" y="32"/>
                      <a:pt x="12" y="39"/>
                      <a:pt x="21" y="39"/>
                    </a:cubicBezTo>
                    <a:cubicBezTo>
                      <a:pt x="30" y="39"/>
                      <a:pt x="38" y="32"/>
                      <a:pt x="38" y="22"/>
                    </a:cubicBezTo>
                    <a:cubicBezTo>
                      <a:pt x="38" y="13"/>
                      <a:pt x="31" y="4"/>
                      <a:pt x="21" y="4"/>
                    </a:cubicBezTo>
                    <a:close/>
                    <a:moveTo>
                      <a:pt x="25" y="33"/>
                    </a:moveTo>
                    <a:cubicBezTo>
                      <a:pt x="25" y="32"/>
                      <a:pt x="24" y="32"/>
                      <a:pt x="24" y="31"/>
                    </a:cubicBezTo>
                    <a:cubicBezTo>
                      <a:pt x="21" y="25"/>
                      <a:pt x="21" y="25"/>
                      <a:pt x="19" y="24"/>
                    </a:cubicBezTo>
                    <a:cubicBezTo>
                      <a:pt x="19" y="24"/>
                      <a:pt x="19" y="24"/>
                      <a:pt x="18" y="24"/>
                    </a:cubicBezTo>
                    <a:lnTo>
                      <a:pt x="18" y="33"/>
                    </a:lnTo>
                    <a:lnTo>
                      <a:pt x="14" y="33"/>
                    </a:lnTo>
                    <a:lnTo>
                      <a:pt x="14" y="10"/>
                    </a:lnTo>
                    <a:lnTo>
                      <a:pt x="22" y="10"/>
                    </a:lnTo>
                    <a:cubicBezTo>
                      <a:pt x="28" y="10"/>
                      <a:pt x="31" y="13"/>
                      <a:pt x="31" y="17"/>
                    </a:cubicBezTo>
                    <a:cubicBezTo>
                      <a:pt x="31" y="21"/>
                      <a:pt x="28" y="24"/>
                      <a:pt x="25" y="24"/>
                    </a:cubicBezTo>
                    <a:cubicBezTo>
                      <a:pt x="25" y="24"/>
                      <a:pt x="25" y="24"/>
                      <a:pt x="25" y="25"/>
                    </a:cubicBezTo>
                    <a:cubicBezTo>
                      <a:pt x="26" y="27"/>
                      <a:pt x="32" y="33"/>
                      <a:pt x="32" y="33"/>
                    </a:cubicBezTo>
                    <a:lnTo>
                      <a:pt x="25" y="33"/>
                    </a:lnTo>
                    <a:close/>
                    <a:moveTo>
                      <a:pt x="24" y="14"/>
                    </a:moveTo>
                    <a:cubicBezTo>
                      <a:pt x="22" y="14"/>
                      <a:pt x="21" y="14"/>
                      <a:pt x="21" y="14"/>
                    </a:cubicBezTo>
                    <a:lnTo>
                      <a:pt x="18" y="14"/>
                    </a:lnTo>
                    <a:lnTo>
                      <a:pt x="18" y="21"/>
                    </a:lnTo>
                    <a:lnTo>
                      <a:pt x="21" y="21"/>
                    </a:lnTo>
                    <a:cubicBezTo>
                      <a:pt x="22" y="21"/>
                      <a:pt x="24" y="20"/>
                      <a:pt x="24" y="20"/>
                    </a:cubicBezTo>
                    <a:cubicBezTo>
                      <a:pt x="25" y="20"/>
                      <a:pt x="25" y="18"/>
                      <a:pt x="25" y="17"/>
                    </a:cubicBezTo>
                    <a:cubicBezTo>
                      <a:pt x="25" y="15"/>
                      <a:pt x="24" y="14"/>
                      <a:pt x="24"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07" name="Freeform 45"/>
            <p:cNvSpPr>
              <a:spLocks noChangeArrowheads="1"/>
            </p:cNvSpPr>
            <p:nvPr/>
          </p:nvSpPr>
          <p:spPr bwMode="auto">
            <a:xfrm>
              <a:off x="5174845" y="3131887"/>
              <a:ext cx="1497671" cy="322034"/>
            </a:xfrm>
            <a:custGeom>
              <a:avLst/>
              <a:gdLst>
                <a:gd name="T0" fmla="*/ 2319 w 4640"/>
                <a:gd name="T1" fmla="*/ 1010 h 1011"/>
                <a:gd name="T2" fmla="*/ 0 w 4640"/>
                <a:gd name="T3" fmla="*/ 1010 h 1011"/>
                <a:gd name="T4" fmla="*/ 0 w 4640"/>
                <a:gd name="T5" fmla="*/ 0 h 1011"/>
                <a:gd name="T6" fmla="*/ 4639 w 4640"/>
                <a:gd name="T7" fmla="*/ 0 h 1011"/>
                <a:gd name="T8" fmla="*/ 4639 w 4640"/>
                <a:gd name="T9" fmla="*/ 1010 h 1011"/>
                <a:gd name="T10" fmla="*/ 2319 w 4640"/>
                <a:gd name="T11" fmla="*/ 1010 h 1011"/>
              </a:gdLst>
              <a:ahLst/>
              <a:cxnLst>
                <a:cxn ang="0">
                  <a:pos x="T0" y="T1"/>
                </a:cxn>
                <a:cxn ang="0">
                  <a:pos x="T2" y="T3"/>
                </a:cxn>
                <a:cxn ang="0">
                  <a:pos x="T4" y="T5"/>
                </a:cxn>
                <a:cxn ang="0">
                  <a:pos x="T6" y="T7"/>
                </a:cxn>
                <a:cxn ang="0">
                  <a:pos x="T8" y="T9"/>
                </a:cxn>
                <a:cxn ang="0">
                  <a:pos x="T10" y="T11"/>
                </a:cxn>
              </a:cxnLst>
              <a:rect l="0" t="0" r="r" b="b"/>
              <a:pathLst>
                <a:path w="4640" h="1011">
                  <a:moveTo>
                    <a:pt x="2319" y="1010"/>
                  </a:moveTo>
                  <a:lnTo>
                    <a:pt x="0" y="1010"/>
                  </a:lnTo>
                  <a:lnTo>
                    <a:pt x="0" y="0"/>
                  </a:lnTo>
                  <a:lnTo>
                    <a:pt x="4639" y="0"/>
                  </a:lnTo>
                  <a:lnTo>
                    <a:pt x="4639" y="1010"/>
                  </a:lnTo>
                  <a:lnTo>
                    <a:pt x="2319" y="1010"/>
                  </a:lnTo>
                </a:path>
              </a:pathLst>
            </a:custGeom>
            <a:solidFill>
              <a:schemeClr val="tx1">
                <a:lumMod val="65000"/>
                <a:lumOff val="35000"/>
              </a:schemeClr>
            </a:solidFill>
            <a:ln>
              <a:noFill/>
            </a:ln>
            <a:effectLst/>
          </p:spPr>
          <p:txBody>
            <a:bodyPr wrap="none" anchor="ctr"/>
            <a:lstStyle/>
            <a:p>
              <a:endParaRPr lang="en-US"/>
            </a:p>
          </p:txBody>
        </p:sp>
        <p:sp>
          <p:nvSpPr>
            <p:cNvPr id="408" name="Freeform 46"/>
            <p:cNvSpPr>
              <a:spLocks noChangeArrowheads="1"/>
            </p:cNvSpPr>
            <p:nvPr/>
          </p:nvSpPr>
          <p:spPr bwMode="auto">
            <a:xfrm>
              <a:off x="3647643" y="3131887"/>
              <a:ext cx="1527202" cy="322034"/>
            </a:xfrm>
            <a:custGeom>
              <a:avLst/>
              <a:gdLst>
                <a:gd name="T0" fmla="*/ 2323 w 4648"/>
                <a:gd name="T1" fmla="*/ 1009 h 1010"/>
                <a:gd name="T2" fmla="*/ 0 w 4648"/>
                <a:gd name="T3" fmla="*/ 1009 h 1010"/>
                <a:gd name="T4" fmla="*/ 0 w 4648"/>
                <a:gd name="T5" fmla="*/ 0 h 1010"/>
                <a:gd name="T6" fmla="*/ 4647 w 4648"/>
                <a:gd name="T7" fmla="*/ 0 h 1010"/>
                <a:gd name="T8" fmla="*/ 4647 w 4648"/>
                <a:gd name="T9" fmla="*/ 1009 h 1010"/>
                <a:gd name="T10" fmla="*/ 2323 w 4648"/>
                <a:gd name="T11" fmla="*/ 1009 h 1010"/>
              </a:gdLst>
              <a:ahLst/>
              <a:cxnLst>
                <a:cxn ang="0">
                  <a:pos x="T0" y="T1"/>
                </a:cxn>
                <a:cxn ang="0">
                  <a:pos x="T2" y="T3"/>
                </a:cxn>
                <a:cxn ang="0">
                  <a:pos x="T4" y="T5"/>
                </a:cxn>
                <a:cxn ang="0">
                  <a:pos x="T6" y="T7"/>
                </a:cxn>
                <a:cxn ang="0">
                  <a:pos x="T8" y="T9"/>
                </a:cxn>
                <a:cxn ang="0">
                  <a:pos x="T10" y="T11"/>
                </a:cxn>
              </a:cxnLst>
              <a:rect l="0" t="0" r="r" b="b"/>
              <a:pathLst>
                <a:path w="4648" h="1010">
                  <a:moveTo>
                    <a:pt x="2323" y="1009"/>
                  </a:moveTo>
                  <a:lnTo>
                    <a:pt x="0" y="1009"/>
                  </a:lnTo>
                  <a:lnTo>
                    <a:pt x="0" y="0"/>
                  </a:lnTo>
                  <a:lnTo>
                    <a:pt x="4647" y="0"/>
                  </a:lnTo>
                  <a:lnTo>
                    <a:pt x="4647" y="1009"/>
                  </a:lnTo>
                  <a:lnTo>
                    <a:pt x="2323" y="1009"/>
                  </a:lnTo>
                </a:path>
              </a:pathLst>
            </a:custGeom>
            <a:solidFill>
              <a:srgbClr val="D3366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7"/>
            <p:cNvSpPr>
              <a:spLocks noChangeArrowheads="1"/>
            </p:cNvSpPr>
            <p:nvPr/>
          </p:nvSpPr>
          <p:spPr bwMode="auto">
            <a:xfrm>
              <a:off x="2175284" y="3131887"/>
              <a:ext cx="1475170" cy="322034"/>
            </a:xfrm>
            <a:custGeom>
              <a:avLst/>
              <a:gdLst>
                <a:gd name="T0" fmla="*/ 2283 w 4568"/>
                <a:gd name="T1" fmla="*/ 1010 h 1011"/>
                <a:gd name="T2" fmla="*/ 0 w 4568"/>
                <a:gd name="T3" fmla="*/ 1010 h 1011"/>
                <a:gd name="T4" fmla="*/ 0 w 4568"/>
                <a:gd name="T5" fmla="*/ 0 h 1011"/>
                <a:gd name="T6" fmla="*/ 4567 w 4568"/>
                <a:gd name="T7" fmla="*/ 0 h 1011"/>
                <a:gd name="T8" fmla="*/ 4567 w 4568"/>
                <a:gd name="T9" fmla="*/ 1010 h 1011"/>
                <a:gd name="T10" fmla="*/ 2283 w 4568"/>
                <a:gd name="T11" fmla="*/ 1010 h 1011"/>
              </a:gdLst>
              <a:ahLst/>
              <a:cxnLst>
                <a:cxn ang="0">
                  <a:pos x="T0" y="T1"/>
                </a:cxn>
                <a:cxn ang="0">
                  <a:pos x="T2" y="T3"/>
                </a:cxn>
                <a:cxn ang="0">
                  <a:pos x="T4" y="T5"/>
                </a:cxn>
                <a:cxn ang="0">
                  <a:pos x="T6" y="T7"/>
                </a:cxn>
                <a:cxn ang="0">
                  <a:pos x="T8" y="T9"/>
                </a:cxn>
                <a:cxn ang="0">
                  <a:pos x="T10" y="T11"/>
                </a:cxn>
              </a:cxnLst>
              <a:rect l="0" t="0" r="r" b="b"/>
              <a:pathLst>
                <a:path w="4568" h="1011">
                  <a:moveTo>
                    <a:pt x="2283" y="1010"/>
                  </a:moveTo>
                  <a:lnTo>
                    <a:pt x="0" y="1010"/>
                  </a:lnTo>
                  <a:lnTo>
                    <a:pt x="0" y="0"/>
                  </a:lnTo>
                  <a:lnTo>
                    <a:pt x="4567" y="0"/>
                  </a:lnTo>
                  <a:lnTo>
                    <a:pt x="4567" y="1010"/>
                  </a:lnTo>
                  <a:lnTo>
                    <a:pt x="2283" y="1010"/>
                  </a:lnTo>
                </a:path>
              </a:pathLst>
            </a:custGeom>
            <a:solidFill>
              <a:srgbClr val="C09B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8"/>
            <p:cNvSpPr>
              <a:spLocks noChangeArrowheads="1"/>
            </p:cNvSpPr>
            <p:nvPr/>
          </p:nvSpPr>
          <p:spPr bwMode="auto">
            <a:xfrm>
              <a:off x="2907948" y="3498922"/>
              <a:ext cx="722820" cy="457036"/>
            </a:xfrm>
            <a:custGeom>
              <a:avLst/>
              <a:gdLst>
                <a:gd name="T0" fmla="*/ 1133 w 2268"/>
                <a:gd name="T1" fmla="*/ 1433 h 1434"/>
                <a:gd name="T2" fmla="*/ 0 w 2268"/>
                <a:gd name="T3" fmla="*/ 1433 h 1434"/>
                <a:gd name="T4" fmla="*/ 0 w 2268"/>
                <a:gd name="T5" fmla="*/ 0 h 1434"/>
                <a:gd name="T6" fmla="*/ 2267 w 2268"/>
                <a:gd name="T7" fmla="*/ 0 h 1434"/>
                <a:gd name="T8" fmla="*/ 2267 w 2268"/>
                <a:gd name="T9" fmla="*/ 1433 h 1434"/>
                <a:gd name="T10" fmla="*/ 1133 w 2268"/>
                <a:gd name="T11" fmla="*/ 1433 h 1434"/>
              </a:gdLst>
              <a:ahLst/>
              <a:cxnLst>
                <a:cxn ang="0">
                  <a:pos x="T0" y="T1"/>
                </a:cxn>
                <a:cxn ang="0">
                  <a:pos x="T2" y="T3"/>
                </a:cxn>
                <a:cxn ang="0">
                  <a:pos x="T4" y="T5"/>
                </a:cxn>
                <a:cxn ang="0">
                  <a:pos x="T6" y="T7"/>
                </a:cxn>
                <a:cxn ang="0">
                  <a:pos x="T8" y="T9"/>
                </a:cxn>
                <a:cxn ang="0">
                  <a:pos x="T10" y="T11"/>
                </a:cxn>
              </a:cxnLst>
              <a:rect l="0" t="0" r="r" b="b"/>
              <a:pathLst>
                <a:path w="2268" h="1434">
                  <a:moveTo>
                    <a:pt x="1133" y="1433"/>
                  </a:moveTo>
                  <a:lnTo>
                    <a:pt x="0" y="1433"/>
                  </a:lnTo>
                  <a:lnTo>
                    <a:pt x="0" y="0"/>
                  </a:lnTo>
                  <a:lnTo>
                    <a:pt x="2267" y="0"/>
                  </a:lnTo>
                  <a:lnTo>
                    <a:pt x="2267" y="1433"/>
                  </a:lnTo>
                  <a:lnTo>
                    <a:pt x="1133" y="1433"/>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9"/>
            <p:cNvSpPr>
              <a:spLocks noChangeArrowheads="1"/>
            </p:cNvSpPr>
            <p:nvPr/>
          </p:nvSpPr>
          <p:spPr bwMode="auto">
            <a:xfrm>
              <a:off x="2172472" y="3498922"/>
              <a:ext cx="694694" cy="457036"/>
            </a:xfrm>
            <a:custGeom>
              <a:avLst/>
              <a:gdLst>
                <a:gd name="T0" fmla="*/ 1088 w 2178"/>
                <a:gd name="T1" fmla="*/ 1433 h 1434"/>
                <a:gd name="T2" fmla="*/ 0 w 2178"/>
                <a:gd name="T3" fmla="*/ 1433 h 1434"/>
                <a:gd name="T4" fmla="*/ 0 w 2178"/>
                <a:gd name="T5" fmla="*/ 0 h 1434"/>
                <a:gd name="T6" fmla="*/ 2177 w 2178"/>
                <a:gd name="T7" fmla="*/ 0 h 1434"/>
                <a:gd name="T8" fmla="*/ 2177 w 2178"/>
                <a:gd name="T9" fmla="*/ 1433 h 1434"/>
                <a:gd name="T10" fmla="*/ 1088 w 2178"/>
                <a:gd name="T11" fmla="*/ 1433 h 1434"/>
              </a:gdLst>
              <a:ahLst/>
              <a:cxnLst>
                <a:cxn ang="0">
                  <a:pos x="T0" y="T1"/>
                </a:cxn>
                <a:cxn ang="0">
                  <a:pos x="T2" y="T3"/>
                </a:cxn>
                <a:cxn ang="0">
                  <a:pos x="T4" y="T5"/>
                </a:cxn>
                <a:cxn ang="0">
                  <a:pos x="T6" y="T7"/>
                </a:cxn>
                <a:cxn ang="0">
                  <a:pos x="T8" y="T9"/>
                </a:cxn>
                <a:cxn ang="0">
                  <a:pos x="T10" y="T11"/>
                </a:cxn>
              </a:cxnLst>
              <a:rect l="0" t="0" r="r" b="b"/>
              <a:pathLst>
                <a:path w="2178" h="1434">
                  <a:moveTo>
                    <a:pt x="1088" y="1433"/>
                  </a:moveTo>
                  <a:lnTo>
                    <a:pt x="0" y="1433"/>
                  </a:lnTo>
                  <a:lnTo>
                    <a:pt x="0" y="0"/>
                  </a:lnTo>
                  <a:lnTo>
                    <a:pt x="2177" y="0"/>
                  </a:lnTo>
                  <a:lnTo>
                    <a:pt x="2177" y="1433"/>
                  </a:lnTo>
                  <a:lnTo>
                    <a:pt x="1088" y="1433"/>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2" name="Freeform 50"/>
            <p:cNvSpPr>
              <a:spLocks noChangeArrowheads="1"/>
            </p:cNvSpPr>
            <p:nvPr/>
          </p:nvSpPr>
          <p:spPr bwMode="auto">
            <a:xfrm>
              <a:off x="4435150" y="3498922"/>
              <a:ext cx="714382" cy="457036"/>
            </a:xfrm>
            <a:custGeom>
              <a:avLst/>
              <a:gdLst>
                <a:gd name="T0" fmla="*/ 1120 w 2241"/>
                <a:gd name="T1" fmla="*/ 1433 h 1434"/>
                <a:gd name="T2" fmla="*/ 0 w 2241"/>
                <a:gd name="T3" fmla="*/ 1433 h 1434"/>
                <a:gd name="T4" fmla="*/ 0 w 2241"/>
                <a:gd name="T5" fmla="*/ 0 h 1434"/>
                <a:gd name="T6" fmla="*/ 2240 w 2241"/>
                <a:gd name="T7" fmla="*/ 0 h 1434"/>
                <a:gd name="T8" fmla="*/ 2240 w 2241"/>
                <a:gd name="T9" fmla="*/ 1433 h 1434"/>
                <a:gd name="T10" fmla="*/ 1120 w 2241"/>
                <a:gd name="T11" fmla="*/ 1433 h 1434"/>
              </a:gdLst>
              <a:ahLst/>
              <a:cxnLst>
                <a:cxn ang="0">
                  <a:pos x="T0" y="T1"/>
                </a:cxn>
                <a:cxn ang="0">
                  <a:pos x="T2" y="T3"/>
                </a:cxn>
                <a:cxn ang="0">
                  <a:pos x="T4" y="T5"/>
                </a:cxn>
                <a:cxn ang="0">
                  <a:pos x="T6" y="T7"/>
                </a:cxn>
                <a:cxn ang="0">
                  <a:pos x="T8" y="T9"/>
                </a:cxn>
                <a:cxn ang="0">
                  <a:pos x="T10" y="T11"/>
                </a:cxn>
              </a:cxnLst>
              <a:rect l="0" t="0" r="r" b="b"/>
              <a:pathLst>
                <a:path w="2241" h="1434">
                  <a:moveTo>
                    <a:pt x="1120" y="1433"/>
                  </a:moveTo>
                  <a:lnTo>
                    <a:pt x="0" y="1433"/>
                  </a:lnTo>
                  <a:lnTo>
                    <a:pt x="0" y="0"/>
                  </a:lnTo>
                  <a:lnTo>
                    <a:pt x="2240" y="0"/>
                  </a:lnTo>
                  <a:lnTo>
                    <a:pt x="2240" y="1433"/>
                  </a:lnTo>
                  <a:lnTo>
                    <a:pt x="1120" y="1433"/>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51"/>
            <p:cNvSpPr>
              <a:spLocks noChangeArrowheads="1"/>
            </p:cNvSpPr>
            <p:nvPr/>
          </p:nvSpPr>
          <p:spPr bwMode="auto">
            <a:xfrm>
              <a:off x="3674362" y="3498922"/>
              <a:ext cx="717195" cy="457036"/>
            </a:xfrm>
            <a:custGeom>
              <a:avLst/>
              <a:gdLst>
                <a:gd name="T0" fmla="*/ 1123 w 2247"/>
                <a:gd name="T1" fmla="*/ 1433 h 1434"/>
                <a:gd name="T2" fmla="*/ 0 w 2247"/>
                <a:gd name="T3" fmla="*/ 1433 h 1434"/>
                <a:gd name="T4" fmla="*/ 0 w 2247"/>
                <a:gd name="T5" fmla="*/ 0 h 1434"/>
                <a:gd name="T6" fmla="*/ 2246 w 2247"/>
                <a:gd name="T7" fmla="*/ 0 h 1434"/>
                <a:gd name="T8" fmla="*/ 2246 w 2247"/>
                <a:gd name="T9" fmla="*/ 1433 h 1434"/>
                <a:gd name="T10" fmla="*/ 1123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3" y="1433"/>
                  </a:moveTo>
                  <a:lnTo>
                    <a:pt x="0" y="1433"/>
                  </a:lnTo>
                  <a:lnTo>
                    <a:pt x="0" y="0"/>
                  </a:lnTo>
                  <a:lnTo>
                    <a:pt x="2246" y="0"/>
                  </a:lnTo>
                  <a:lnTo>
                    <a:pt x="2246" y="1433"/>
                  </a:lnTo>
                  <a:lnTo>
                    <a:pt x="1123" y="1433"/>
                  </a:lnTo>
                </a:path>
              </a:pathLst>
            </a:custGeom>
            <a:solidFill>
              <a:srgbClr val="8CC6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52"/>
            <p:cNvSpPr>
              <a:spLocks noChangeArrowheads="1"/>
            </p:cNvSpPr>
            <p:nvPr/>
          </p:nvSpPr>
          <p:spPr bwMode="auto">
            <a:xfrm>
              <a:off x="5193127"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53"/>
            <p:cNvSpPr>
              <a:spLocks noChangeArrowheads="1"/>
            </p:cNvSpPr>
            <p:nvPr/>
          </p:nvSpPr>
          <p:spPr bwMode="auto">
            <a:xfrm>
              <a:off x="5956728"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16" name="Group 415"/>
            <p:cNvGrpSpPr/>
            <p:nvPr/>
          </p:nvGrpSpPr>
          <p:grpSpPr>
            <a:xfrm>
              <a:off x="2424193" y="3677518"/>
              <a:ext cx="222190" cy="119532"/>
              <a:chOff x="2524125" y="4681538"/>
              <a:chExt cx="250825" cy="134937"/>
            </a:xfrm>
          </p:grpSpPr>
          <p:sp>
            <p:nvSpPr>
              <p:cNvPr id="1026" name="Freeform 54"/>
              <p:cNvSpPr>
                <a:spLocks noChangeArrowheads="1"/>
              </p:cNvSpPr>
              <p:nvPr/>
            </p:nvSpPr>
            <p:spPr bwMode="auto">
              <a:xfrm>
                <a:off x="2524125" y="4732338"/>
                <a:ext cx="88900" cy="84137"/>
              </a:xfrm>
              <a:custGeom>
                <a:avLst/>
                <a:gdLst>
                  <a:gd name="T0" fmla="*/ 99 w 246"/>
                  <a:gd name="T1" fmla="*/ 0 h 233"/>
                  <a:gd name="T2" fmla="*/ 146 w 246"/>
                  <a:gd name="T3" fmla="*/ 0 h 233"/>
                  <a:gd name="T4" fmla="*/ 245 w 246"/>
                  <a:gd name="T5" fmla="*/ 232 h 233"/>
                  <a:gd name="T6" fmla="*/ 192 w 246"/>
                  <a:gd name="T7" fmla="*/ 232 h 233"/>
                  <a:gd name="T8" fmla="*/ 171 w 246"/>
                  <a:gd name="T9" fmla="*/ 181 h 233"/>
                  <a:gd name="T10" fmla="*/ 74 w 246"/>
                  <a:gd name="T11" fmla="*/ 181 h 233"/>
                  <a:gd name="T12" fmla="*/ 53 w 246"/>
                  <a:gd name="T13" fmla="*/ 232 h 233"/>
                  <a:gd name="T14" fmla="*/ 0 w 246"/>
                  <a:gd name="T15" fmla="*/ 232 h 233"/>
                  <a:gd name="T16" fmla="*/ 99 w 246"/>
                  <a:gd name="T17" fmla="*/ 0 h 233"/>
                  <a:gd name="T18" fmla="*/ 153 w 246"/>
                  <a:gd name="T19" fmla="*/ 136 h 233"/>
                  <a:gd name="T20" fmla="*/ 122 w 246"/>
                  <a:gd name="T21" fmla="*/ 61 h 233"/>
                  <a:gd name="T22" fmla="*/ 92 w 246"/>
                  <a:gd name="T23" fmla="*/ 136 h 233"/>
                  <a:gd name="T24" fmla="*/ 153 w 246"/>
                  <a:gd name="T25"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33">
                    <a:moveTo>
                      <a:pt x="99" y="0"/>
                    </a:moveTo>
                    <a:lnTo>
                      <a:pt x="146" y="0"/>
                    </a:lnTo>
                    <a:lnTo>
                      <a:pt x="245" y="232"/>
                    </a:lnTo>
                    <a:lnTo>
                      <a:pt x="192" y="232"/>
                    </a:lnTo>
                    <a:lnTo>
                      <a:pt x="171" y="181"/>
                    </a:lnTo>
                    <a:lnTo>
                      <a:pt x="74" y="181"/>
                    </a:lnTo>
                    <a:lnTo>
                      <a:pt x="53" y="232"/>
                    </a:lnTo>
                    <a:lnTo>
                      <a:pt x="0" y="232"/>
                    </a:lnTo>
                    <a:lnTo>
                      <a:pt x="99" y="0"/>
                    </a:lnTo>
                    <a:close/>
                    <a:moveTo>
                      <a:pt x="153" y="136"/>
                    </a:moveTo>
                    <a:lnTo>
                      <a:pt x="122" y="61"/>
                    </a:lnTo>
                    <a:lnTo>
                      <a:pt x="92" y="136"/>
                    </a:lnTo>
                    <a:lnTo>
                      <a:pt x="153" y="13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7" name="Freeform 55"/>
              <p:cNvSpPr>
                <a:spLocks noChangeArrowheads="1"/>
              </p:cNvSpPr>
              <p:nvPr/>
            </p:nvSpPr>
            <p:spPr bwMode="auto">
              <a:xfrm>
                <a:off x="2619375" y="4733925"/>
                <a:ext cx="65088" cy="82550"/>
              </a:xfrm>
              <a:custGeom>
                <a:avLst/>
                <a:gdLst>
                  <a:gd name="T0" fmla="*/ 0 w 183"/>
                  <a:gd name="T1" fmla="*/ 0 h 231"/>
                  <a:gd name="T2" fmla="*/ 93 w 183"/>
                  <a:gd name="T3" fmla="*/ 0 h 231"/>
                  <a:gd name="T4" fmla="*/ 182 w 183"/>
                  <a:gd name="T5" fmla="*/ 80 h 231"/>
                  <a:gd name="T6" fmla="*/ 182 w 183"/>
                  <a:gd name="T7" fmla="*/ 80 h 231"/>
                  <a:gd name="T8" fmla="*/ 89 w 183"/>
                  <a:gd name="T9" fmla="*/ 161 h 231"/>
                  <a:gd name="T10" fmla="*/ 50 w 183"/>
                  <a:gd name="T11" fmla="*/ 161 h 231"/>
                  <a:gd name="T12" fmla="*/ 50 w 183"/>
                  <a:gd name="T13" fmla="*/ 230 h 231"/>
                  <a:gd name="T14" fmla="*/ 0 w 183"/>
                  <a:gd name="T15" fmla="*/ 230 h 231"/>
                  <a:gd name="T16" fmla="*/ 0 w 183"/>
                  <a:gd name="T17" fmla="*/ 0 h 231"/>
                  <a:gd name="T18" fmla="*/ 90 w 183"/>
                  <a:gd name="T19" fmla="*/ 116 h 231"/>
                  <a:gd name="T20" fmla="*/ 130 w 183"/>
                  <a:gd name="T21" fmla="*/ 82 h 231"/>
                  <a:gd name="T22" fmla="*/ 130 w 183"/>
                  <a:gd name="T23" fmla="*/ 80 h 231"/>
                  <a:gd name="T24" fmla="*/ 89 w 183"/>
                  <a:gd name="T25" fmla="*/ 46 h 231"/>
                  <a:gd name="T26" fmla="*/ 50 w 183"/>
                  <a:gd name="T27" fmla="*/ 46 h 231"/>
                  <a:gd name="T28" fmla="*/ 50 w 183"/>
                  <a:gd name="T29" fmla="*/ 116 h 231"/>
                  <a:gd name="T30" fmla="*/ 90 w 183"/>
                  <a:gd name="T3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1">
                    <a:moveTo>
                      <a:pt x="0" y="0"/>
                    </a:moveTo>
                    <a:lnTo>
                      <a:pt x="93" y="0"/>
                    </a:lnTo>
                    <a:cubicBezTo>
                      <a:pt x="148" y="0"/>
                      <a:pt x="182" y="33"/>
                      <a:pt x="182" y="80"/>
                    </a:cubicBezTo>
                    <a:lnTo>
                      <a:pt x="182" y="80"/>
                    </a:lnTo>
                    <a:cubicBezTo>
                      <a:pt x="182" y="133"/>
                      <a:pt x="140" y="161"/>
                      <a:pt x="89" y="161"/>
                    </a:cubicBezTo>
                    <a:lnTo>
                      <a:pt x="50" y="161"/>
                    </a:lnTo>
                    <a:lnTo>
                      <a:pt x="50" y="230"/>
                    </a:lnTo>
                    <a:lnTo>
                      <a:pt x="0" y="230"/>
                    </a:lnTo>
                    <a:lnTo>
                      <a:pt x="0" y="0"/>
                    </a:lnTo>
                    <a:close/>
                    <a:moveTo>
                      <a:pt x="90" y="116"/>
                    </a:moveTo>
                    <a:cubicBezTo>
                      <a:pt x="115" y="116"/>
                      <a:pt x="130" y="101"/>
                      <a:pt x="130" y="82"/>
                    </a:cubicBezTo>
                    <a:lnTo>
                      <a:pt x="130" y="80"/>
                    </a:lnTo>
                    <a:cubicBezTo>
                      <a:pt x="130" y="58"/>
                      <a:pt x="114" y="46"/>
                      <a:pt x="89" y="46"/>
                    </a:cubicBezTo>
                    <a:lnTo>
                      <a:pt x="50" y="46"/>
                    </a:lnTo>
                    <a:lnTo>
                      <a:pt x="50" y="116"/>
                    </a:lnTo>
                    <a:lnTo>
                      <a:pt x="90" y="11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Freeform 56"/>
              <p:cNvSpPr>
                <a:spLocks noChangeArrowheads="1"/>
              </p:cNvSpPr>
              <p:nvPr/>
            </p:nvSpPr>
            <p:spPr bwMode="auto">
              <a:xfrm>
                <a:off x="2692400" y="4733925"/>
                <a:ext cx="82550" cy="82550"/>
              </a:xfrm>
              <a:custGeom>
                <a:avLst/>
                <a:gdLst>
                  <a:gd name="T0" fmla="*/ 0 w 229"/>
                  <a:gd name="T1" fmla="*/ 0 h 231"/>
                  <a:gd name="T2" fmla="*/ 54 w 229"/>
                  <a:gd name="T3" fmla="*/ 0 h 231"/>
                  <a:gd name="T4" fmla="*/ 115 w 229"/>
                  <a:gd name="T5" fmla="*/ 97 h 231"/>
                  <a:gd name="T6" fmla="*/ 174 w 229"/>
                  <a:gd name="T7" fmla="*/ 0 h 231"/>
                  <a:gd name="T8" fmla="*/ 228 w 229"/>
                  <a:gd name="T9" fmla="*/ 0 h 231"/>
                  <a:gd name="T10" fmla="*/ 228 w 229"/>
                  <a:gd name="T11" fmla="*/ 230 h 231"/>
                  <a:gd name="T12" fmla="*/ 178 w 229"/>
                  <a:gd name="T13" fmla="*/ 230 h 231"/>
                  <a:gd name="T14" fmla="*/ 178 w 229"/>
                  <a:gd name="T15" fmla="*/ 80 h 231"/>
                  <a:gd name="T16" fmla="*/ 115 w 229"/>
                  <a:gd name="T17" fmla="*/ 179 h 231"/>
                  <a:gd name="T18" fmla="*/ 113 w 229"/>
                  <a:gd name="T19" fmla="*/ 179 h 231"/>
                  <a:gd name="T20" fmla="*/ 49 w 229"/>
                  <a:gd name="T21" fmla="*/ 82 h 231"/>
                  <a:gd name="T22" fmla="*/ 49 w 229"/>
                  <a:gd name="T23" fmla="*/ 230 h 231"/>
                  <a:gd name="T24" fmla="*/ 0 w 229"/>
                  <a:gd name="T25" fmla="*/ 230 h 231"/>
                  <a:gd name="T26" fmla="*/ 0 w 229"/>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231">
                    <a:moveTo>
                      <a:pt x="0" y="0"/>
                    </a:moveTo>
                    <a:lnTo>
                      <a:pt x="54" y="0"/>
                    </a:lnTo>
                    <a:lnTo>
                      <a:pt x="115" y="97"/>
                    </a:lnTo>
                    <a:lnTo>
                      <a:pt x="174" y="0"/>
                    </a:lnTo>
                    <a:lnTo>
                      <a:pt x="228" y="0"/>
                    </a:lnTo>
                    <a:lnTo>
                      <a:pt x="228" y="230"/>
                    </a:lnTo>
                    <a:lnTo>
                      <a:pt x="178" y="230"/>
                    </a:lnTo>
                    <a:lnTo>
                      <a:pt x="178" y="80"/>
                    </a:lnTo>
                    <a:lnTo>
                      <a:pt x="115" y="179"/>
                    </a:lnTo>
                    <a:lnTo>
                      <a:pt x="113" y="179"/>
                    </a:lnTo>
                    <a:lnTo>
                      <a:pt x="49" y="82"/>
                    </a:lnTo>
                    <a:lnTo>
                      <a:pt x="49" y="230"/>
                    </a:lnTo>
                    <a:lnTo>
                      <a:pt x="0"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Freeform 57"/>
              <p:cNvSpPr>
                <a:spLocks noChangeArrowheads="1"/>
              </p:cNvSpPr>
              <p:nvPr/>
            </p:nvSpPr>
            <p:spPr bwMode="auto">
              <a:xfrm>
                <a:off x="2528888" y="4683125"/>
                <a:ext cx="26987" cy="38100"/>
              </a:xfrm>
              <a:custGeom>
                <a:avLst/>
                <a:gdLst>
                  <a:gd name="T0" fmla="*/ 54 w 74"/>
                  <a:gd name="T1" fmla="*/ 107 h 108"/>
                  <a:gd name="T2" fmla="*/ 30 w 74"/>
                  <a:gd name="T3" fmla="*/ 57 h 108"/>
                  <a:gd name="T4" fmla="*/ 17 w 74"/>
                  <a:gd name="T5" fmla="*/ 25 h 108"/>
                  <a:gd name="T6" fmla="*/ 15 w 74"/>
                  <a:gd name="T7" fmla="*/ 25 h 108"/>
                  <a:gd name="T8" fmla="*/ 17 w 74"/>
                  <a:gd name="T9" fmla="*/ 56 h 108"/>
                  <a:gd name="T10" fmla="*/ 18 w 74"/>
                  <a:gd name="T11" fmla="*/ 107 h 108"/>
                  <a:gd name="T12" fmla="*/ 0 w 74"/>
                  <a:gd name="T13" fmla="*/ 107 h 108"/>
                  <a:gd name="T14" fmla="*/ 0 w 74"/>
                  <a:gd name="T15" fmla="*/ 0 h 108"/>
                  <a:gd name="T16" fmla="*/ 21 w 74"/>
                  <a:gd name="T17" fmla="*/ 0 h 108"/>
                  <a:gd name="T18" fmla="*/ 46 w 74"/>
                  <a:gd name="T19" fmla="*/ 53 h 108"/>
                  <a:gd name="T20" fmla="*/ 57 w 74"/>
                  <a:gd name="T21" fmla="*/ 81 h 108"/>
                  <a:gd name="T22" fmla="*/ 58 w 74"/>
                  <a:gd name="T23" fmla="*/ 79 h 108"/>
                  <a:gd name="T24" fmla="*/ 57 w 74"/>
                  <a:gd name="T25" fmla="*/ 49 h 108"/>
                  <a:gd name="T26" fmla="*/ 55 w 74"/>
                  <a:gd name="T27" fmla="*/ 0 h 108"/>
                  <a:gd name="T28" fmla="*/ 73 w 74"/>
                  <a:gd name="T29" fmla="*/ 0 h 108"/>
                  <a:gd name="T30" fmla="*/ 73 w 74"/>
                  <a:gd name="T31" fmla="*/ 107 h 108"/>
                  <a:gd name="T32" fmla="*/ 54 w 74"/>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08">
                    <a:moveTo>
                      <a:pt x="54" y="107"/>
                    </a:moveTo>
                    <a:lnTo>
                      <a:pt x="30" y="57"/>
                    </a:lnTo>
                    <a:cubicBezTo>
                      <a:pt x="23" y="45"/>
                      <a:pt x="18" y="31"/>
                      <a:pt x="17" y="25"/>
                    </a:cubicBezTo>
                    <a:lnTo>
                      <a:pt x="15" y="25"/>
                    </a:lnTo>
                    <a:cubicBezTo>
                      <a:pt x="17" y="35"/>
                      <a:pt x="17" y="46"/>
                      <a:pt x="17" y="56"/>
                    </a:cubicBezTo>
                    <a:lnTo>
                      <a:pt x="18" y="107"/>
                    </a:lnTo>
                    <a:lnTo>
                      <a:pt x="0" y="107"/>
                    </a:lnTo>
                    <a:lnTo>
                      <a:pt x="0" y="0"/>
                    </a:lnTo>
                    <a:lnTo>
                      <a:pt x="21" y="0"/>
                    </a:lnTo>
                    <a:lnTo>
                      <a:pt x="46" y="53"/>
                    </a:lnTo>
                    <a:cubicBezTo>
                      <a:pt x="51" y="63"/>
                      <a:pt x="55" y="75"/>
                      <a:pt x="57" y="81"/>
                    </a:cubicBezTo>
                    <a:lnTo>
                      <a:pt x="58" y="79"/>
                    </a:lnTo>
                    <a:cubicBezTo>
                      <a:pt x="57" y="74"/>
                      <a:pt x="57" y="59"/>
                      <a:pt x="57" y="49"/>
                    </a:cubicBezTo>
                    <a:lnTo>
                      <a:pt x="55" y="0"/>
                    </a:lnTo>
                    <a:lnTo>
                      <a:pt x="73" y="0"/>
                    </a:lnTo>
                    <a:lnTo>
                      <a:pt x="73"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0" name="Freeform 58"/>
              <p:cNvSpPr>
                <a:spLocks noChangeArrowheads="1"/>
              </p:cNvSpPr>
              <p:nvPr/>
            </p:nvSpPr>
            <p:spPr bwMode="auto">
              <a:xfrm>
                <a:off x="2560638" y="4692650"/>
                <a:ext cx="23812" cy="30163"/>
              </a:xfrm>
              <a:custGeom>
                <a:avLst/>
                <a:gdLst>
                  <a:gd name="T0" fmla="*/ 19 w 68"/>
                  <a:gd name="T1" fmla="*/ 46 h 84"/>
                  <a:gd name="T2" fmla="*/ 19 w 68"/>
                  <a:gd name="T3" fmla="*/ 47 h 84"/>
                  <a:gd name="T4" fmla="*/ 39 w 68"/>
                  <a:gd name="T5" fmla="*/ 69 h 84"/>
                  <a:gd name="T6" fmla="*/ 58 w 68"/>
                  <a:gd name="T7" fmla="*/ 62 h 84"/>
                  <a:gd name="T8" fmla="*/ 65 w 68"/>
                  <a:gd name="T9" fmla="*/ 72 h 84"/>
                  <a:gd name="T10" fmla="*/ 36 w 68"/>
                  <a:gd name="T11" fmla="*/ 83 h 84"/>
                  <a:gd name="T12" fmla="*/ 0 w 68"/>
                  <a:gd name="T13" fmla="*/ 41 h 84"/>
                  <a:gd name="T14" fmla="*/ 10 w 68"/>
                  <a:gd name="T15" fmla="*/ 11 h 84"/>
                  <a:gd name="T16" fmla="*/ 35 w 68"/>
                  <a:gd name="T17" fmla="*/ 0 h 84"/>
                  <a:gd name="T18" fmla="*/ 55 w 68"/>
                  <a:gd name="T19" fmla="*/ 8 h 84"/>
                  <a:gd name="T20" fmla="*/ 67 w 68"/>
                  <a:gd name="T21" fmla="*/ 43 h 84"/>
                  <a:gd name="T22" fmla="*/ 67 w 68"/>
                  <a:gd name="T23" fmla="*/ 46 h 84"/>
                  <a:gd name="T24" fmla="*/ 19 w 68"/>
                  <a:gd name="T25" fmla="*/ 46 h 84"/>
                  <a:gd name="T26" fmla="*/ 35 w 68"/>
                  <a:gd name="T27" fmla="*/ 12 h 84"/>
                  <a:gd name="T28" fmla="*/ 19 w 68"/>
                  <a:gd name="T29" fmla="*/ 33 h 84"/>
                  <a:gd name="T30" fmla="*/ 48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19" y="46"/>
                    </a:moveTo>
                    <a:lnTo>
                      <a:pt x="19" y="47"/>
                    </a:lnTo>
                    <a:cubicBezTo>
                      <a:pt x="19" y="58"/>
                      <a:pt x="23" y="69"/>
                      <a:pt x="39" y="69"/>
                    </a:cubicBezTo>
                    <a:cubicBezTo>
                      <a:pt x="46" y="69"/>
                      <a:pt x="53" y="66"/>
                      <a:pt x="58" y="62"/>
                    </a:cubicBezTo>
                    <a:lnTo>
                      <a:pt x="65" y="72"/>
                    </a:lnTo>
                    <a:cubicBezTo>
                      <a:pt x="57" y="79"/>
                      <a:pt x="47" y="83"/>
                      <a:pt x="36" y="83"/>
                    </a:cubicBezTo>
                    <a:cubicBezTo>
                      <a:pt x="14" y="83"/>
                      <a:pt x="0" y="66"/>
                      <a:pt x="0" y="41"/>
                    </a:cubicBezTo>
                    <a:cubicBezTo>
                      <a:pt x="0" y="27"/>
                      <a:pt x="3" y="18"/>
                      <a:pt x="10" y="11"/>
                    </a:cubicBezTo>
                    <a:cubicBezTo>
                      <a:pt x="17" y="4"/>
                      <a:pt x="23" y="0"/>
                      <a:pt x="35" y="0"/>
                    </a:cubicBezTo>
                    <a:cubicBezTo>
                      <a:pt x="42" y="0"/>
                      <a:pt x="48" y="3"/>
                      <a:pt x="55" y="8"/>
                    </a:cubicBezTo>
                    <a:cubicBezTo>
                      <a:pt x="62" y="14"/>
                      <a:pt x="67" y="23"/>
                      <a:pt x="67" y="43"/>
                    </a:cubicBezTo>
                    <a:lnTo>
                      <a:pt x="67" y="46"/>
                    </a:lnTo>
                    <a:lnTo>
                      <a:pt x="19" y="46"/>
                    </a:lnTo>
                    <a:close/>
                    <a:moveTo>
                      <a:pt x="35" y="12"/>
                    </a:moveTo>
                    <a:cubicBezTo>
                      <a:pt x="25" y="12"/>
                      <a:pt x="19" y="21"/>
                      <a:pt x="19" y="33"/>
                    </a:cubicBezTo>
                    <a:lnTo>
                      <a:pt x="48" y="33"/>
                    </a:lnTo>
                    <a:cubicBezTo>
                      <a:pt x="48"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1" name="Freeform 59"/>
              <p:cNvSpPr>
                <a:spLocks noChangeArrowheads="1"/>
              </p:cNvSpPr>
              <p:nvPr/>
            </p:nvSpPr>
            <p:spPr bwMode="auto">
              <a:xfrm>
                <a:off x="2586038" y="4694238"/>
                <a:ext cx="38100" cy="30162"/>
              </a:xfrm>
              <a:custGeom>
                <a:avLst/>
                <a:gdLst>
                  <a:gd name="T0" fmla="*/ 84 w 107"/>
                  <a:gd name="T1" fmla="*/ 81 h 82"/>
                  <a:gd name="T2" fmla="*/ 68 w 107"/>
                  <a:gd name="T3" fmla="*/ 81 h 82"/>
                  <a:gd name="T4" fmla="*/ 59 w 107"/>
                  <a:gd name="T5" fmla="*/ 43 h 82"/>
                  <a:gd name="T6" fmla="*/ 53 w 107"/>
                  <a:gd name="T7" fmla="*/ 22 h 82"/>
                  <a:gd name="T8" fmla="*/ 53 w 107"/>
                  <a:gd name="T9" fmla="*/ 22 h 82"/>
                  <a:gd name="T10" fmla="*/ 48 w 107"/>
                  <a:gd name="T11" fmla="*/ 45 h 82"/>
                  <a:gd name="T12" fmla="*/ 38 w 107"/>
                  <a:gd name="T13" fmla="*/ 81 h 82"/>
                  <a:gd name="T14" fmla="*/ 23 w 107"/>
                  <a:gd name="T15" fmla="*/ 81 h 82"/>
                  <a:gd name="T16" fmla="*/ 0 w 107"/>
                  <a:gd name="T17" fmla="*/ 2 h 82"/>
                  <a:gd name="T18" fmla="*/ 17 w 107"/>
                  <a:gd name="T19" fmla="*/ 0 h 82"/>
                  <a:gd name="T20" fmla="*/ 27 w 107"/>
                  <a:gd name="T21" fmla="*/ 38 h 82"/>
                  <a:gd name="T22" fmla="*/ 31 w 107"/>
                  <a:gd name="T23" fmla="*/ 58 h 82"/>
                  <a:gd name="T24" fmla="*/ 31 w 107"/>
                  <a:gd name="T25" fmla="*/ 58 h 82"/>
                  <a:gd name="T26" fmla="*/ 35 w 107"/>
                  <a:gd name="T27" fmla="*/ 38 h 82"/>
                  <a:gd name="T28" fmla="*/ 45 w 107"/>
                  <a:gd name="T29" fmla="*/ 2 h 82"/>
                  <a:gd name="T30" fmla="*/ 63 w 107"/>
                  <a:gd name="T31" fmla="*/ 2 h 82"/>
                  <a:gd name="T32" fmla="*/ 71 w 107"/>
                  <a:gd name="T33" fmla="*/ 36 h 82"/>
                  <a:gd name="T34" fmla="*/ 77 w 107"/>
                  <a:gd name="T35" fmla="*/ 58 h 82"/>
                  <a:gd name="T36" fmla="*/ 77 w 107"/>
                  <a:gd name="T37" fmla="*/ 58 h 82"/>
                  <a:gd name="T38" fmla="*/ 81 w 107"/>
                  <a:gd name="T39" fmla="*/ 38 h 82"/>
                  <a:gd name="T40" fmla="*/ 88 w 107"/>
                  <a:gd name="T41" fmla="*/ 2 h 82"/>
                  <a:gd name="T42" fmla="*/ 106 w 107"/>
                  <a:gd name="T43" fmla="*/ 2 h 82"/>
                  <a:gd name="T44" fmla="*/ 84 w 107"/>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2">
                    <a:moveTo>
                      <a:pt x="84" y="81"/>
                    </a:moveTo>
                    <a:lnTo>
                      <a:pt x="68" y="81"/>
                    </a:lnTo>
                    <a:lnTo>
                      <a:pt x="59" y="43"/>
                    </a:lnTo>
                    <a:cubicBezTo>
                      <a:pt x="56" y="35"/>
                      <a:pt x="53" y="22"/>
                      <a:pt x="53" y="22"/>
                    </a:cubicBezTo>
                    <a:lnTo>
                      <a:pt x="53" y="22"/>
                    </a:lnTo>
                    <a:cubicBezTo>
                      <a:pt x="53" y="22"/>
                      <a:pt x="52" y="29"/>
                      <a:pt x="48" y="45"/>
                    </a:cubicBezTo>
                    <a:lnTo>
                      <a:pt x="38" y="81"/>
                    </a:lnTo>
                    <a:lnTo>
                      <a:pt x="23" y="81"/>
                    </a:lnTo>
                    <a:lnTo>
                      <a:pt x="0" y="2"/>
                    </a:lnTo>
                    <a:lnTo>
                      <a:pt x="17" y="0"/>
                    </a:lnTo>
                    <a:lnTo>
                      <a:pt x="27" y="38"/>
                    </a:lnTo>
                    <a:cubicBezTo>
                      <a:pt x="28" y="47"/>
                      <a:pt x="31" y="58"/>
                      <a:pt x="31" y="58"/>
                    </a:cubicBezTo>
                    <a:lnTo>
                      <a:pt x="31" y="58"/>
                    </a:lnTo>
                    <a:cubicBezTo>
                      <a:pt x="31" y="58"/>
                      <a:pt x="32" y="49"/>
                      <a:pt x="35" y="38"/>
                    </a:cubicBezTo>
                    <a:lnTo>
                      <a:pt x="45" y="2"/>
                    </a:lnTo>
                    <a:lnTo>
                      <a:pt x="63" y="2"/>
                    </a:lnTo>
                    <a:lnTo>
                      <a:pt x="71" y="36"/>
                    </a:lnTo>
                    <a:cubicBezTo>
                      <a:pt x="74" y="49"/>
                      <a:pt x="77" y="58"/>
                      <a:pt x="77" y="58"/>
                    </a:cubicBezTo>
                    <a:lnTo>
                      <a:pt x="77" y="58"/>
                    </a:lnTo>
                    <a:cubicBezTo>
                      <a:pt x="77" y="58"/>
                      <a:pt x="78" y="47"/>
                      <a:pt x="81" y="38"/>
                    </a:cubicBezTo>
                    <a:lnTo>
                      <a:pt x="88" y="2"/>
                    </a:lnTo>
                    <a:lnTo>
                      <a:pt x="106" y="2"/>
                    </a:lnTo>
                    <a:lnTo>
                      <a:pt x="84"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2" name="Freeform 60"/>
              <p:cNvSpPr>
                <a:spLocks noChangeArrowheads="1"/>
              </p:cNvSpPr>
              <p:nvPr/>
            </p:nvSpPr>
            <p:spPr bwMode="auto">
              <a:xfrm>
                <a:off x="2641600" y="4683125"/>
                <a:ext cx="26988" cy="38100"/>
              </a:xfrm>
              <a:custGeom>
                <a:avLst/>
                <a:gdLst>
                  <a:gd name="T0" fmla="*/ 52 w 75"/>
                  <a:gd name="T1" fmla="*/ 107 h 108"/>
                  <a:gd name="T2" fmla="*/ 42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7 w 75"/>
                  <a:gd name="T17" fmla="*/ 31 h 108"/>
                  <a:gd name="T18" fmla="*/ 41 w 75"/>
                  <a:gd name="T19" fmla="*/ 60 h 108"/>
                  <a:gd name="T20" fmla="*/ 57 w 75"/>
                  <a:gd name="T21" fmla="*/ 82 h 108"/>
                  <a:gd name="T22" fmla="*/ 74 w 75"/>
                  <a:gd name="T23" fmla="*/ 107 h 108"/>
                  <a:gd name="T24" fmla="*/ 52 w 75"/>
                  <a:gd name="T25" fmla="*/ 107 h 108"/>
                  <a:gd name="T26" fmla="*/ 27 w 75"/>
                  <a:gd name="T27" fmla="*/ 14 h 108"/>
                  <a:gd name="T28" fmla="*/ 17 w 75"/>
                  <a:gd name="T29" fmla="*/ 14 h 108"/>
                  <a:gd name="T30" fmla="*/ 17 w 75"/>
                  <a:gd name="T31" fmla="*/ 49 h 108"/>
                  <a:gd name="T32" fmla="*/ 27 w 75"/>
                  <a:gd name="T33" fmla="*/ 49 h 108"/>
                  <a:gd name="T34" fmla="*/ 43 w 75"/>
                  <a:gd name="T35" fmla="*/ 43 h 108"/>
                  <a:gd name="T36" fmla="*/ 49 w 75"/>
                  <a:gd name="T37" fmla="*/ 31 h 108"/>
                  <a:gd name="T38" fmla="*/ 27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2" y="107"/>
                    </a:moveTo>
                    <a:lnTo>
                      <a:pt x="42" y="91"/>
                    </a:lnTo>
                    <a:cubicBezTo>
                      <a:pt x="35" y="78"/>
                      <a:pt x="31" y="70"/>
                      <a:pt x="24" y="64"/>
                    </a:cubicBezTo>
                    <a:cubicBezTo>
                      <a:pt x="23" y="63"/>
                      <a:pt x="21" y="61"/>
                      <a:pt x="17" y="61"/>
                    </a:cubicBezTo>
                    <a:lnTo>
                      <a:pt x="17" y="107"/>
                    </a:lnTo>
                    <a:lnTo>
                      <a:pt x="0" y="107"/>
                    </a:lnTo>
                    <a:lnTo>
                      <a:pt x="0" y="0"/>
                    </a:lnTo>
                    <a:lnTo>
                      <a:pt x="32" y="0"/>
                    </a:lnTo>
                    <a:cubicBezTo>
                      <a:pt x="57" y="0"/>
                      <a:pt x="67" y="14"/>
                      <a:pt x="67" y="31"/>
                    </a:cubicBezTo>
                    <a:cubicBezTo>
                      <a:pt x="67" y="46"/>
                      <a:pt x="57" y="60"/>
                      <a:pt x="41" y="60"/>
                    </a:cubicBezTo>
                    <a:cubicBezTo>
                      <a:pt x="45" y="63"/>
                      <a:pt x="52" y="73"/>
                      <a:pt x="57" y="82"/>
                    </a:cubicBezTo>
                    <a:lnTo>
                      <a:pt x="74" y="107"/>
                    </a:lnTo>
                    <a:lnTo>
                      <a:pt x="52" y="107"/>
                    </a:lnTo>
                    <a:close/>
                    <a:moveTo>
                      <a:pt x="27" y="14"/>
                    </a:moveTo>
                    <a:lnTo>
                      <a:pt x="17" y="14"/>
                    </a:lnTo>
                    <a:lnTo>
                      <a:pt x="17" y="49"/>
                    </a:lnTo>
                    <a:lnTo>
                      <a:pt x="27" y="49"/>
                    </a:lnTo>
                    <a:cubicBezTo>
                      <a:pt x="36" y="49"/>
                      <a:pt x="41" y="48"/>
                      <a:pt x="43" y="43"/>
                    </a:cubicBezTo>
                    <a:cubicBezTo>
                      <a:pt x="48" y="41"/>
                      <a:pt x="49" y="36"/>
                      <a:pt x="49" y="31"/>
                    </a:cubicBezTo>
                    <a:cubicBezTo>
                      <a:pt x="49" y="20"/>
                      <a:pt x="43" y="14"/>
                      <a:pt x="27"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3" name="Freeform 61"/>
              <p:cNvSpPr>
                <a:spLocks noChangeArrowheads="1"/>
              </p:cNvSpPr>
              <p:nvPr/>
            </p:nvSpPr>
            <p:spPr bwMode="auto">
              <a:xfrm>
                <a:off x="2670175" y="4692650"/>
                <a:ext cx="23813" cy="30163"/>
              </a:xfrm>
              <a:custGeom>
                <a:avLst/>
                <a:gdLst>
                  <a:gd name="T0" fmla="*/ 20 w 66"/>
                  <a:gd name="T1" fmla="*/ 46 h 84"/>
                  <a:gd name="T2" fmla="*/ 20 w 66"/>
                  <a:gd name="T3" fmla="*/ 47 h 84"/>
                  <a:gd name="T4" fmla="*/ 39 w 66"/>
                  <a:gd name="T5" fmla="*/ 69 h 84"/>
                  <a:gd name="T6" fmla="*/ 58 w 66"/>
                  <a:gd name="T7" fmla="*/ 62 h 84"/>
                  <a:gd name="T8" fmla="*/ 65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20 w 66"/>
                  <a:gd name="T25" fmla="*/ 46 h 84"/>
                  <a:gd name="T26" fmla="*/ 33 w 66"/>
                  <a:gd name="T27" fmla="*/ 12 h 84"/>
                  <a:gd name="T28" fmla="*/ 20 w 66"/>
                  <a:gd name="T29" fmla="*/ 33 h 84"/>
                  <a:gd name="T30" fmla="*/ 49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20" y="46"/>
                    </a:moveTo>
                    <a:lnTo>
                      <a:pt x="20" y="47"/>
                    </a:lnTo>
                    <a:cubicBezTo>
                      <a:pt x="20" y="58"/>
                      <a:pt x="22" y="69"/>
                      <a:pt x="39" y="69"/>
                    </a:cubicBezTo>
                    <a:cubicBezTo>
                      <a:pt x="46" y="69"/>
                      <a:pt x="51" y="66"/>
                      <a:pt x="58" y="62"/>
                    </a:cubicBezTo>
                    <a:lnTo>
                      <a:pt x="65" y="72"/>
                    </a:lnTo>
                    <a:cubicBezTo>
                      <a:pt x="57" y="79"/>
                      <a:pt x="47" y="83"/>
                      <a:pt x="36" y="83"/>
                    </a:cubicBezTo>
                    <a:cubicBezTo>
                      <a:pt x="14" y="83"/>
                      <a:pt x="0" y="66"/>
                      <a:pt x="0" y="41"/>
                    </a:cubicBezTo>
                    <a:cubicBezTo>
                      <a:pt x="0" y="27"/>
                      <a:pt x="3" y="18"/>
                      <a:pt x="10" y="11"/>
                    </a:cubicBezTo>
                    <a:cubicBezTo>
                      <a:pt x="17" y="4"/>
                      <a:pt x="24" y="0"/>
                      <a:pt x="33" y="0"/>
                    </a:cubicBezTo>
                    <a:cubicBezTo>
                      <a:pt x="42" y="0"/>
                      <a:pt x="49" y="3"/>
                      <a:pt x="56" y="8"/>
                    </a:cubicBezTo>
                    <a:cubicBezTo>
                      <a:pt x="63" y="14"/>
                      <a:pt x="65" y="23"/>
                      <a:pt x="65" y="43"/>
                    </a:cubicBezTo>
                    <a:lnTo>
                      <a:pt x="65" y="46"/>
                    </a:lnTo>
                    <a:lnTo>
                      <a:pt x="20" y="46"/>
                    </a:lnTo>
                    <a:close/>
                    <a:moveTo>
                      <a:pt x="33" y="12"/>
                    </a:moveTo>
                    <a:cubicBezTo>
                      <a:pt x="24" y="12"/>
                      <a:pt x="20" y="21"/>
                      <a:pt x="20" y="33"/>
                    </a:cubicBezTo>
                    <a:lnTo>
                      <a:pt x="49" y="33"/>
                    </a:lnTo>
                    <a:cubicBezTo>
                      <a:pt x="49" y="21"/>
                      <a:pt x="43"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4" name="Freeform 62"/>
              <p:cNvSpPr>
                <a:spLocks noChangeArrowheads="1"/>
              </p:cNvSpPr>
              <p:nvPr/>
            </p:nvSpPr>
            <p:spPr bwMode="auto">
              <a:xfrm>
                <a:off x="2698750" y="4681538"/>
                <a:ext cx="11113" cy="42862"/>
              </a:xfrm>
              <a:custGeom>
                <a:avLst/>
                <a:gdLst>
                  <a:gd name="T0" fmla="*/ 20 w 30"/>
                  <a:gd name="T1" fmla="*/ 117 h 118"/>
                  <a:gd name="T2" fmla="*/ 2 w 30"/>
                  <a:gd name="T3" fmla="*/ 93 h 118"/>
                  <a:gd name="T4" fmla="*/ 2 w 30"/>
                  <a:gd name="T5" fmla="*/ 27 h 118"/>
                  <a:gd name="T6" fmla="*/ 0 w 30"/>
                  <a:gd name="T7" fmla="*/ 3 h 118"/>
                  <a:gd name="T8" fmla="*/ 18 w 30"/>
                  <a:gd name="T9" fmla="*/ 0 h 118"/>
                  <a:gd name="T10" fmla="*/ 20 w 30"/>
                  <a:gd name="T11" fmla="*/ 21 h 118"/>
                  <a:gd name="T12" fmla="*/ 20 w 30"/>
                  <a:gd name="T13" fmla="*/ 88 h 118"/>
                  <a:gd name="T14" fmla="*/ 21 w 30"/>
                  <a:gd name="T15" fmla="*/ 103 h 118"/>
                  <a:gd name="T16" fmla="*/ 27 w 30"/>
                  <a:gd name="T17" fmla="*/ 104 h 118"/>
                  <a:gd name="T18" fmla="*/ 29 w 30"/>
                  <a:gd name="T19" fmla="*/ 114 h 118"/>
                  <a:gd name="T20" fmla="*/ 20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20" y="117"/>
                    </a:moveTo>
                    <a:cubicBezTo>
                      <a:pt x="2" y="117"/>
                      <a:pt x="2" y="100"/>
                      <a:pt x="2" y="93"/>
                    </a:cubicBezTo>
                    <a:lnTo>
                      <a:pt x="2" y="27"/>
                    </a:lnTo>
                    <a:cubicBezTo>
                      <a:pt x="2" y="16"/>
                      <a:pt x="2" y="10"/>
                      <a:pt x="0" y="3"/>
                    </a:cubicBezTo>
                    <a:lnTo>
                      <a:pt x="18" y="0"/>
                    </a:lnTo>
                    <a:cubicBezTo>
                      <a:pt x="20" y="5"/>
                      <a:pt x="20" y="12"/>
                      <a:pt x="20" y="21"/>
                    </a:cubicBezTo>
                    <a:lnTo>
                      <a:pt x="20" y="88"/>
                    </a:lnTo>
                    <a:cubicBezTo>
                      <a:pt x="20" y="99"/>
                      <a:pt x="20" y="100"/>
                      <a:pt x="21" y="103"/>
                    </a:cubicBezTo>
                    <a:cubicBezTo>
                      <a:pt x="22" y="104"/>
                      <a:pt x="24" y="104"/>
                      <a:pt x="27" y="104"/>
                    </a:cubicBezTo>
                    <a:lnTo>
                      <a:pt x="29" y="114"/>
                    </a:lnTo>
                    <a:cubicBezTo>
                      <a:pt x="27" y="116"/>
                      <a:pt x="22" y="117"/>
                      <a:pt x="2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5" name="Freeform 63"/>
              <p:cNvSpPr>
                <a:spLocks noChangeArrowheads="1"/>
              </p:cNvSpPr>
              <p:nvPr/>
            </p:nvSpPr>
            <p:spPr bwMode="auto">
              <a:xfrm>
                <a:off x="2711450" y="4681538"/>
                <a:ext cx="7938"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2 w 23"/>
                  <a:gd name="T11" fmla="*/ 112 h 113"/>
                  <a:gd name="T12" fmla="*/ 2 w 23"/>
                  <a:gd name="T13" fmla="*/ 35 h 113"/>
                  <a:gd name="T14" fmla="*/ 19 w 23"/>
                  <a:gd name="T15" fmla="*/ 32 h 113"/>
                  <a:gd name="T16" fmla="*/ 19 w 23"/>
                  <a:gd name="T17" fmla="*/ 112 h 113"/>
                  <a:gd name="T18" fmla="*/ 2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5" y="0"/>
                      <a:pt x="11" y="0"/>
                    </a:cubicBezTo>
                    <a:cubicBezTo>
                      <a:pt x="18" y="0"/>
                      <a:pt x="22" y="4"/>
                      <a:pt x="22" y="11"/>
                    </a:cubicBezTo>
                    <a:cubicBezTo>
                      <a:pt x="22" y="16"/>
                      <a:pt x="18" y="22"/>
                      <a:pt x="11" y="22"/>
                    </a:cubicBezTo>
                    <a:close/>
                    <a:moveTo>
                      <a:pt x="2" y="112"/>
                    </a:moveTo>
                    <a:lnTo>
                      <a:pt x="2" y="35"/>
                    </a:lnTo>
                    <a:lnTo>
                      <a:pt x="19" y="32"/>
                    </a:lnTo>
                    <a:lnTo>
                      <a:pt x="19" y="112"/>
                    </a:lnTo>
                    <a:lnTo>
                      <a:pt x="2"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6" name="Freeform 64"/>
              <p:cNvSpPr>
                <a:spLocks noChangeArrowheads="1"/>
              </p:cNvSpPr>
              <p:nvPr/>
            </p:nvSpPr>
            <p:spPr bwMode="auto">
              <a:xfrm>
                <a:off x="2724150" y="4692650"/>
                <a:ext cx="22225" cy="30163"/>
              </a:xfrm>
              <a:custGeom>
                <a:avLst/>
                <a:gdLst>
                  <a:gd name="T0" fmla="*/ 35 w 61"/>
                  <a:gd name="T1" fmla="*/ 83 h 84"/>
                  <a:gd name="T2" fmla="*/ 0 w 61"/>
                  <a:gd name="T3" fmla="*/ 43 h 84"/>
                  <a:gd name="T4" fmla="*/ 36 w 61"/>
                  <a:gd name="T5" fmla="*/ 0 h 84"/>
                  <a:gd name="T6" fmla="*/ 57 w 61"/>
                  <a:gd name="T7" fmla="*/ 8 h 84"/>
                  <a:gd name="T8" fmla="*/ 49 w 61"/>
                  <a:gd name="T9" fmla="*/ 19 h 84"/>
                  <a:gd name="T10" fmla="*/ 36 w 61"/>
                  <a:gd name="T11" fmla="*/ 14 h 84"/>
                  <a:gd name="T12" fmla="*/ 24 w 61"/>
                  <a:gd name="T13" fmla="*/ 22 h 84"/>
                  <a:gd name="T14" fmla="*/ 20 w 61"/>
                  <a:gd name="T15" fmla="*/ 44 h 84"/>
                  <a:gd name="T16" fmla="*/ 25 w 61"/>
                  <a:gd name="T17" fmla="*/ 65 h 84"/>
                  <a:gd name="T18" fmla="*/ 36 w 61"/>
                  <a:gd name="T19" fmla="*/ 69 h 84"/>
                  <a:gd name="T20" fmla="*/ 52 w 61"/>
                  <a:gd name="T21" fmla="*/ 62 h 84"/>
                  <a:gd name="T22" fmla="*/ 60 w 61"/>
                  <a:gd name="T23" fmla="*/ 72 h 84"/>
                  <a:gd name="T24" fmla="*/ 35 w 61"/>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4">
                    <a:moveTo>
                      <a:pt x="35" y="83"/>
                    </a:moveTo>
                    <a:cubicBezTo>
                      <a:pt x="13" y="83"/>
                      <a:pt x="0" y="68"/>
                      <a:pt x="0" y="43"/>
                    </a:cubicBezTo>
                    <a:cubicBezTo>
                      <a:pt x="0" y="14"/>
                      <a:pt x="18" y="0"/>
                      <a:pt x="36" y="0"/>
                    </a:cubicBezTo>
                    <a:cubicBezTo>
                      <a:pt x="45" y="0"/>
                      <a:pt x="50" y="3"/>
                      <a:pt x="57" y="8"/>
                    </a:cubicBezTo>
                    <a:lnTo>
                      <a:pt x="49" y="19"/>
                    </a:lnTo>
                    <a:cubicBezTo>
                      <a:pt x="45" y="15"/>
                      <a:pt x="41" y="14"/>
                      <a:pt x="36" y="14"/>
                    </a:cubicBezTo>
                    <a:cubicBezTo>
                      <a:pt x="31" y="14"/>
                      <a:pt x="25" y="16"/>
                      <a:pt x="24" y="22"/>
                    </a:cubicBezTo>
                    <a:cubicBezTo>
                      <a:pt x="21" y="26"/>
                      <a:pt x="20" y="34"/>
                      <a:pt x="20" y="44"/>
                    </a:cubicBezTo>
                    <a:cubicBezTo>
                      <a:pt x="20" y="54"/>
                      <a:pt x="21" y="61"/>
                      <a:pt x="25" y="65"/>
                    </a:cubicBezTo>
                    <a:cubicBezTo>
                      <a:pt x="28" y="68"/>
                      <a:pt x="31" y="69"/>
                      <a:pt x="36" y="69"/>
                    </a:cubicBezTo>
                    <a:cubicBezTo>
                      <a:pt x="41" y="69"/>
                      <a:pt x="46" y="66"/>
                      <a:pt x="52" y="62"/>
                    </a:cubicBezTo>
                    <a:lnTo>
                      <a:pt x="60" y="72"/>
                    </a:lnTo>
                    <a:cubicBezTo>
                      <a:pt x="53" y="79"/>
                      <a:pt x="45" y="83"/>
                      <a:pt x="35"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7" name="Freeform 65"/>
              <p:cNvSpPr>
                <a:spLocks noChangeArrowheads="1"/>
              </p:cNvSpPr>
              <p:nvPr/>
            </p:nvSpPr>
            <p:spPr bwMode="auto">
              <a:xfrm>
                <a:off x="2746375" y="4714875"/>
                <a:ext cx="7938" cy="9525"/>
              </a:xfrm>
              <a:custGeom>
                <a:avLst/>
                <a:gdLst>
                  <a:gd name="T0" fmla="*/ 11 w 24"/>
                  <a:gd name="T1" fmla="*/ 24 h 25"/>
                  <a:gd name="T2" fmla="*/ 0 w 24"/>
                  <a:gd name="T3" fmla="*/ 11 h 25"/>
                  <a:gd name="T4" fmla="*/ 11 w 24"/>
                  <a:gd name="T5" fmla="*/ 0 h 25"/>
                  <a:gd name="T6" fmla="*/ 23 w 24"/>
                  <a:gd name="T7" fmla="*/ 11 h 25"/>
                  <a:gd name="T8" fmla="*/ 11 w 24"/>
                  <a:gd name="T9" fmla="*/ 24 h 25"/>
                  <a:gd name="T10" fmla="*/ 11 w 24"/>
                  <a:gd name="T11" fmla="*/ 3 h 25"/>
                  <a:gd name="T12" fmla="*/ 3 w 24"/>
                  <a:gd name="T13" fmla="*/ 11 h 25"/>
                  <a:gd name="T14" fmla="*/ 11 w 24"/>
                  <a:gd name="T15" fmla="*/ 21 h 25"/>
                  <a:gd name="T16" fmla="*/ 21 w 24"/>
                  <a:gd name="T17" fmla="*/ 11 h 25"/>
                  <a:gd name="T18" fmla="*/ 11 w 24"/>
                  <a:gd name="T19" fmla="*/ 3 h 25"/>
                  <a:gd name="T20" fmla="*/ 12 w 24"/>
                  <a:gd name="T21" fmla="*/ 16 h 25"/>
                  <a:gd name="T22" fmla="*/ 11 w 24"/>
                  <a:gd name="T23" fmla="*/ 13 h 25"/>
                  <a:gd name="T24" fmla="*/ 9 w 24"/>
                  <a:gd name="T25" fmla="*/ 13 h 25"/>
                  <a:gd name="T26" fmla="*/ 9 w 24"/>
                  <a:gd name="T27" fmla="*/ 18 h 25"/>
                  <a:gd name="T28" fmla="*/ 7 w 24"/>
                  <a:gd name="T29" fmla="*/ 18 h 25"/>
                  <a:gd name="T30" fmla="*/ 7 w 24"/>
                  <a:gd name="T31" fmla="*/ 5 h 25"/>
                  <a:gd name="T32" fmla="*/ 12 w 24"/>
                  <a:gd name="T33" fmla="*/ 5 h 25"/>
                  <a:gd name="T34" fmla="*/ 16 w 24"/>
                  <a:gd name="T35" fmla="*/ 9 h 25"/>
                  <a:gd name="T36" fmla="*/ 14 w 24"/>
                  <a:gd name="T37" fmla="*/ 13 h 25"/>
                  <a:gd name="T38" fmla="*/ 14 w 24"/>
                  <a:gd name="T39" fmla="*/ 13 h 25"/>
                  <a:gd name="T40" fmla="*/ 16 w 24"/>
                  <a:gd name="T41" fmla="*/ 18 h 25"/>
                  <a:gd name="T42" fmla="*/ 14 w 24"/>
                  <a:gd name="T43" fmla="*/ 18 h 25"/>
                  <a:gd name="T44" fmla="*/ 12 w 24"/>
                  <a:gd name="T45" fmla="*/ 16 h 25"/>
                  <a:gd name="T46" fmla="*/ 12 w 24"/>
                  <a:gd name="T47" fmla="*/ 7 h 25"/>
                  <a:gd name="T48" fmla="*/ 11 w 24"/>
                  <a:gd name="T49" fmla="*/ 7 h 25"/>
                  <a:gd name="T50" fmla="*/ 9 w 24"/>
                  <a:gd name="T51" fmla="*/ 7 h 25"/>
                  <a:gd name="T52" fmla="*/ 9 w 24"/>
                  <a:gd name="T53" fmla="*/ 11 h 25"/>
                  <a:gd name="T54" fmla="*/ 11 w 24"/>
                  <a:gd name="T55" fmla="*/ 11 h 25"/>
                  <a:gd name="T56" fmla="*/ 12 w 24"/>
                  <a:gd name="T57" fmla="*/ 10 h 25"/>
                  <a:gd name="T58" fmla="*/ 14 w 24"/>
                  <a:gd name="T59" fmla="*/ 9 h 25"/>
                  <a:gd name="T60" fmla="*/ 12 w 24"/>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5">
                    <a:moveTo>
                      <a:pt x="11" y="24"/>
                    </a:moveTo>
                    <a:cubicBezTo>
                      <a:pt x="5" y="24"/>
                      <a:pt x="0" y="18"/>
                      <a:pt x="0" y="11"/>
                    </a:cubicBezTo>
                    <a:cubicBezTo>
                      <a:pt x="0" y="6"/>
                      <a:pt x="5" y="0"/>
                      <a:pt x="11" y="0"/>
                    </a:cubicBezTo>
                    <a:cubicBezTo>
                      <a:pt x="17" y="0"/>
                      <a:pt x="23" y="6"/>
                      <a:pt x="23" y="11"/>
                    </a:cubicBezTo>
                    <a:cubicBezTo>
                      <a:pt x="23" y="18"/>
                      <a:pt x="17" y="24"/>
                      <a:pt x="11" y="24"/>
                    </a:cubicBezTo>
                    <a:close/>
                    <a:moveTo>
                      <a:pt x="11" y="3"/>
                    </a:moveTo>
                    <a:cubicBezTo>
                      <a:pt x="6" y="3"/>
                      <a:pt x="3" y="6"/>
                      <a:pt x="3" y="11"/>
                    </a:cubicBezTo>
                    <a:cubicBezTo>
                      <a:pt x="3" y="17"/>
                      <a:pt x="7" y="21"/>
                      <a:pt x="11" y="21"/>
                    </a:cubicBezTo>
                    <a:cubicBezTo>
                      <a:pt x="16" y="21"/>
                      <a:pt x="21" y="17"/>
                      <a:pt x="21" y="11"/>
                    </a:cubicBezTo>
                    <a:cubicBezTo>
                      <a:pt x="21" y="6"/>
                      <a:pt x="16" y="3"/>
                      <a:pt x="11" y="3"/>
                    </a:cubicBezTo>
                    <a:close/>
                    <a:moveTo>
                      <a:pt x="12" y="16"/>
                    </a:moveTo>
                    <a:cubicBezTo>
                      <a:pt x="11" y="14"/>
                      <a:pt x="11" y="13"/>
                      <a:pt x="11" y="13"/>
                    </a:cubicBezTo>
                    <a:cubicBezTo>
                      <a:pt x="9" y="13"/>
                      <a:pt x="9" y="13"/>
                      <a:pt x="9" y="13"/>
                    </a:cubicBezTo>
                    <a:lnTo>
                      <a:pt x="9" y="18"/>
                    </a:lnTo>
                    <a:lnTo>
                      <a:pt x="7" y="18"/>
                    </a:lnTo>
                    <a:lnTo>
                      <a:pt x="7" y="5"/>
                    </a:lnTo>
                    <a:lnTo>
                      <a:pt x="12" y="5"/>
                    </a:lnTo>
                    <a:cubicBezTo>
                      <a:pt x="15" y="5"/>
                      <a:pt x="16" y="7"/>
                      <a:pt x="16" y="9"/>
                    </a:cubicBezTo>
                    <a:cubicBezTo>
                      <a:pt x="16" y="11"/>
                      <a:pt x="15" y="13"/>
                      <a:pt x="14" y="13"/>
                    </a:cubicBezTo>
                    <a:lnTo>
                      <a:pt x="14" y="13"/>
                    </a:lnTo>
                    <a:cubicBezTo>
                      <a:pt x="14" y="14"/>
                      <a:pt x="16" y="18"/>
                      <a:pt x="16" y="18"/>
                    </a:cubicBezTo>
                    <a:lnTo>
                      <a:pt x="14" y="18"/>
                    </a:lnTo>
                    <a:cubicBezTo>
                      <a:pt x="14" y="17"/>
                      <a:pt x="12" y="17"/>
                      <a:pt x="12" y="16"/>
                    </a:cubicBezTo>
                    <a:close/>
                    <a:moveTo>
                      <a:pt x="12" y="7"/>
                    </a:moveTo>
                    <a:lnTo>
                      <a:pt x="11" y="7"/>
                    </a:lnTo>
                    <a:lnTo>
                      <a:pt x="9" y="7"/>
                    </a:lnTo>
                    <a:lnTo>
                      <a:pt x="9" y="11"/>
                    </a:lnTo>
                    <a:lnTo>
                      <a:pt x="11" y="11"/>
                    </a:lnTo>
                    <a:cubicBezTo>
                      <a:pt x="12" y="11"/>
                      <a:pt x="12" y="10"/>
                      <a:pt x="12" y="10"/>
                    </a:cubicBezTo>
                    <a:cubicBezTo>
                      <a:pt x="14" y="10"/>
                      <a:pt x="14" y="10"/>
                      <a:pt x="14"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7" name="Group 416"/>
            <p:cNvGrpSpPr/>
            <p:nvPr/>
          </p:nvGrpSpPr>
          <p:grpSpPr>
            <a:xfrm>
              <a:off x="6115636" y="3678924"/>
              <a:ext cx="376879" cy="119533"/>
              <a:chOff x="6691313" y="4683125"/>
              <a:chExt cx="425450" cy="134938"/>
            </a:xfrm>
          </p:grpSpPr>
          <p:sp>
            <p:nvSpPr>
              <p:cNvPr id="1011" name="Freeform 66"/>
              <p:cNvSpPr>
                <a:spLocks noChangeArrowheads="1"/>
              </p:cNvSpPr>
              <p:nvPr/>
            </p:nvSpPr>
            <p:spPr bwMode="auto">
              <a:xfrm>
                <a:off x="6691313" y="4735513"/>
                <a:ext cx="80962" cy="80962"/>
              </a:xfrm>
              <a:custGeom>
                <a:avLst/>
                <a:gdLst>
                  <a:gd name="T0" fmla="*/ 0 w 227"/>
                  <a:gd name="T1" fmla="*/ 0 h 226"/>
                  <a:gd name="T2" fmla="*/ 54 w 227"/>
                  <a:gd name="T3" fmla="*/ 0 h 226"/>
                  <a:gd name="T4" fmla="*/ 113 w 227"/>
                  <a:gd name="T5" fmla="*/ 96 h 226"/>
                  <a:gd name="T6" fmla="*/ 172 w 227"/>
                  <a:gd name="T7" fmla="*/ 0 h 226"/>
                  <a:gd name="T8" fmla="*/ 226 w 227"/>
                  <a:gd name="T9" fmla="*/ 0 h 226"/>
                  <a:gd name="T10" fmla="*/ 226 w 227"/>
                  <a:gd name="T11" fmla="*/ 225 h 226"/>
                  <a:gd name="T12" fmla="*/ 176 w 227"/>
                  <a:gd name="T13" fmla="*/ 225 h 226"/>
                  <a:gd name="T14" fmla="*/ 176 w 227"/>
                  <a:gd name="T15" fmla="*/ 78 h 226"/>
                  <a:gd name="T16" fmla="*/ 113 w 227"/>
                  <a:gd name="T17" fmla="*/ 175 h 226"/>
                  <a:gd name="T18" fmla="*/ 112 w 227"/>
                  <a:gd name="T19" fmla="*/ 175 h 226"/>
                  <a:gd name="T20" fmla="*/ 48 w 227"/>
                  <a:gd name="T21" fmla="*/ 79 h 226"/>
                  <a:gd name="T22" fmla="*/ 48 w 227"/>
                  <a:gd name="T23" fmla="*/ 225 h 226"/>
                  <a:gd name="T24" fmla="*/ 0 w 227"/>
                  <a:gd name="T25" fmla="*/ 225 h 226"/>
                  <a:gd name="T26" fmla="*/ 0 w 227"/>
                  <a:gd name="T2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226">
                    <a:moveTo>
                      <a:pt x="0" y="0"/>
                    </a:moveTo>
                    <a:lnTo>
                      <a:pt x="54" y="0"/>
                    </a:lnTo>
                    <a:lnTo>
                      <a:pt x="113" y="96"/>
                    </a:lnTo>
                    <a:lnTo>
                      <a:pt x="172" y="0"/>
                    </a:lnTo>
                    <a:lnTo>
                      <a:pt x="226" y="0"/>
                    </a:lnTo>
                    <a:lnTo>
                      <a:pt x="226" y="225"/>
                    </a:lnTo>
                    <a:lnTo>
                      <a:pt x="176" y="225"/>
                    </a:lnTo>
                    <a:lnTo>
                      <a:pt x="176" y="78"/>
                    </a:lnTo>
                    <a:lnTo>
                      <a:pt x="113" y="175"/>
                    </a:lnTo>
                    <a:lnTo>
                      <a:pt x="112" y="175"/>
                    </a:lnTo>
                    <a:lnTo>
                      <a:pt x="48" y="79"/>
                    </a:lnTo>
                    <a:lnTo>
                      <a:pt x="48"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2" name="Freeform 67"/>
              <p:cNvSpPr>
                <a:spLocks noChangeArrowheads="1"/>
              </p:cNvSpPr>
              <p:nvPr/>
            </p:nvSpPr>
            <p:spPr bwMode="auto">
              <a:xfrm>
                <a:off x="6783388" y="4733925"/>
                <a:ext cx="85725" cy="84138"/>
              </a:xfrm>
              <a:custGeom>
                <a:avLst/>
                <a:gdLst>
                  <a:gd name="T0" fmla="*/ 0 w 239"/>
                  <a:gd name="T1" fmla="*/ 118 h 234"/>
                  <a:gd name="T2" fmla="*/ 0 w 239"/>
                  <a:gd name="T3" fmla="*/ 116 h 234"/>
                  <a:gd name="T4" fmla="*/ 119 w 239"/>
                  <a:gd name="T5" fmla="*/ 0 h 234"/>
                  <a:gd name="T6" fmla="*/ 238 w 239"/>
                  <a:gd name="T7" fmla="*/ 116 h 234"/>
                  <a:gd name="T8" fmla="*/ 238 w 239"/>
                  <a:gd name="T9" fmla="*/ 116 h 234"/>
                  <a:gd name="T10" fmla="*/ 119 w 239"/>
                  <a:gd name="T11" fmla="*/ 233 h 234"/>
                  <a:gd name="T12" fmla="*/ 0 w 239"/>
                  <a:gd name="T13" fmla="*/ 118 h 234"/>
                  <a:gd name="T14" fmla="*/ 187 w 239"/>
                  <a:gd name="T15" fmla="*/ 118 h 234"/>
                  <a:gd name="T16" fmla="*/ 187 w 239"/>
                  <a:gd name="T17" fmla="*/ 116 h 234"/>
                  <a:gd name="T18" fmla="*/ 119 w 239"/>
                  <a:gd name="T19" fmla="*/ 46 h 234"/>
                  <a:gd name="T20" fmla="*/ 51 w 239"/>
                  <a:gd name="T21" fmla="*/ 116 h 234"/>
                  <a:gd name="T22" fmla="*/ 51 w 239"/>
                  <a:gd name="T23" fmla="*/ 116 h 234"/>
                  <a:gd name="T24" fmla="*/ 119 w 239"/>
                  <a:gd name="T25" fmla="*/ 187 h 234"/>
                  <a:gd name="T26" fmla="*/ 187 w 239"/>
                  <a:gd name="T27" fmla="*/ 1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34">
                    <a:moveTo>
                      <a:pt x="0" y="118"/>
                    </a:moveTo>
                    <a:lnTo>
                      <a:pt x="0" y="116"/>
                    </a:lnTo>
                    <a:cubicBezTo>
                      <a:pt x="0" y="52"/>
                      <a:pt x="50" y="0"/>
                      <a:pt x="119" y="0"/>
                    </a:cubicBezTo>
                    <a:cubicBezTo>
                      <a:pt x="188" y="0"/>
                      <a:pt x="238" y="52"/>
                      <a:pt x="238" y="116"/>
                    </a:cubicBezTo>
                    <a:lnTo>
                      <a:pt x="238" y="116"/>
                    </a:lnTo>
                    <a:cubicBezTo>
                      <a:pt x="238" y="180"/>
                      <a:pt x="188" y="233"/>
                      <a:pt x="119" y="233"/>
                    </a:cubicBezTo>
                    <a:cubicBezTo>
                      <a:pt x="50" y="233"/>
                      <a:pt x="0" y="181"/>
                      <a:pt x="0" y="118"/>
                    </a:cubicBezTo>
                    <a:close/>
                    <a:moveTo>
                      <a:pt x="187" y="118"/>
                    </a:moveTo>
                    <a:lnTo>
                      <a:pt x="187" y="116"/>
                    </a:lnTo>
                    <a:cubicBezTo>
                      <a:pt x="187" y="77"/>
                      <a:pt x="158" y="46"/>
                      <a:pt x="119" y="46"/>
                    </a:cubicBezTo>
                    <a:cubicBezTo>
                      <a:pt x="79" y="46"/>
                      <a:pt x="51" y="77"/>
                      <a:pt x="51" y="116"/>
                    </a:cubicBezTo>
                    <a:lnTo>
                      <a:pt x="51" y="116"/>
                    </a:lnTo>
                    <a:cubicBezTo>
                      <a:pt x="51" y="155"/>
                      <a:pt x="79" y="187"/>
                      <a:pt x="119" y="187"/>
                    </a:cubicBezTo>
                    <a:cubicBezTo>
                      <a:pt x="159" y="187"/>
                      <a:pt x="187" y="155"/>
                      <a:pt x="187"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3" name="Freeform 68"/>
              <p:cNvSpPr>
                <a:spLocks noChangeArrowheads="1"/>
              </p:cNvSpPr>
              <p:nvPr/>
            </p:nvSpPr>
            <p:spPr bwMode="auto">
              <a:xfrm>
                <a:off x="6878638" y="4735513"/>
                <a:ext cx="69850" cy="80962"/>
              </a:xfrm>
              <a:custGeom>
                <a:avLst/>
                <a:gdLst>
                  <a:gd name="T0" fmla="*/ 104 w 192"/>
                  <a:gd name="T1" fmla="*/ 0 h 226"/>
                  <a:gd name="T2" fmla="*/ 164 w 192"/>
                  <a:gd name="T3" fmla="*/ 19 h 226"/>
                  <a:gd name="T4" fmla="*/ 179 w 192"/>
                  <a:gd name="T5" fmla="*/ 58 h 226"/>
                  <a:gd name="T6" fmla="*/ 179 w 192"/>
                  <a:gd name="T7" fmla="*/ 58 h 226"/>
                  <a:gd name="T8" fmla="*/ 148 w 192"/>
                  <a:gd name="T9" fmla="*/ 107 h 226"/>
                  <a:gd name="T10" fmla="*/ 191 w 192"/>
                  <a:gd name="T11" fmla="*/ 162 h 226"/>
                  <a:gd name="T12" fmla="*/ 191 w 192"/>
                  <a:gd name="T13" fmla="*/ 164 h 226"/>
                  <a:gd name="T14" fmla="*/ 107 w 192"/>
                  <a:gd name="T15" fmla="*/ 225 h 226"/>
                  <a:gd name="T16" fmla="*/ 0 w 192"/>
                  <a:gd name="T17" fmla="*/ 225 h 226"/>
                  <a:gd name="T18" fmla="*/ 0 w 192"/>
                  <a:gd name="T19" fmla="*/ 0 h 226"/>
                  <a:gd name="T20" fmla="*/ 104 w 192"/>
                  <a:gd name="T21" fmla="*/ 0 h 226"/>
                  <a:gd name="T22" fmla="*/ 129 w 192"/>
                  <a:gd name="T23" fmla="*/ 66 h 226"/>
                  <a:gd name="T24" fmla="*/ 97 w 192"/>
                  <a:gd name="T25" fmla="*/ 43 h 226"/>
                  <a:gd name="T26" fmla="*/ 48 w 192"/>
                  <a:gd name="T27" fmla="*/ 43 h 226"/>
                  <a:gd name="T28" fmla="*/ 48 w 192"/>
                  <a:gd name="T29" fmla="*/ 91 h 226"/>
                  <a:gd name="T30" fmla="*/ 94 w 192"/>
                  <a:gd name="T31" fmla="*/ 91 h 226"/>
                  <a:gd name="T32" fmla="*/ 129 w 192"/>
                  <a:gd name="T33" fmla="*/ 68 h 226"/>
                  <a:gd name="T34" fmla="*/ 129 w 192"/>
                  <a:gd name="T35" fmla="*/ 66 h 226"/>
                  <a:gd name="T36" fmla="*/ 105 w 192"/>
                  <a:gd name="T37" fmla="*/ 132 h 226"/>
                  <a:gd name="T38" fmla="*/ 48 w 192"/>
                  <a:gd name="T39" fmla="*/ 132 h 226"/>
                  <a:gd name="T40" fmla="*/ 48 w 192"/>
                  <a:gd name="T41" fmla="*/ 182 h 226"/>
                  <a:gd name="T42" fmla="*/ 107 w 192"/>
                  <a:gd name="T43" fmla="*/ 182 h 226"/>
                  <a:gd name="T44" fmla="*/ 141 w 192"/>
                  <a:gd name="T45" fmla="*/ 157 h 226"/>
                  <a:gd name="T46" fmla="*/ 141 w 192"/>
                  <a:gd name="T47" fmla="*/ 157 h 226"/>
                  <a:gd name="T48" fmla="*/ 105 w 192"/>
                  <a:gd name="T49" fmla="*/ 13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26">
                    <a:moveTo>
                      <a:pt x="104" y="0"/>
                    </a:moveTo>
                    <a:cubicBezTo>
                      <a:pt x="130" y="0"/>
                      <a:pt x="150" y="6"/>
                      <a:pt x="164" y="19"/>
                    </a:cubicBezTo>
                    <a:cubicBezTo>
                      <a:pt x="174" y="30"/>
                      <a:pt x="179" y="43"/>
                      <a:pt x="179" y="58"/>
                    </a:cubicBezTo>
                    <a:lnTo>
                      <a:pt x="179" y="58"/>
                    </a:lnTo>
                    <a:cubicBezTo>
                      <a:pt x="179" y="85"/>
                      <a:pt x="165" y="98"/>
                      <a:pt x="148" y="107"/>
                    </a:cubicBezTo>
                    <a:cubicBezTo>
                      <a:pt x="175" y="118"/>
                      <a:pt x="191" y="132"/>
                      <a:pt x="191" y="162"/>
                    </a:cubicBezTo>
                    <a:lnTo>
                      <a:pt x="191" y="164"/>
                    </a:lnTo>
                    <a:cubicBezTo>
                      <a:pt x="191" y="204"/>
                      <a:pt x="158" y="225"/>
                      <a:pt x="107" y="225"/>
                    </a:cubicBezTo>
                    <a:lnTo>
                      <a:pt x="0" y="225"/>
                    </a:lnTo>
                    <a:lnTo>
                      <a:pt x="0" y="0"/>
                    </a:lnTo>
                    <a:lnTo>
                      <a:pt x="104" y="0"/>
                    </a:lnTo>
                    <a:close/>
                    <a:moveTo>
                      <a:pt x="129" y="66"/>
                    </a:moveTo>
                    <a:cubicBezTo>
                      <a:pt x="129" y="51"/>
                      <a:pt x="118" y="43"/>
                      <a:pt x="97" y="43"/>
                    </a:cubicBezTo>
                    <a:lnTo>
                      <a:pt x="48" y="43"/>
                    </a:lnTo>
                    <a:lnTo>
                      <a:pt x="48" y="91"/>
                    </a:lnTo>
                    <a:lnTo>
                      <a:pt x="94" y="91"/>
                    </a:lnTo>
                    <a:cubicBezTo>
                      <a:pt x="115" y="91"/>
                      <a:pt x="129" y="85"/>
                      <a:pt x="129" y="68"/>
                    </a:cubicBezTo>
                    <a:lnTo>
                      <a:pt x="129" y="66"/>
                    </a:lnTo>
                    <a:close/>
                    <a:moveTo>
                      <a:pt x="105" y="132"/>
                    </a:moveTo>
                    <a:lnTo>
                      <a:pt x="48" y="132"/>
                    </a:lnTo>
                    <a:lnTo>
                      <a:pt x="48" y="182"/>
                    </a:lnTo>
                    <a:lnTo>
                      <a:pt x="107" y="182"/>
                    </a:lnTo>
                    <a:cubicBezTo>
                      <a:pt x="129" y="182"/>
                      <a:pt x="141" y="173"/>
                      <a:pt x="141" y="157"/>
                    </a:cubicBezTo>
                    <a:lnTo>
                      <a:pt x="141" y="157"/>
                    </a:lnTo>
                    <a:cubicBezTo>
                      <a:pt x="141" y="141"/>
                      <a:pt x="130" y="132"/>
                      <a:pt x="105" y="13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4" name="Freeform 69"/>
              <p:cNvSpPr>
                <a:spLocks noChangeArrowheads="1"/>
              </p:cNvSpPr>
              <p:nvPr/>
            </p:nvSpPr>
            <p:spPr bwMode="auto">
              <a:xfrm>
                <a:off x="6958013" y="4735513"/>
                <a:ext cx="19050" cy="80962"/>
              </a:xfrm>
              <a:custGeom>
                <a:avLst/>
                <a:gdLst>
                  <a:gd name="T0" fmla="*/ 0 w 51"/>
                  <a:gd name="T1" fmla="*/ 0 h 226"/>
                  <a:gd name="T2" fmla="*/ 50 w 51"/>
                  <a:gd name="T3" fmla="*/ 0 h 226"/>
                  <a:gd name="T4" fmla="*/ 50 w 51"/>
                  <a:gd name="T5" fmla="*/ 225 h 226"/>
                  <a:gd name="T6" fmla="*/ 0 w 51"/>
                  <a:gd name="T7" fmla="*/ 225 h 226"/>
                  <a:gd name="T8" fmla="*/ 0 w 51"/>
                  <a:gd name="T9" fmla="*/ 0 h 226"/>
                </a:gdLst>
                <a:ahLst/>
                <a:cxnLst>
                  <a:cxn ang="0">
                    <a:pos x="T0" y="T1"/>
                  </a:cxn>
                  <a:cxn ang="0">
                    <a:pos x="T2" y="T3"/>
                  </a:cxn>
                  <a:cxn ang="0">
                    <a:pos x="T4" y="T5"/>
                  </a:cxn>
                  <a:cxn ang="0">
                    <a:pos x="T6" y="T7"/>
                  </a:cxn>
                  <a:cxn ang="0">
                    <a:pos x="T8" y="T9"/>
                  </a:cxn>
                </a:cxnLst>
                <a:rect l="0" t="0" r="r" b="b"/>
                <a:pathLst>
                  <a:path w="51" h="226">
                    <a:moveTo>
                      <a:pt x="0" y="0"/>
                    </a:moveTo>
                    <a:lnTo>
                      <a:pt x="50" y="0"/>
                    </a:lnTo>
                    <a:lnTo>
                      <a:pt x="50"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5" name="Freeform 70"/>
              <p:cNvSpPr>
                <a:spLocks noChangeArrowheads="1"/>
              </p:cNvSpPr>
              <p:nvPr/>
            </p:nvSpPr>
            <p:spPr bwMode="auto">
              <a:xfrm>
                <a:off x="6989763" y="4735513"/>
                <a:ext cx="58737" cy="80962"/>
              </a:xfrm>
              <a:custGeom>
                <a:avLst/>
                <a:gdLst>
                  <a:gd name="T0" fmla="*/ 50 w 162"/>
                  <a:gd name="T1" fmla="*/ 0 h 226"/>
                  <a:gd name="T2" fmla="*/ 50 w 162"/>
                  <a:gd name="T3" fmla="*/ 180 h 226"/>
                  <a:gd name="T4" fmla="*/ 161 w 162"/>
                  <a:gd name="T5" fmla="*/ 180 h 226"/>
                  <a:gd name="T6" fmla="*/ 161 w 162"/>
                  <a:gd name="T7" fmla="*/ 225 h 226"/>
                  <a:gd name="T8" fmla="*/ 0 w 162"/>
                  <a:gd name="T9" fmla="*/ 225 h 226"/>
                  <a:gd name="T10" fmla="*/ 0 w 162"/>
                  <a:gd name="T11" fmla="*/ 0 h 226"/>
                  <a:gd name="T12" fmla="*/ 50 w 16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62" h="226">
                    <a:moveTo>
                      <a:pt x="50" y="0"/>
                    </a:moveTo>
                    <a:lnTo>
                      <a:pt x="50" y="180"/>
                    </a:lnTo>
                    <a:lnTo>
                      <a:pt x="161" y="180"/>
                    </a:lnTo>
                    <a:lnTo>
                      <a:pt x="161" y="225"/>
                    </a:lnTo>
                    <a:lnTo>
                      <a:pt x="0" y="225"/>
                    </a:lnTo>
                    <a:lnTo>
                      <a:pt x="0" y="0"/>
                    </a:lnTo>
                    <a:lnTo>
                      <a:pt x="5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6" name="Freeform 71"/>
              <p:cNvSpPr>
                <a:spLocks noChangeArrowheads="1"/>
              </p:cNvSpPr>
              <p:nvPr/>
            </p:nvSpPr>
            <p:spPr bwMode="auto">
              <a:xfrm>
                <a:off x="7054850" y="4735513"/>
                <a:ext cx="61913" cy="80962"/>
              </a:xfrm>
              <a:custGeom>
                <a:avLst/>
                <a:gdLst>
                  <a:gd name="T0" fmla="*/ 0 w 172"/>
                  <a:gd name="T1" fmla="*/ 0 h 226"/>
                  <a:gd name="T2" fmla="*/ 169 w 172"/>
                  <a:gd name="T3" fmla="*/ 0 h 226"/>
                  <a:gd name="T4" fmla="*/ 169 w 172"/>
                  <a:gd name="T5" fmla="*/ 44 h 226"/>
                  <a:gd name="T6" fmla="*/ 49 w 172"/>
                  <a:gd name="T7" fmla="*/ 44 h 226"/>
                  <a:gd name="T8" fmla="*/ 49 w 172"/>
                  <a:gd name="T9" fmla="*/ 90 h 226"/>
                  <a:gd name="T10" fmla="*/ 154 w 172"/>
                  <a:gd name="T11" fmla="*/ 90 h 226"/>
                  <a:gd name="T12" fmla="*/ 154 w 172"/>
                  <a:gd name="T13" fmla="*/ 133 h 226"/>
                  <a:gd name="T14" fmla="*/ 49 w 172"/>
                  <a:gd name="T15" fmla="*/ 133 h 226"/>
                  <a:gd name="T16" fmla="*/ 49 w 172"/>
                  <a:gd name="T17" fmla="*/ 180 h 226"/>
                  <a:gd name="T18" fmla="*/ 171 w 172"/>
                  <a:gd name="T19" fmla="*/ 180 h 226"/>
                  <a:gd name="T20" fmla="*/ 171 w 172"/>
                  <a:gd name="T21" fmla="*/ 225 h 226"/>
                  <a:gd name="T22" fmla="*/ 0 w 172"/>
                  <a:gd name="T23" fmla="*/ 225 h 226"/>
                  <a:gd name="T24" fmla="*/ 0 w 172"/>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6">
                    <a:moveTo>
                      <a:pt x="0" y="0"/>
                    </a:moveTo>
                    <a:lnTo>
                      <a:pt x="169" y="0"/>
                    </a:lnTo>
                    <a:lnTo>
                      <a:pt x="169" y="44"/>
                    </a:lnTo>
                    <a:lnTo>
                      <a:pt x="49" y="44"/>
                    </a:lnTo>
                    <a:lnTo>
                      <a:pt x="49" y="90"/>
                    </a:lnTo>
                    <a:lnTo>
                      <a:pt x="154" y="90"/>
                    </a:lnTo>
                    <a:lnTo>
                      <a:pt x="154" y="133"/>
                    </a:lnTo>
                    <a:lnTo>
                      <a:pt x="49" y="133"/>
                    </a:lnTo>
                    <a:lnTo>
                      <a:pt x="49" y="180"/>
                    </a:lnTo>
                    <a:lnTo>
                      <a:pt x="171" y="180"/>
                    </a:lnTo>
                    <a:lnTo>
                      <a:pt x="171"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7" name="Freeform 72"/>
              <p:cNvSpPr>
                <a:spLocks noChangeArrowheads="1"/>
              </p:cNvSpPr>
              <p:nvPr/>
            </p:nvSpPr>
            <p:spPr bwMode="auto">
              <a:xfrm>
                <a:off x="6691313" y="4686300"/>
                <a:ext cx="26987" cy="39688"/>
              </a:xfrm>
              <a:custGeom>
                <a:avLst/>
                <a:gdLst>
                  <a:gd name="T0" fmla="*/ 56 w 75"/>
                  <a:gd name="T1" fmla="*/ 108 h 109"/>
                  <a:gd name="T2" fmla="*/ 31 w 75"/>
                  <a:gd name="T3" fmla="*/ 57 h 109"/>
                  <a:gd name="T4" fmla="*/ 17 w 75"/>
                  <a:gd name="T5" fmla="*/ 25 h 109"/>
                  <a:gd name="T6" fmla="*/ 17 w 75"/>
                  <a:gd name="T7" fmla="*/ 26 h 109"/>
                  <a:gd name="T8" fmla="*/ 18 w 75"/>
                  <a:gd name="T9" fmla="*/ 55 h 109"/>
                  <a:gd name="T10" fmla="*/ 18 w 75"/>
                  <a:gd name="T11" fmla="*/ 108 h 109"/>
                  <a:gd name="T12" fmla="*/ 0 w 75"/>
                  <a:gd name="T13" fmla="*/ 108 h 109"/>
                  <a:gd name="T14" fmla="*/ 0 w 75"/>
                  <a:gd name="T15" fmla="*/ 0 h 109"/>
                  <a:gd name="T16" fmla="*/ 21 w 75"/>
                  <a:gd name="T17" fmla="*/ 0 h 109"/>
                  <a:gd name="T18" fmla="*/ 47 w 75"/>
                  <a:gd name="T19" fmla="*/ 53 h 109"/>
                  <a:gd name="T20" fmla="*/ 59 w 75"/>
                  <a:gd name="T21" fmla="*/ 80 h 109"/>
                  <a:gd name="T22" fmla="*/ 59 w 75"/>
                  <a:gd name="T23" fmla="*/ 80 h 109"/>
                  <a:gd name="T24" fmla="*/ 57 w 75"/>
                  <a:gd name="T25" fmla="*/ 50 h 109"/>
                  <a:gd name="T26" fmla="*/ 57 w 75"/>
                  <a:gd name="T27" fmla="*/ 0 h 109"/>
                  <a:gd name="T28" fmla="*/ 74 w 75"/>
                  <a:gd name="T29" fmla="*/ 0 h 109"/>
                  <a:gd name="T30" fmla="*/ 74 w 75"/>
                  <a:gd name="T31" fmla="*/ 108 h 109"/>
                  <a:gd name="T32" fmla="*/ 56 w 75"/>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9">
                    <a:moveTo>
                      <a:pt x="56" y="108"/>
                    </a:moveTo>
                    <a:lnTo>
                      <a:pt x="31" y="57"/>
                    </a:lnTo>
                    <a:cubicBezTo>
                      <a:pt x="25" y="46"/>
                      <a:pt x="20" y="32"/>
                      <a:pt x="17" y="25"/>
                    </a:cubicBezTo>
                    <a:lnTo>
                      <a:pt x="17" y="26"/>
                    </a:lnTo>
                    <a:cubicBezTo>
                      <a:pt x="17" y="35"/>
                      <a:pt x="18" y="47"/>
                      <a:pt x="18" y="55"/>
                    </a:cubicBezTo>
                    <a:lnTo>
                      <a:pt x="18" y="108"/>
                    </a:lnTo>
                    <a:lnTo>
                      <a:pt x="0" y="108"/>
                    </a:lnTo>
                    <a:lnTo>
                      <a:pt x="0" y="0"/>
                    </a:lnTo>
                    <a:lnTo>
                      <a:pt x="21" y="0"/>
                    </a:lnTo>
                    <a:lnTo>
                      <a:pt x="47" y="53"/>
                    </a:lnTo>
                    <a:cubicBezTo>
                      <a:pt x="53" y="62"/>
                      <a:pt x="57" y="76"/>
                      <a:pt x="59" y="80"/>
                    </a:cubicBezTo>
                    <a:lnTo>
                      <a:pt x="59" y="80"/>
                    </a:lnTo>
                    <a:cubicBezTo>
                      <a:pt x="59" y="75"/>
                      <a:pt x="57" y="60"/>
                      <a:pt x="57" y="50"/>
                    </a:cubicBezTo>
                    <a:lnTo>
                      <a:pt x="57" y="0"/>
                    </a:lnTo>
                    <a:lnTo>
                      <a:pt x="74" y="0"/>
                    </a:lnTo>
                    <a:lnTo>
                      <a:pt x="74" y="108"/>
                    </a:lnTo>
                    <a:lnTo>
                      <a:pt x="56"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8" name="Freeform 73"/>
              <p:cNvSpPr>
                <a:spLocks noChangeArrowheads="1"/>
              </p:cNvSpPr>
              <p:nvPr/>
            </p:nvSpPr>
            <p:spPr bwMode="auto">
              <a:xfrm>
                <a:off x="6723063" y="4695825"/>
                <a:ext cx="23812"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9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5" y="69"/>
                      <a:pt x="51" y="66"/>
                      <a:pt x="57" y="61"/>
                    </a:cubicBezTo>
                    <a:lnTo>
                      <a:pt x="64" y="72"/>
                    </a:lnTo>
                    <a:cubicBezTo>
                      <a:pt x="55" y="79"/>
                      <a:pt x="45" y="82"/>
                      <a:pt x="36" y="82"/>
                    </a:cubicBezTo>
                    <a:cubicBezTo>
                      <a:pt x="14" y="82"/>
                      <a:pt x="0" y="66"/>
                      <a:pt x="0" y="41"/>
                    </a:cubicBezTo>
                    <a:cubicBezTo>
                      <a:pt x="0" y="27"/>
                      <a:pt x="2" y="18"/>
                      <a:pt x="9" y="9"/>
                    </a:cubicBezTo>
                    <a:cubicBezTo>
                      <a:pt x="15" y="2"/>
                      <a:pt x="23" y="0"/>
                      <a:pt x="33" y="0"/>
                    </a:cubicBezTo>
                    <a:cubicBezTo>
                      <a:pt x="41"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1"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9" name="Freeform 74"/>
              <p:cNvSpPr>
                <a:spLocks noChangeArrowheads="1"/>
              </p:cNvSpPr>
              <p:nvPr/>
            </p:nvSpPr>
            <p:spPr bwMode="auto">
              <a:xfrm>
                <a:off x="6748463" y="4695825"/>
                <a:ext cx="38100" cy="28575"/>
              </a:xfrm>
              <a:custGeom>
                <a:avLst/>
                <a:gdLst>
                  <a:gd name="T0" fmla="*/ 83 w 107"/>
                  <a:gd name="T1" fmla="*/ 80 h 81"/>
                  <a:gd name="T2" fmla="*/ 67 w 107"/>
                  <a:gd name="T3" fmla="*/ 80 h 81"/>
                  <a:gd name="T4" fmla="*/ 57 w 107"/>
                  <a:gd name="T5" fmla="*/ 44 h 81"/>
                  <a:gd name="T6" fmla="*/ 53 w 107"/>
                  <a:gd name="T7" fmla="*/ 23 h 81"/>
                  <a:gd name="T8" fmla="*/ 52 w 107"/>
                  <a:gd name="T9" fmla="*/ 23 h 81"/>
                  <a:gd name="T10" fmla="*/ 47 w 107"/>
                  <a:gd name="T11" fmla="*/ 45 h 81"/>
                  <a:gd name="T12" fmla="*/ 38 w 107"/>
                  <a:gd name="T13" fmla="*/ 80 h 81"/>
                  <a:gd name="T14" fmla="*/ 21 w 107"/>
                  <a:gd name="T15" fmla="*/ 80 h 81"/>
                  <a:gd name="T16" fmla="*/ 0 w 107"/>
                  <a:gd name="T17" fmla="*/ 2 h 81"/>
                  <a:gd name="T18" fmla="*/ 17 w 107"/>
                  <a:gd name="T19" fmla="*/ 0 h 81"/>
                  <a:gd name="T20" fmla="*/ 25 w 107"/>
                  <a:gd name="T21" fmla="*/ 39 h 81"/>
                  <a:gd name="T22" fmla="*/ 29 w 107"/>
                  <a:gd name="T23" fmla="*/ 59 h 81"/>
                  <a:gd name="T24" fmla="*/ 29 w 107"/>
                  <a:gd name="T25" fmla="*/ 59 h 81"/>
                  <a:gd name="T26" fmla="*/ 35 w 107"/>
                  <a:gd name="T27" fmla="*/ 37 h 81"/>
                  <a:gd name="T28" fmla="*/ 45 w 107"/>
                  <a:gd name="T29" fmla="*/ 1 h 81"/>
                  <a:gd name="T30" fmla="*/ 61 w 107"/>
                  <a:gd name="T31" fmla="*/ 1 h 81"/>
                  <a:gd name="T32" fmla="*/ 70 w 107"/>
                  <a:gd name="T33" fmla="*/ 37 h 81"/>
                  <a:gd name="T34" fmla="*/ 75 w 107"/>
                  <a:gd name="T35" fmla="*/ 59 h 81"/>
                  <a:gd name="T36" fmla="*/ 75 w 107"/>
                  <a:gd name="T37" fmla="*/ 59 h 81"/>
                  <a:gd name="T38" fmla="*/ 79 w 107"/>
                  <a:gd name="T39" fmla="*/ 39 h 81"/>
                  <a:gd name="T40" fmla="*/ 88 w 107"/>
                  <a:gd name="T41" fmla="*/ 1 h 81"/>
                  <a:gd name="T42" fmla="*/ 106 w 107"/>
                  <a:gd name="T43" fmla="*/ 1 h 81"/>
                  <a:gd name="T44" fmla="*/ 83 w 107"/>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1">
                    <a:moveTo>
                      <a:pt x="83" y="80"/>
                    </a:moveTo>
                    <a:lnTo>
                      <a:pt x="67" y="80"/>
                    </a:lnTo>
                    <a:lnTo>
                      <a:pt x="57" y="44"/>
                    </a:lnTo>
                    <a:cubicBezTo>
                      <a:pt x="54" y="34"/>
                      <a:pt x="53" y="23"/>
                      <a:pt x="53" y="23"/>
                    </a:cubicBezTo>
                    <a:lnTo>
                      <a:pt x="52" y="23"/>
                    </a:lnTo>
                    <a:cubicBezTo>
                      <a:pt x="52" y="23"/>
                      <a:pt x="50" y="30"/>
                      <a:pt x="47" y="45"/>
                    </a:cubicBezTo>
                    <a:lnTo>
                      <a:pt x="38" y="80"/>
                    </a:lnTo>
                    <a:lnTo>
                      <a:pt x="21" y="80"/>
                    </a:lnTo>
                    <a:lnTo>
                      <a:pt x="0" y="2"/>
                    </a:lnTo>
                    <a:lnTo>
                      <a:pt x="17" y="0"/>
                    </a:lnTo>
                    <a:lnTo>
                      <a:pt x="25" y="39"/>
                    </a:lnTo>
                    <a:cubicBezTo>
                      <a:pt x="28" y="48"/>
                      <a:pt x="29" y="59"/>
                      <a:pt x="29" y="59"/>
                    </a:cubicBezTo>
                    <a:lnTo>
                      <a:pt x="29" y="59"/>
                    </a:lnTo>
                    <a:cubicBezTo>
                      <a:pt x="29" y="59"/>
                      <a:pt x="31" y="48"/>
                      <a:pt x="35" y="37"/>
                    </a:cubicBezTo>
                    <a:lnTo>
                      <a:pt x="45" y="1"/>
                    </a:lnTo>
                    <a:lnTo>
                      <a:pt x="61" y="1"/>
                    </a:lnTo>
                    <a:lnTo>
                      <a:pt x="70" y="37"/>
                    </a:lnTo>
                    <a:cubicBezTo>
                      <a:pt x="74" y="50"/>
                      <a:pt x="75" y="59"/>
                      <a:pt x="75" y="59"/>
                    </a:cubicBezTo>
                    <a:lnTo>
                      <a:pt x="75" y="59"/>
                    </a:lnTo>
                    <a:cubicBezTo>
                      <a:pt x="75" y="59"/>
                      <a:pt x="78" y="47"/>
                      <a:pt x="79" y="39"/>
                    </a:cubicBezTo>
                    <a:lnTo>
                      <a:pt x="88" y="1"/>
                    </a:lnTo>
                    <a:lnTo>
                      <a:pt x="106" y="1"/>
                    </a:lnTo>
                    <a:lnTo>
                      <a:pt x="83"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0" name="Freeform 75"/>
              <p:cNvSpPr>
                <a:spLocks noChangeArrowheads="1"/>
              </p:cNvSpPr>
              <p:nvPr/>
            </p:nvSpPr>
            <p:spPr bwMode="auto">
              <a:xfrm>
                <a:off x="6804025" y="4686300"/>
                <a:ext cx="26988" cy="39688"/>
              </a:xfrm>
              <a:custGeom>
                <a:avLst/>
                <a:gdLst>
                  <a:gd name="T0" fmla="*/ 53 w 74"/>
                  <a:gd name="T1" fmla="*/ 108 h 109"/>
                  <a:gd name="T2" fmla="*/ 43 w 74"/>
                  <a:gd name="T3" fmla="*/ 91 h 109"/>
                  <a:gd name="T4" fmla="*/ 25 w 74"/>
                  <a:gd name="T5" fmla="*/ 65 h 109"/>
                  <a:gd name="T6" fmla="*/ 18 w 74"/>
                  <a:gd name="T7" fmla="*/ 61 h 109"/>
                  <a:gd name="T8" fmla="*/ 18 w 74"/>
                  <a:gd name="T9" fmla="*/ 108 h 109"/>
                  <a:gd name="T10" fmla="*/ 0 w 74"/>
                  <a:gd name="T11" fmla="*/ 108 h 109"/>
                  <a:gd name="T12" fmla="*/ 0 w 74"/>
                  <a:gd name="T13" fmla="*/ 0 h 109"/>
                  <a:gd name="T14" fmla="*/ 33 w 74"/>
                  <a:gd name="T15" fmla="*/ 0 h 109"/>
                  <a:gd name="T16" fmla="*/ 68 w 74"/>
                  <a:gd name="T17" fmla="*/ 32 h 109"/>
                  <a:gd name="T18" fmla="*/ 41 w 74"/>
                  <a:gd name="T19" fmla="*/ 61 h 109"/>
                  <a:gd name="T20" fmla="*/ 58 w 74"/>
                  <a:gd name="T21" fmla="*/ 82 h 109"/>
                  <a:gd name="T22" fmla="*/ 73 w 74"/>
                  <a:gd name="T23" fmla="*/ 108 h 109"/>
                  <a:gd name="T24" fmla="*/ 53 w 74"/>
                  <a:gd name="T25" fmla="*/ 108 h 109"/>
                  <a:gd name="T26" fmla="*/ 28 w 74"/>
                  <a:gd name="T27" fmla="*/ 15 h 109"/>
                  <a:gd name="T28" fmla="*/ 18 w 74"/>
                  <a:gd name="T29" fmla="*/ 15 h 109"/>
                  <a:gd name="T30" fmla="*/ 18 w 74"/>
                  <a:gd name="T31" fmla="*/ 48 h 109"/>
                  <a:gd name="T32" fmla="*/ 26 w 74"/>
                  <a:gd name="T33" fmla="*/ 48 h 109"/>
                  <a:gd name="T34" fmla="*/ 44 w 74"/>
                  <a:gd name="T35" fmla="*/ 44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53" y="108"/>
                    </a:moveTo>
                    <a:lnTo>
                      <a:pt x="43" y="91"/>
                    </a:lnTo>
                    <a:cubicBezTo>
                      <a:pt x="36" y="78"/>
                      <a:pt x="30" y="71"/>
                      <a:pt x="25" y="65"/>
                    </a:cubicBezTo>
                    <a:cubicBezTo>
                      <a:pt x="22" y="62"/>
                      <a:pt x="21" y="62"/>
                      <a:pt x="18" y="61"/>
                    </a:cubicBezTo>
                    <a:lnTo>
                      <a:pt x="18" y="108"/>
                    </a:lnTo>
                    <a:lnTo>
                      <a:pt x="0" y="108"/>
                    </a:lnTo>
                    <a:lnTo>
                      <a:pt x="0" y="0"/>
                    </a:lnTo>
                    <a:lnTo>
                      <a:pt x="33" y="0"/>
                    </a:lnTo>
                    <a:cubicBezTo>
                      <a:pt x="57" y="0"/>
                      <a:pt x="68" y="14"/>
                      <a:pt x="68" y="32"/>
                    </a:cubicBezTo>
                    <a:cubicBezTo>
                      <a:pt x="68" y="47"/>
                      <a:pt x="58" y="61"/>
                      <a:pt x="41" y="61"/>
                    </a:cubicBezTo>
                    <a:cubicBezTo>
                      <a:pt x="44" y="62"/>
                      <a:pt x="53" y="73"/>
                      <a:pt x="58" y="82"/>
                    </a:cubicBezTo>
                    <a:lnTo>
                      <a:pt x="73" y="108"/>
                    </a:lnTo>
                    <a:lnTo>
                      <a:pt x="53" y="108"/>
                    </a:lnTo>
                    <a:close/>
                    <a:moveTo>
                      <a:pt x="28" y="15"/>
                    </a:moveTo>
                    <a:lnTo>
                      <a:pt x="18" y="15"/>
                    </a:lnTo>
                    <a:lnTo>
                      <a:pt x="18" y="48"/>
                    </a:lnTo>
                    <a:lnTo>
                      <a:pt x="26" y="48"/>
                    </a:lnTo>
                    <a:cubicBezTo>
                      <a:pt x="36" y="48"/>
                      <a:pt x="41" y="47"/>
                      <a:pt x="44" y="44"/>
                    </a:cubicBezTo>
                    <a:cubicBezTo>
                      <a:pt x="47" y="42"/>
                      <a:pt x="50" y="37"/>
                      <a:pt x="50" y="32"/>
                    </a:cubicBezTo>
                    <a:cubicBezTo>
                      <a:pt x="50" y="21"/>
                      <a:pt x="43"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1" name="Freeform 76"/>
              <p:cNvSpPr>
                <a:spLocks noChangeArrowheads="1"/>
              </p:cNvSpPr>
              <p:nvPr/>
            </p:nvSpPr>
            <p:spPr bwMode="auto">
              <a:xfrm>
                <a:off x="6832600" y="4695825"/>
                <a:ext cx="23813"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10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4" y="69"/>
                      <a:pt x="51" y="66"/>
                      <a:pt x="57" y="61"/>
                    </a:cubicBezTo>
                    <a:lnTo>
                      <a:pt x="64" y="72"/>
                    </a:lnTo>
                    <a:cubicBezTo>
                      <a:pt x="55" y="79"/>
                      <a:pt x="46" y="82"/>
                      <a:pt x="36" y="82"/>
                    </a:cubicBezTo>
                    <a:cubicBezTo>
                      <a:pt x="14" y="82"/>
                      <a:pt x="0" y="66"/>
                      <a:pt x="0" y="41"/>
                    </a:cubicBezTo>
                    <a:cubicBezTo>
                      <a:pt x="0" y="27"/>
                      <a:pt x="3" y="18"/>
                      <a:pt x="10" y="9"/>
                    </a:cubicBezTo>
                    <a:cubicBezTo>
                      <a:pt x="15" y="2"/>
                      <a:pt x="23" y="0"/>
                      <a:pt x="33" y="0"/>
                    </a:cubicBezTo>
                    <a:cubicBezTo>
                      <a:pt x="42"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2" name="Freeform 77"/>
              <p:cNvSpPr>
                <a:spLocks noChangeArrowheads="1"/>
              </p:cNvSpPr>
              <p:nvPr/>
            </p:nvSpPr>
            <p:spPr bwMode="auto">
              <a:xfrm>
                <a:off x="6861175" y="4683125"/>
                <a:ext cx="11113" cy="42863"/>
              </a:xfrm>
              <a:custGeom>
                <a:avLst/>
                <a:gdLst>
                  <a:gd name="T0" fmla="*/ 18 w 29"/>
                  <a:gd name="T1" fmla="*/ 117 h 118"/>
                  <a:gd name="T2" fmla="*/ 1 w 29"/>
                  <a:gd name="T3" fmla="*/ 94 h 118"/>
                  <a:gd name="T4" fmla="*/ 1 w 29"/>
                  <a:gd name="T5" fmla="*/ 28 h 118"/>
                  <a:gd name="T6" fmla="*/ 0 w 29"/>
                  <a:gd name="T7" fmla="*/ 4 h 118"/>
                  <a:gd name="T8" fmla="*/ 17 w 29"/>
                  <a:gd name="T9" fmla="*/ 0 h 118"/>
                  <a:gd name="T10" fmla="*/ 18 w 29"/>
                  <a:gd name="T11" fmla="*/ 22 h 118"/>
                  <a:gd name="T12" fmla="*/ 18 w 29"/>
                  <a:gd name="T13" fmla="*/ 89 h 118"/>
                  <a:gd name="T14" fmla="*/ 19 w 29"/>
                  <a:gd name="T15" fmla="*/ 103 h 118"/>
                  <a:gd name="T16" fmla="*/ 25 w 29"/>
                  <a:gd name="T17" fmla="*/ 104 h 118"/>
                  <a:gd name="T18" fmla="*/ 28 w 29"/>
                  <a:gd name="T19" fmla="*/ 115 h 118"/>
                  <a:gd name="T20" fmla="*/ 18 w 29"/>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18">
                    <a:moveTo>
                      <a:pt x="18" y="117"/>
                    </a:moveTo>
                    <a:cubicBezTo>
                      <a:pt x="1" y="117"/>
                      <a:pt x="1" y="101"/>
                      <a:pt x="1" y="94"/>
                    </a:cubicBezTo>
                    <a:lnTo>
                      <a:pt x="1" y="28"/>
                    </a:lnTo>
                    <a:cubicBezTo>
                      <a:pt x="1" y="17"/>
                      <a:pt x="0" y="11"/>
                      <a:pt x="0" y="4"/>
                    </a:cubicBezTo>
                    <a:lnTo>
                      <a:pt x="17" y="0"/>
                    </a:lnTo>
                    <a:cubicBezTo>
                      <a:pt x="18" y="6"/>
                      <a:pt x="18" y="12"/>
                      <a:pt x="18" y="22"/>
                    </a:cubicBezTo>
                    <a:lnTo>
                      <a:pt x="18" y="89"/>
                    </a:lnTo>
                    <a:cubicBezTo>
                      <a:pt x="18" y="100"/>
                      <a:pt x="19" y="101"/>
                      <a:pt x="19" y="103"/>
                    </a:cubicBezTo>
                    <a:cubicBezTo>
                      <a:pt x="21" y="104"/>
                      <a:pt x="24" y="105"/>
                      <a:pt x="25" y="104"/>
                    </a:cubicBezTo>
                    <a:lnTo>
                      <a:pt x="28" y="115"/>
                    </a:lnTo>
                    <a:cubicBezTo>
                      <a:pt x="25" y="117"/>
                      <a:pt x="22"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3" name="Freeform 78"/>
              <p:cNvSpPr>
                <a:spLocks noChangeArrowheads="1"/>
              </p:cNvSpPr>
              <p:nvPr/>
            </p:nvSpPr>
            <p:spPr bwMode="auto">
              <a:xfrm>
                <a:off x="6873875" y="4683125"/>
                <a:ext cx="7938" cy="41275"/>
              </a:xfrm>
              <a:custGeom>
                <a:avLst/>
                <a:gdLst>
                  <a:gd name="T0" fmla="*/ 12 w 24"/>
                  <a:gd name="T1" fmla="*/ 24 h 115"/>
                  <a:gd name="T2" fmla="*/ 0 w 24"/>
                  <a:gd name="T3" fmla="*/ 13 h 115"/>
                  <a:gd name="T4" fmla="*/ 12 w 24"/>
                  <a:gd name="T5" fmla="*/ 0 h 115"/>
                  <a:gd name="T6" fmla="*/ 23 w 24"/>
                  <a:gd name="T7" fmla="*/ 13 h 115"/>
                  <a:gd name="T8" fmla="*/ 12 w 24"/>
                  <a:gd name="T9" fmla="*/ 24 h 115"/>
                  <a:gd name="T10" fmla="*/ 2 w 24"/>
                  <a:gd name="T11" fmla="*/ 114 h 115"/>
                  <a:gd name="T12" fmla="*/ 2 w 24"/>
                  <a:gd name="T13" fmla="*/ 36 h 115"/>
                  <a:gd name="T14" fmla="*/ 20 w 24"/>
                  <a:gd name="T15" fmla="*/ 34 h 115"/>
                  <a:gd name="T16" fmla="*/ 20 w 24"/>
                  <a:gd name="T17" fmla="*/ 114 h 115"/>
                  <a:gd name="T18" fmla="*/ 2 w 24"/>
                  <a:gd name="T19"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5">
                    <a:moveTo>
                      <a:pt x="12" y="24"/>
                    </a:moveTo>
                    <a:cubicBezTo>
                      <a:pt x="5" y="24"/>
                      <a:pt x="0" y="18"/>
                      <a:pt x="0" y="13"/>
                    </a:cubicBezTo>
                    <a:cubicBezTo>
                      <a:pt x="0" y="6"/>
                      <a:pt x="5" y="0"/>
                      <a:pt x="12" y="0"/>
                    </a:cubicBezTo>
                    <a:cubicBezTo>
                      <a:pt x="17" y="0"/>
                      <a:pt x="23" y="6"/>
                      <a:pt x="23" y="13"/>
                    </a:cubicBezTo>
                    <a:cubicBezTo>
                      <a:pt x="23" y="18"/>
                      <a:pt x="17" y="24"/>
                      <a:pt x="12" y="24"/>
                    </a:cubicBezTo>
                    <a:close/>
                    <a:moveTo>
                      <a:pt x="2" y="114"/>
                    </a:moveTo>
                    <a:lnTo>
                      <a:pt x="2" y="36"/>
                    </a:lnTo>
                    <a:lnTo>
                      <a:pt x="20" y="34"/>
                    </a:lnTo>
                    <a:lnTo>
                      <a:pt x="20" y="114"/>
                    </a:lnTo>
                    <a:lnTo>
                      <a:pt x="2" y="11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4" name="Freeform 79"/>
              <p:cNvSpPr>
                <a:spLocks noChangeArrowheads="1"/>
              </p:cNvSpPr>
              <p:nvPr/>
            </p:nvSpPr>
            <p:spPr bwMode="auto">
              <a:xfrm>
                <a:off x="6886575" y="4695825"/>
                <a:ext cx="20638" cy="30163"/>
              </a:xfrm>
              <a:custGeom>
                <a:avLst/>
                <a:gdLst>
                  <a:gd name="T0" fmla="*/ 33 w 59"/>
                  <a:gd name="T1" fmla="*/ 82 h 83"/>
                  <a:gd name="T2" fmla="*/ 0 w 59"/>
                  <a:gd name="T3" fmla="*/ 41 h 83"/>
                  <a:gd name="T4" fmla="*/ 35 w 59"/>
                  <a:gd name="T5" fmla="*/ 0 h 83"/>
                  <a:gd name="T6" fmla="*/ 57 w 59"/>
                  <a:gd name="T7" fmla="*/ 8 h 83"/>
                  <a:gd name="T8" fmla="*/ 49 w 59"/>
                  <a:gd name="T9" fmla="*/ 19 h 83"/>
                  <a:gd name="T10" fmla="*/ 35 w 59"/>
                  <a:gd name="T11" fmla="*/ 14 h 83"/>
                  <a:gd name="T12" fmla="*/ 22 w 59"/>
                  <a:gd name="T13" fmla="*/ 20 h 83"/>
                  <a:gd name="T14" fmla="*/ 20 w 59"/>
                  <a:gd name="T15" fmla="*/ 43 h 83"/>
                  <a:gd name="T16" fmla="*/ 25 w 59"/>
                  <a:gd name="T17" fmla="*/ 65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3" y="82"/>
                      <a:pt x="0" y="68"/>
                      <a:pt x="0" y="41"/>
                    </a:cubicBezTo>
                    <a:cubicBezTo>
                      <a:pt x="0" y="14"/>
                      <a:pt x="17" y="0"/>
                      <a:pt x="35" y="0"/>
                    </a:cubicBezTo>
                    <a:cubicBezTo>
                      <a:pt x="43" y="0"/>
                      <a:pt x="50" y="1"/>
                      <a:pt x="57" y="8"/>
                    </a:cubicBezTo>
                    <a:lnTo>
                      <a:pt x="49" y="19"/>
                    </a:lnTo>
                    <a:cubicBezTo>
                      <a:pt x="43" y="15"/>
                      <a:pt x="39" y="14"/>
                      <a:pt x="35" y="14"/>
                    </a:cubicBezTo>
                    <a:cubicBezTo>
                      <a:pt x="29" y="14"/>
                      <a:pt x="25" y="16"/>
                      <a:pt x="22" y="20"/>
                    </a:cubicBezTo>
                    <a:cubicBezTo>
                      <a:pt x="20" y="26"/>
                      <a:pt x="20" y="33"/>
                      <a:pt x="20" y="43"/>
                    </a:cubicBezTo>
                    <a:cubicBezTo>
                      <a:pt x="20" y="54"/>
                      <a:pt x="21" y="61"/>
                      <a:pt x="25" y="65"/>
                    </a:cubicBezTo>
                    <a:cubicBezTo>
                      <a:pt x="26" y="68"/>
                      <a:pt x="31" y="69"/>
                      <a:pt x="35" y="69"/>
                    </a:cubicBezTo>
                    <a:cubicBezTo>
                      <a:pt x="40" y="69"/>
                      <a:pt x="46" y="66"/>
                      <a:pt x="50" y="61"/>
                    </a:cubicBezTo>
                    <a:lnTo>
                      <a:pt x="58" y="72"/>
                    </a:lnTo>
                    <a:cubicBezTo>
                      <a:pt x="51" y="79"/>
                      <a:pt x="45"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5" name="Freeform 80"/>
              <p:cNvSpPr>
                <a:spLocks noChangeArrowheads="1"/>
              </p:cNvSpPr>
              <p:nvPr/>
            </p:nvSpPr>
            <p:spPr bwMode="auto">
              <a:xfrm>
                <a:off x="6908800" y="4716463"/>
                <a:ext cx="7938" cy="7937"/>
              </a:xfrm>
              <a:custGeom>
                <a:avLst/>
                <a:gdLst>
                  <a:gd name="T0" fmla="*/ 11 w 23"/>
                  <a:gd name="T1" fmla="*/ 23 h 24"/>
                  <a:gd name="T2" fmla="*/ 0 w 23"/>
                  <a:gd name="T3" fmla="*/ 11 h 24"/>
                  <a:gd name="T4" fmla="*/ 11 w 23"/>
                  <a:gd name="T5" fmla="*/ 0 h 24"/>
                  <a:gd name="T6" fmla="*/ 22 w 23"/>
                  <a:gd name="T7" fmla="*/ 11 h 24"/>
                  <a:gd name="T8" fmla="*/ 11 w 23"/>
                  <a:gd name="T9" fmla="*/ 23 h 24"/>
                  <a:gd name="T10" fmla="*/ 11 w 23"/>
                  <a:gd name="T11" fmla="*/ 2 h 24"/>
                  <a:gd name="T12" fmla="*/ 1 w 23"/>
                  <a:gd name="T13" fmla="*/ 11 h 24"/>
                  <a:gd name="T14" fmla="*/ 11 w 23"/>
                  <a:gd name="T15" fmla="*/ 21 h 24"/>
                  <a:gd name="T16" fmla="*/ 19 w 23"/>
                  <a:gd name="T17" fmla="*/ 11 h 24"/>
                  <a:gd name="T18" fmla="*/ 11 w 23"/>
                  <a:gd name="T19" fmla="*/ 2 h 24"/>
                  <a:gd name="T20" fmla="*/ 12 w 23"/>
                  <a:gd name="T21" fmla="*/ 16 h 24"/>
                  <a:gd name="T22" fmla="*/ 9 w 23"/>
                  <a:gd name="T23" fmla="*/ 13 h 24"/>
                  <a:gd name="T24" fmla="*/ 9 w 23"/>
                  <a:gd name="T25" fmla="*/ 13 h 24"/>
                  <a:gd name="T26" fmla="*/ 9 w 23"/>
                  <a:gd name="T27" fmla="*/ 17 h 24"/>
                  <a:gd name="T28" fmla="*/ 6 w 23"/>
                  <a:gd name="T29" fmla="*/ 17 h 24"/>
                  <a:gd name="T30" fmla="*/ 6 w 23"/>
                  <a:gd name="T31" fmla="*/ 4 h 24"/>
                  <a:gd name="T32" fmla="*/ 11 w 23"/>
                  <a:gd name="T33" fmla="*/ 4 h 24"/>
                  <a:gd name="T34" fmla="*/ 15 w 23"/>
                  <a:gd name="T35" fmla="*/ 9 h 24"/>
                  <a:gd name="T36" fmla="*/ 12 w 23"/>
                  <a:gd name="T37" fmla="*/ 11 h 24"/>
                  <a:gd name="T38" fmla="*/ 12 w 23"/>
                  <a:gd name="T39" fmla="*/ 13 h 24"/>
                  <a:gd name="T40" fmla="*/ 16 w 23"/>
                  <a:gd name="T41" fmla="*/ 17 h 24"/>
                  <a:gd name="T42" fmla="*/ 13 w 23"/>
                  <a:gd name="T43" fmla="*/ 17 h 24"/>
                  <a:gd name="T44" fmla="*/ 12 w 23"/>
                  <a:gd name="T45" fmla="*/ 16 h 24"/>
                  <a:gd name="T46" fmla="*/ 12 w 23"/>
                  <a:gd name="T47" fmla="*/ 7 h 24"/>
                  <a:gd name="T48" fmla="*/ 9 w 23"/>
                  <a:gd name="T49" fmla="*/ 7 h 24"/>
                  <a:gd name="T50" fmla="*/ 9 w 23"/>
                  <a:gd name="T51" fmla="*/ 7 h 24"/>
                  <a:gd name="T52" fmla="*/ 9 w 23"/>
                  <a:gd name="T53" fmla="*/ 10 h 24"/>
                  <a:gd name="T54" fmla="*/ 9 w 23"/>
                  <a:gd name="T55" fmla="*/ 10 h 24"/>
                  <a:gd name="T56" fmla="*/ 12 w 23"/>
                  <a:gd name="T57" fmla="*/ 10 h 24"/>
                  <a:gd name="T58" fmla="*/ 12 w 23"/>
                  <a:gd name="T59" fmla="*/ 9 h 24"/>
                  <a:gd name="T60" fmla="*/ 12 w 23"/>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4">
                    <a:moveTo>
                      <a:pt x="11" y="23"/>
                    </a:moveTo>
                    <a:cubicBezTo>
                      <a:pt x="4" y="23"/>
                      <a:pt x="0" y="18"/>
                      <a:pt x="0" y="11"/>
                    </a:cubicBezTo>
                    <a:cubicBezTo>
                      <a:pt x="0" y="4"/>
                      <a:pt x="4" y="0"/>
                      <a:pt x="11" y="0"/>
                    </a:cubicBezTo>
                    <a:cubicBezTo>
                      <a:pt x="17" y="0"/>
                      <a:pt x="22" y="4"/>
                      <a:pt x="22" y="11"/>
                    </a:cubicBezTo>
                    <a:cubicBezTo>
                      <a:pt x="22" y="18"/>
                      <a:pt x="17" y="23"/>
                      <a:pt x="11" y="23"/>
                    </a:cubicBezTo>
                    <a:close/>
                    <a:moveTo>
                      <a:pt x="11" y="2"/>
                    </a:moveTo>
                    <a:cubicBezTo>
                      <a:pt x="6" y="2"/>
                      <a:pt x="1" y="6"/>
                      <a:pt x="1" y="11"/>
                    </a:cubicBezTo>
                    <a:cubicBezTo>
                      <a:pt x="1" y="17"/>
                      <a:pt x="6" y="21"/>
                      <a:pt x="11" y="21"/>
                    </a:cubicBezTo>
                    <a:cubicBezTo>
                      <a:pt x="15" y="21"/>
                      <a:pt x="19" y="17"/>
                      <a:pt x="19" y="11"/>
                    </a:cubicBezTo>
                    <a:cubicBezTo>
                      <a:pt x="19" y="6"/>
                      <a:pt x="15" y="2"/>
                      <a:pt x="11" y="2"/>
                    </a:cubicBezTo>
                    <a:close/>
                    <a:moveTo>
                      <a:pt x="12" y="16"/>
                    </a:moveTo>
                    <a:cubicBezTo>
                      <a:pt x="11" y="13"/>
                      <a:pt x="9" y="13"/>
                      <a:pt x="9" y="13"/>
                    </a:cubicBezTo>
                    <a:lnTo>
                      <a:pt x="9" y="13"/>
                    </a:lnTo>
                    <a:lnTo>
                      <a:pt x="9" y="17"/>
                    </a:lnTo>
                    <a:lnTo>
                      <a:pt x="6" y="17"/>
                    </a:lnTo>
                    <a:lnTo>
                      <a:pt x="6" y="4"/>
                    </a:lnTo>
                    <a:lnTo>
                      <a:pt x="11" y="4"/>
                    </a:lnTo>
                    <a:cubicBezTo>
                      <a:pt x="13" y="4"/>
                      <a:pt x="15" y="6"/>
                      <a:pt x="15" y="9"/>
                    </a:cubicBezTo>
                    <a:cubicBezTo>
                      <a:pt x="15" y="10"/>
                      <a:pt x="13" y="11"/>
                      <a:pt x="12" y="11"/>
                    </a:cubicBezTo>
                    <a:cubicBezTo>
                      <a:pt x="12" y="13"/>
                      <a:pt x="12" y="13"/>
                      <a:pt x="12" y="13"/>
                    </a:cubicBezTo>
                    <a:cubicBezTo>
                      <a:pt x="13" y="14"/>
                      <a:pt x="16" y="17"/>
                      <a:pt x="16" y="17"/>
                    </a:cubicBezTo>
                    <a:lnTo>
                      <a:pt x="13" y="17"/>
                    </a:lnTo>
                    <a:cubicBezTo>
                      <a:pt x="12" y="17"/>
                      <a:pt x="12" y="17"/>
                      <a:pt x="12" y="16"/>
                    </a:cubicBezTo>
                    <a:close/>
                    <a:moveTo>
                      <a:pt x="12" y="7"/>
                    </a:moveTo>
                    <a:cubicBezTo>
                      <a:pt x="11" y="7"/>
                      <a:pt x="11" y="7"/>
                      <a:pt x="9" y="7"/>
                    </a:cubicBezTo>
                    <a:lnTo>
                      <a:pt x="9" y="7"/>
                    </a:lnTo>
                    <a:lnTo>
                      <a:pt x="9" y="10"/>
                    </a:lnTo>
                    <a:lnTo>
                      <a:pt x="9" y="10"/>
                    </a:lnTo>
                    <a:cubicBezTo>
                      <a:pt x="11" y="10"/>
                      <a:pt x="12" y="10"/>
                      <a:pt x="12" y="10"/>
                    </a:cubicBezTo>
                    <a:lnTo>
                      <a:pt x="12" y="9"/>
                    </a:lnTo>
                    <a:cubicBezTo>
                      <a:pt x="12" y="7"/>
                      <a:pt x="12" y="7"/>
                      <a:pt x="12"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8" name="Group 417"/>
            <p:cNvGrpSpPr/>
            <p:nvPr/>
          </p:nvGrpSpPr>
          <p:grpSpPr>
            <a:xfrm>
              <a:off x="3037324" y="3677518"/>
              <a:ext cx="451411" cy="119532"/>
              <a:chOff x="3216275" y="4681538"/>
              <a:chExt cx="509588" cy="134937"/>
            </a:xfrm>
          </p:grpSpPr>
          <p:sp>
            <p:nvSpPr>
              <p:cNvPr id="995" name="Freeform 81"/>
              <p:cNvSpPr>
                <a:spLocks noChangeArrowheads="1"/>
              </p:cNvSpPr>
              <p:nvPr/>
            </p:nvSpPr>
            <p:spPr bwMode="auto">
              <a:xfrm>
                <a:off x="3216275" y="4732338"/>
                <a:ext cx="65088" cy="84137"/>
              </a:xfrm>
              <a:custGeom>
                <a:avLst/>
                <a:gdLst>
                  <a:gd name="T0" fmla="*/ 0 w 180"/>
                  <a:gd name="T1" fmla="*/ 197 h 234"/>
                  <a:gd name="T2" fmla="*/ 29 w 180"/>
                  <a:gd name="T3" fmla="*/ 161 h 234"/>
                  <a:gd name="T4" fmla="*/ 97 w 180"/>
                  <a:gd name="T5" fmla="*/ 189 h 234"/>
                  <a:gd name="T6" fmla="*/ 131 w 180"/>
                  <a:gd name="T7" fmla="*/ 168 h 234"/>
                  <a:gd name="T8" fmla="*/ 131 w 180"/>
                  <a:gd name="T9" fmla="*/ 166 h 234"/>
                  <a:gd name="T10" fmla="*/ 85 w 180"/>
                  <a:gd name="T11" fmla="*/ 137 h 234"/>
                  <a:gd name="T12" fmla="*/ 10 w 180"/>
                  <a:gd name="T13" fmla="*/ 69 h 234"/>
                  <a:gd name="T14" fmla="*/ 10 w 180"/>
                  <a:gd name="T15" fmla="*/ 68 h 234"/>
                  <a:gd name="T16" fmla="*/ 89 w 180"/>
                  <a:gd name="T17" fmla="*/ 0 h 234"/>
                  <a:gd name="T18" fmla="*/ 174 w 180"/>
                  <a:gd name="T19" fmla="*/ 29 h 234"/>
                  <a:gd name="T20" fmla="*/ 147 w 180"/>
                  <a:gd name="T21" fmla="*/ 67 h 234"/>
                  <a:gd name="T22" fmla="*/ 88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7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1" y="180"/>
                      <a:pt x="131" y="168"/>
                    </a:cubicBezTo>
                    <a:lnTo>
                      <a:pt x="131" y="166"/>
                    </a:lnTo>
                    <a:cubicBezTo>
                      <a:pt x="131" y="154"/>
                      <a:pt x="122" y="147"/>
                      <a:pt x="85" y="137"/>
                    </a:cubicBezTo>
                    <a:cubicBezTo>
                      <a:pt x="39" y="126"/>
                      <a:pt x="10" y="114"/>
                      <a:pt x="10" y="69"/>
                    </a:cubicBezTo>
                    <a:lnTo>
                      <a:pt x="10" y="68"/>
                    </a:lnTo>
                    <a:cubicBezTo>
                      <a:pt x="10" y="26"/>
                      <a:pt x="43" y="0"/>
                      <a:pt x="89" y="0"/>
                    </a:cubicBezTo>
                    <a:cubicBezTo>
                      <a:pt x="122" y="0"/>
                      <a:pt x="150" y="10"/>
                      <a:pt x="174" y="29"/>
                    </a:cubicBezTo>
                    <a:lnTo>
                      <a:pt x="147" y="67"/>
                    </a:lnTo>
                    <a:cubicBezTo>
                      <a:pt x="126" y="53"/>
                      <a:pt x="107" y="44"/>
                      <a:pt x="88" y="44"/>
                    </a:cubicBezTo>
                    <a:cubicBezTo>
                      <a:pt x="70" y="44"/>
                      <a:pt x="58" y="53"/>
                      <a:pt x="58" y="64"/>
                    </a:cubicBezTo>
                    <a:lnTo>
                      <a:pt x="58" y="64"/>
                    </a:lnTo>
                    <a:cubicBezTo>
                      <a:pt x="58" y="79"/>
                      <a:pt x="68" y="85"/>
                      <a:pt x="108" y="94"/>
                    </a:cubicBezTo>
                    <a:cubicBezTo>
                      <a:pt x="154" y="105"/>
                      <a:pt x="179" y="122"/>
                      <a:pt x="179" y="162"/>
                    </a:cubicBezTo>
                    <a:lnTo>
                      <a:pt x="179" y="162"/>
                    </a:lnTo>
                    <a:cubicBezTo>
                      <a:pt x="179" y="208"/>
                      <a:pt x="146" y="233"/>
                      <a:pt x="97" y="233"/>
                    </a:cubicBezTo>
                    <a:cubicBezTo>
                      <a:pt x="63"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6" name="Freeform 82"/>
              <p:cNvSpPr>
                <a:spLocks noChangeArrowheads="1"/>
              </p:cNvSpPr>
              <p:nvPr/>
            </p:nvSpPr>
            <p:spPr bwMode="auto">
              <a:xfrm>
                <a:off x="3289300" y="4733925"/>
                <a:ext cx="61913" cy="82550"/>
              </a:xfrm>
              <a:custGeom>
                <a:avLst/>
                <a:gdLst>
                  <a:gd name="T0" fmla="*/ 0 w 173"/>
                  <a:gd name="T1" fmla="*/ 0 h 228"/>
                  <a:gd name="T2" fmla="*/ 171 w 173"/>
                  <a:gd name="T3" fmla="*/ 0 h 228"/>
                  <a:gd name="T4" fmla="*/ 171 w 173"/>
                  <a:gd name="T5" fmla="*/ 44 h 228"/>
                  <a:gd name="T6" fmla="*/ 50 w 173"/>
                  <a:gd name="T7" fmla="*/ 44 h 228"/>
                  <a:gd name="T8" fmla="*/ 50 w 173"/>
                  <a:gd name="T9" fmla="*/ 90 h 228"/>
                  <a:gd name="T10" fmla="*/ 157 w 173"/>
                  <a:gd name="T11" fmla="*/ 90 h 228"/>
                  <a:gd name="T12" fmla="*/ 157 w 173"/>
                  <a:gd name="T13" fmla="*/ 134 h 228"/>
                  <a:gd name="T14" fmla="*/ 50 w 173"/>
                  <a:gd name="T15" fmla="*/ 134 h 228"/>
                  <a:gd name="T16" fmla="*/ 50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50" y="44"/>
                    </a:lnTo>
                    <a:lnTo>
                      <a:pt x="50" y="90"/>
                    </a:lnTo>
                    <a:lnTo>
                      <a:pt x="157" y="90"/>
                    </a:lnTo>
                    <a:lnTo>
                      <a:pt x="157" y="134"/>
                    </a:lnTo>
                    <a:lnTo>
                      <a:pt x="50" y="134"/>
                    </a:lnTo>
                    <a:lnTo>
                      <a:pt x="50"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7" name="Freeform 83"/>
              <p:cNvSpPr>
                <a:spLocks noChangeArrowheads="1"/>
              </p:cNvSpPr>
              <p:nvPr/>
            </p:nvSpPr>
            <p:spPr bwMode="auto">
              <a:xfrm>
                <a:off x="3360738" y="4733925"/>
                <a:ext cx="71437" cy="82550"/>
              </a:xfrm>
              <a:custGeom>
                <a:avLst/>
                <a:gdLst>
                  <a:gd name="T0" fmla="*/ 105 w 197"/>
                  <a:gd name="T1" fmla="*/ 0 h 228"/>
                  <a:gd name="T2" fmla="*/ 170 w 197"/>
                  <a:gd name="T3" fmla="*/ 23 h 228"/>
                  <a:gd name="T4" fmla="*/ 189 w 197"/>
                  <a:gd name="T5" fmla="*/ 75 h 228"/>
                  <a:gd name="T6" fmla="*/ 189 w 197"/>
                  <a:gd name="T7" fmla="*/ 76 h 228"/>
                  <a:gd name="T8" fmla="*/ 141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5 w 197"/>
                  <a:gd name="T25" fmla="*/ 0 h 228"/>
                  <a:gd name="T26" fmla="*/ 100 w 197"/>
                  <a:gd name="T27" fmla="*/ 111 h 228"/>
                  <a:gd name="T28" fmla="*/ 139 w 197"/>
                  <a:gd name="T29" fmla="*/ 77 h 228"/>
                  <a:gd name="T30" fmla="*/ 139 w 197"/>
                  <a:gd name="T31" fmla="*/ 77 h 228"/>
                  <a:gd name="T32" fmla="*/ 99 w 197"/>
                  <a:gd name="T33" fmla="*/ 46 h 228"/>
                  <a:gd name="T34" fmla="*/ 50 w 197"/>
                  <a:gd name="T35" fmla="*/ 46 h 228"/>
                  <a:gd name="T36" fmla="*/ 50 w 197"/>
                  <a:gd name="T37" fmla="*/ 111 h 228"/>
                  <a:gd name="T38" fmla="*/ 100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5" y="0"/>
                    </a:moveTo>
                    <a:cubicBezTo>
                      <a:pt x="132" y="0"/>
                      <a:pt x="154" y="8"/>
                      <a:pt x="170" y="23"/>
                    </a:cubicBezTo>
                    <a:cubicBezTo>
                      <a:pt x="182" y="36"/>
                      <a:pt x="189" y="54"/>
                      <a:pt x="189" y="75"/>
                    </a:cubicBezTo>
                    <a:lnTo>
                      <a:pt x="189" y="76"/>
                    </a:lnTo>
                    <a:cubicBezTo>
                      <a:pt x="189" y="112"/>
                      <a:pt x="170" y="134"/>
                      <a:pt x="141" y="145"/>
                    </a:cubicBezTo>
                    <a:lnTo>
                      <a:pt x="196" y="227"/>
                    </a:lnTo>
                    <a:lnTo>
                      <a:pt x="138" y="227"/>
                    </a:lnTo>
                    <a:lnTo>
                      <a:pt x="89" y="154"/>
                    </a:lnTo>
                    <a:lnTo>
                      <a:pt x="50" y="154"/>
                    </a:lnTo>
                    <a:lnTo>
                      <a:pt x="50" y="227"/>
                    </a:lnTo>
                    <a:lnTo>
                      <a:pt x="0" y="227"/>
                    </a:lnTo>
                    <a:lnTo>
                      <a:pt x="0" y="0"/>
                    </a:lnTo>
                    <a:lnTo>
                      <a:pt x="105" y="0"/>
                    </a:lnTo>
                    <a:close/>
                    <a:moveTo>
                      <a:pt x="100" y="111"/>
                    </a:moveTo>
                    <a:cubicBezTo>
                      <a:pt x="125" y="111"/>
                      <a:pt x="139" y="97"/>
                      <a:pt x="139" y="77"/>
                    </a:cubicBezTo>
                    <a:lnTo>
                      <a:pt x="139" y="77"/>
                    </a:lnTo>
                    <a:cubicBezTo>
                      <a:pt x="139" y="57"/>
                      <a:pt x="124" y="46"/>
                      <a:pt x="99" y="46"/>
                    </a:cubicBezTo>
                    <a:lnTo>
                      <a:pt x="50" y="46"/>
                    </a:lnTo>
                    <a:lnTo>
                      <a:pt x="50" y="111"/>
                    </a:lnTo>
                    <a:lnTo>
                      <a:pt x="100"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8" name="Freeform 84"/>
              <p:cNvSpPr>
                <a:spLocks noChangeArrowheads="1"/>
              </p:cNvSpPr>
              <p:nvPr/>
            </p:nvSpPr>
            <p:spPr bwMode="auto">
              <a:xfrm>
                <a:off x="3429000" y="4733925"/>
                <a:ext cx="82550" cy="82550"/>
              </a:xfrm>
              <a:custGeom>
                <a:avLst/>
                <a:gdLst>
                  <a:gd name="T0" fmla="*/ 0 w 229"/>
                  <a:gd name="T1" fmla="*/ 0 h 230"/>
                  <a:gd name="T2" fmla="*/ 56 w 229"/>
                  <a:gd name="T3" fmla="*/ 0 h 230"/>
                  <a:gd name="T4" fmla="*/ 115 w 229"/>
                  <a:gd name="T5" fmla="*/ 159 h 230"/>
                  <a:gd name="T6" fmla="*/ 174 w 229"/>
                  <a:gd name="T7" fmla="*/ 0 h 230"/>
                  <a:gd name="T8" fmla="*/ 228 w 229"/>
                  <a:gd name="T9" fmla="*/ 0 h 230"/>
                  <a:gd name="T10" fmla="*/ 136 w 229"/>
                  <a:gd name="T11" fmla="*/ 229 h 230"/>
                  <a:gd name="T12" fmla="*/ 92 w 229"/>
                  <a:gd name="T13" fmla="*/ 229 h 230"/>
                  <a:gd name="T14" fmla="*/ 0 w 229"/>
                  <a:gd name="T15" fmla="*/ 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30">
                    <a:moveTo>
                      <a:pt x="0" y="0"/>
                    </a:moveTo>
                    <a:lnTo>
                      <a:pt x="56" y="0"/>
                    </a:lnTo>
                    <a:lnTo>
                      <a:pt x="115" y="159"/>
                    </a:lnTo>
                    <a:lnTo>
                      <a:pt x="174" y="0"/>
                    </a:lnTo>
                    <a:lnTo>
                      <a:pt x="228" y="0"/>
                    </a:lnTo>
                    <a:lnTo>
                      <a:pt x="136" y="229"/>
                    </a:lnTo>
                    <a:lnTo>
                      <a:pt x="92" y="229"/>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9" name="Freeform 85"/>
              <p:cNvSpPr>
                <a:spLocks noChangeArrowheads="1"/>
              </p:cNvSpPr>
              <p:nvPr/>
            </p:nvSpPr>
            <p:spPr bwMode="auto">
              <a:xfrm>
                <a:off x="3517900" y="4733925"/>
                <a:ext cx="61913" cy="82550"/>
              </a:xfrm>
              <a:custGeom>
                <a:avLst/>
                <a:gdLst>
                  <a:gd name="T0" fmla="*/ 0 w 173"/>
                  <a:gd name="T1" fmla="*/ 0 h 228"/>
                  <a:gd name="T2" fmla="*/ 171 w 173"/>
                  <a:gd name="T3" fmla="*/ 0 h 228"/>
                  <a:gd name="T4" fmla="*/ 171 w 173"/>
                  <a:gd name="T5" fmla="*/ 44 h 228"/>
                  <a:gd name="T6" fmla="*/ 49 w 173"/>
                  <a:gd name="T7" fmla="*/ 44 h 228"/>
                  <a:gd name="T8" fmla="*/ 49 w 173"/>
                  <a:gd name="T9" fmla="*/ 90 h 228"/>
                  <a:gd name="T10" fmla="*/ 156 w 173"/>
                  <a:gd name="T11" fmla="*/ 90 h 228"/>
                  <a:gd name="T12" fmla="*/ 156 w 173"/>
                  <a:gd name="T13" fmla="*/ 134 h 228"/>
                  <a:gd name="T14" fmla="*/ 49 w 173"/>
                  <a:gd name="T15" fmla="*/ 134 h 228"/>
                  <a:gd name="T16" fmla="*/ 49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49" y="44"/>
                    </a:lnTo>
                    <a:lnTo>
                      <a:pt x="49" y="90"/>
                    </a:lnTo>
                    <a:lnTo>
                      <a:pt x="156" y="90"/>
                    </a:lnTo>
                    <a:lnTo>
                      <a:pt x="156" y="134"/>
                    </a:lnTo>
                    <a:lnTo>
                      <a:pt x="49" y="134"/>
                    </a:lnTo>
                    <a:lnTo>
                      <a:pt x="49"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0" name="Freeform 86"/>
              <p:cNvSpPr>
                <a:spLocks noChangeArrowheads="1"/>
              </p:cNvSpPr>
              <p:nvPr/>
            </p:nvSpPr>
            <p:spPr bwMode="auto">
              <a:xfrm>
                <a:off x="3587750" y="4733925"/>
                <a:ext cx="71438" cy="82550"/>
              </a:xfrm>
              <a:custGeom>
                <a:avLst/>
                <a:gdLst>
                  <a:gd name="T0" fmla="*/ 104 w 197"/>
                  <a:gd name="T1" fmla="*/ 0 h 228"/>
                  <a:gd name="T2" fmla="*/ 171 w 197"/>
                  <a:gd name="T3" fmla="*/ 23 h 228"/>
                  <a:gd name="T4" fmla="*/ 190 w 197"/>
                  <a:gd name="T5" fmla="*/ 75 h 228"/>
                  <a:gd name="T6" fmla="*/ 190 w 197"/>
                  <a:gd name="T7" fmla="*/ 76 h 228"/>
                  <a:gd name="T8" fmla="*/ 142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4 w 197"/>
                  <a:gd name="T25" fmla="*/ 0 h 228"/>
                  <a:gd name="T26" fmla="*/ 102 w 197"/>
                  <a:gd name="T27" fmla="*/ 111 h 228"/>
                  <a:gd name="T28" fmla="*/ 139 w 197"/>
                  <a:gd name="T29" fmla="*/ 77 h 228"/>
                  <a:gd name="T30" fmla="*/ 139 w 197"/>
                  <a:gd name="T31" fmla="*/ 77 h 228"/>
                  <a:gd name="T32" fmla="*/ 100 w 197"/>
                  <a:gd name="T33" fmla="*/ 46 h 228"/>
                  <a:gd name="T34" fmla="*/ 50 w 197"/>
                  <a:gd name="T35" fmla="*/ 46 h 228"/>
                  <a:gd name="T36" fmla="*/ 50 w 197"/>
                  <a:gd name="T37" fmla="*/ 111 h 228"/>
                  <a:gd name="T38" fmla="*/ 102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4" y="0"/>
                    </a:moveTo>
                    <a:cubicBezTo>
                      <a:pt x="133" y="0"/>
                      <a:pt x="156" y="8"/>
                      <a:pt x="171" y="23"/>
                    </a:cubicBezTo>
                    <a:cubicBezTo>
                      <a:pt x="183" y="36"/>
                      <a:pt x="190" y="54"/>
                      <a:pt x="190" y="75"/>
                    </a:cubicBezTo>
                    <a:lnTo>
                      <a:pt x="190" y="76"/>
                    </a:lnTo>
                    <a:cubicBezTo>
                      <a:pt x="190" y="112"/>
                      <a:pt x="170" y="134"/>
                      <a:pt x="142" y="145"/>
                    </a:cubicBezTo>
                    <a:lnTo>
                      <a:pt x="196" y="227"/>
                    </a:lnTo>
                    <a:lnTo>
                      <a:pt x="138" y="227"/>
                    </a:lnTo>
                    <a:lnTo>
                      <a:pt x="89" y="154"/>
                    </a:lnTo>
                    <a:lnTo>
                      <a:pt x="50" y="154"/>
                    </a:lnTo>
                    <a:lnTo>
                      <a:pt x="50" y="227"/>
                    </a:lnTo>
                    <a:lnTo>
                      <a:pt x="0" y="227"/>
                    </a:lnTo>
                    <a:lnTo>
                      <a:pt x="0" y="0"/>
                    </a:lnTo>
                    <a:lnTo>
                      <a:pt x="104" y="0"/>
                    </a:lnTo>
                    <a:close/>
                    <a:moveTo>
                      <a:pt x="102" y="111"/>
                    </a:moveTo>
                    <a:cubicBezTo>
                      <a:pt x="125" y="111"/>
                      <a:pt x="139" y="97"/>
                      <a:pt x="139" y="77"/>
                    </a:cubicBezTo>
                    <a:lnTo>
                      <a:pt x="139" y="77"/>
                    </a:lnTo>
                    <a:cubicBezTo>
                      <a:pt x="139" y="57"/>
                      <a:pt x="124" y="46"/>
                      <a:pt x="100" y="46"/>
                    </a:cubicBezTo>
                    <a:lnTo>
                      <a:pt x="50" y="46"/>
                    </a:lnTo>
                    <a:lnTo>
                      <a:pt x="50" y="111"/>
                    </a:lnTo>
                    <a:lnTo>
                      <a:pt x="102"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1" name="Freeform 87"/>
              <p:cNvSpPr>
                <a:spLocks noChangeArrowheads="1"/>
              </p:cNvSpPr>
              <p:nvPr/>
            </p:nvSpPr>
            <p:spPr bwMode="auto">
              <a:xfrm>
                <a:off x="3660775" y="4732338"/>
                <a:ext cx="65088" cy="84137"/>
              </a:xfrm>
              <a:custGeom>
                <a:avLst/>
                <a:gdLst>
                  <a:gd name="T0" fmla="*/ 0 w 180"/>
                  <a:gd name="T1" fmla="*/ 197 h 234"/>
                  <a:gd name="T2" fmla="*/ 29 w 180"/>
                  <a:gd name="T3" fmla="*/ 161 h 234"/>
                  <a:gd name="T4" fmla="*/ 97 w 180"/>
                  <a:gd name="T5" fmla="*/ 189 h 234"/>
                  <a:gd name="T6" fmla="*/ 130 w 180"/>
                  <a:gd name="T7" fmla="*/ 168 h 234"/>
                  <a:gd name="T8" fmla="*/ 130 w 180"/>
                  <a:gd name="T9" fmla="*/ 166 h 234"/>
                  <a:gd name="T10" fmla="*/ 85 w 180"/>
                  <a:gd name="T11" fmla="*/ 137 h 234"/>
                  <a:gd name="T12" fmla="*/ 10 w 180"/>
                  <a:gd name="T13" fmla="*/ 69 h 234"/>
                  <a:gd name="T14" fmla="*/ 10 w 180"/>
                  <a:gd name="T15" fmla="*/ 68 h 234"/>
                  <a:gd name="T16" fmla="*/ 89 w 180"/>
                  <a:gd name="T17" fmla="*/ 0 h 234"/>
                  <a:gd name="T18" fmla="*/ 173 w 180"/>
                  <a:gd name="T19" fmla="*/ 29 h 234"/>
                  <a:gd name="T20" fmla="*/ 147 w 180"/>
                  <a:gd name="T21" fmla="*/ 67 h 234"/>
                  <a:gd name="T22" fmla="*/ 87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6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0" y="180"/>
                      <a:pt x="130" y="168"/>
                    </a:cubicBezTo>
                    <a:lnTo>
                      <a:pt x="130" y="166"/>
                    </a:lnTo>
                    <a:cubicBezTo>
                      <a:pt x="130" y="154"/>
                      <a:pt x="122" y="147"/>
                      <a:pt x="85" y="137"/>
                    </a:cubicBezTo>
                    <a:cubicBezTo>
                      <a:pt x="39" y="126"/>
                      <a:pt x="10" y="114"/>
                      <a:pt x="10" y="69"/>
                    </a:cubicBezTo>
                    <a:lnTo>
                      <a:pt x="10" y="68"/>
                    </a:lnTo>
                    <a:cubicBezTo>
                      <a:pt x="10" y="26"/>
                      <a:pt x="43" y="0"/>
                      <a:pt x="89" y="0"/>
                    </a:cubicBezTo>
                    <a:cubicBezTo>
                      <a:pt x="122" y="0"/>
                      <a:pt x="150" y="10"/>
                      <a:pt x="173" y="29"/>
                    </a:cubicBezTo>
                    <a:lnTo>
                      <a:pt x="147" y="67"/>
                    </a:lnTo>
                    <a:cubicBezTo>
                      <a:pt x="126" y="53"/>
                      <a:pt x="106" y="44"/>
                      <a:pt x="87" y="44"/>
                    </a:cubicBezTo>
                    <a:cubicBezTo>
                      <a:pt x="69" y="44"/>
                      <a:pt x="58" y="53"/>
                      <a:pt x="58" y="64"/>
                    </a:cubicBezTo>
                    <a:lnTo>
                      <a:pt x="58" y="64"/>
                    </a:lnTo>
                    <a:cubicBezTo>
                      <a:pt x="58" y="79"/>
                      <a:pt x="68" y="85"/>
                      <a:pt x="108" y="94"/>
                    </a:cubicBezTo>
                    <a:cubicBezTo>
                      <a:pt x="154" y="105"/>
                      <a:pt x="179" y="122"/>
                      <a:pt x="179" y="162"/>
                    </a:cubicBezTo>
                    <a:lnTo>
                      <a:pt x="179" y="162"/>
                    </a:lnTo>
                    <a:cubicBezTo>
                      <a:pt x="179" y="208"/>
                      <a:pt x="146" y="233"/>
                      <a:pt x="96" y="233"/>
                    </a:cubicBezTo>
                    <a:cubicBezTo>
                      <a:pt x="62"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2" name="Freeform 88"/>
              <p:cNvSpPr>
                <a:spLocks noChangeArrowheads="1"/>
              </p:cNvSpPr>
              <p:nvPr/>
            </p:nvSpPr>
            <p:spPr bwMode="auto">
              <a:xfrm>
                <a:off x="3219450" y="4683125"/>
                <a:ext cx="26988" cy="38100"/>
              </a:xfrm>
              <a:custGeom>
                <a:avLst/>
                <a:gdLst>
                  <a:gd name="T0" fmla="*/ 55 w 75"/>
                  <a:gd name="T1" fmla="*/ 107 h 108"/>
                  <a:gd name="T2" fmla="*/ 31 w 75"/>
                  <a:gd name="T3" fmla="*/ 57 h 108"/>
                  <a:gd name="T4" fmla="*/ 17 w 75"/>
                  <a:gd name="T5" fmla="*/ 25 h 108"/>
                  <a:gd name="T6" fmla="*/ 16 w 75"/>
                  <a:gd name="T7" fmla="*/ 25 h 108"/>
                  <a:gd name="T8" fmla="*/ 17 w 75"/>
                  <a:gd name="T9" fmla="*/ 56 h 108"/>
                  <a:gd name="T10" fmla="*/ 19 w 75"/>
                  <a:gd name="T11" fmla="*/ 107 h 108"/>
                  <a:gd name="T12" fmla="*/ 0 w 75"/>
                  <a:gd name="T13" fmla="*/ 107 h 108"/>
                  <a:gd name="T14" fmla="*/ 0 w 75"/>
                  <a:gd name="T15" fmla="*/ 0 h 108"/>
                  <a:gd name="T16" fmla="*/ 21 w 75"/>
                  <a:gd name="T17" fmla="*/ 0 h 108"/>
                  <a:gd name="T18" fmla="*/ 48 w 75"/>
                  <a:gd name="T19" fmla="*/ 53 h 108"/>
                  <a:gd name="T20" fmla="*/ 57 w 75"/>
                  <a:gd name="T21" fmla="*/ 81 h 108"/>
                  <a:gd name="T22" fmla="*/ 59 w 75"/>
                  <a:gd name="T23" fmla="*/ 79 h 108"/>
                  <a:gd name="T24" fmla="*/ 57 w 75"/>
                  <a:gd name="T25" fmla="*/ 49 h 108"/>
                  <a:gd name="T26" fmla="*/ 56 w 75"/>
                  <a:gd name="T27" fmla="*/ 0 h 108"/>
                  <a:gd name="T28" fmla="*/ 74 w 75"/>
                  <a:gd name="T29" fmla="*/ 0 h 108"/>
                  <a:gd name="T30" fmla="*/ 74 w 75"/>
                  <a:gd name="T31" fmla="*/ 107 h 108"/>
                  <a:gd name="T32" fmla="*/ 55 w 75"/>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8">
                    <a:moveTo>
                      <a:pt x="55" y="107"/>
                    </a:moveTo>
                    <a:lnTo>
                      <a:pt x="31" y="57"/>
                    </a:lnTo>
                    <a:cubicBezTo>
                      <a:pt x="25" y="45"/>
                      <a:pt x="19" y="31"/>
                      <a:pt x="17" y="25"/>
                    </a:cubicBezTo>
                    <a:lnTo>
                      <a:pt x="16" y="25"/>
                    </a:lnTo>
                    <a:cubicBezTo>
                      <a:pt x="17" y="35"/>
                      <a:pt x="17" y="46"/>
                      <a:pt x="17" y="56"/>
                    </a:cubicBezTo>
                    <a:lnTo>
                      <a:pt x="19" y="107"/>
                    </a:lnTo>
                    <a:lnTo>
                      <a:pt x="0" y="107"/>
                    </a:lnTo>
                    <a:lnTo>
                      <a:pt x="0" y="0"/>
                    </a:lnTo>
                    <a:lnTo>
                      <a:pt x="21" y="0"/>
                    </a:lnTo>
                    <a:lnTo>
                      <a:pt x="48" y="53"/>
                    </a:lnTo>
                    <a:cubicBezTo>
                      <a:pt x="52" y="63"/>
                      <a:pt x="56" y="75"/>
                      <a:pt x="57" y="81"/>
                    </a:cubicBezTo>
                    <a:lnTo>
                      <a:pt x="59" y="79"/>
                    </a:lnTo>
                    <a:cubicBezTo>
                      <a:pt x="57" y="74"/>
                      <a:pt x="57" y="59"/>
                      <a:pt x="57" y="49"/>
                    </a:cubicBezTo>
                    <a:lnTo>
                      <a:pt x="56" y="0"/>
                    </a:lnTo>
                    <a:lnTo>
                      <a:pt x="74" y="0"/>
                    </a:lnTo>
                    <a:lnTo>
                      <a:pt x="74" y="107"/>
                    </a:lnTo>
                    <a:lnTo>
                      <a:pt x="55"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3" name="Freeform 89"/>
              <p:cNvSpPr>
                <a:spLocks noChangeArrowheads="1"/>
              </p:cNvSpPr>
              <p:nvPr/>
            </p:nvSpPr>
            <p:spPr bwMode="auto">
              <a:xfrm>
                <a:off x="3251200" y="4692650"/>
                <a:ext cx="23813" cy="30163"/>
              </a:xfrm>
              <a:custGeom>
                <a:avLst/>
                <a:gdLst>
                  <a:gd name="T0" fmla="*/ 20 w 68"/>
                  <a:gd name="T1" fmla="*/ 46 h 84"/>
                  <a:gd name="T2" fmla="*/ 20 w 68"/>
                  <a:gd name="T3" fmla="*/ 47 h 84"/>
                  <a:gd name="T4" fmla="*/ 39 w 68"/>
                  <a:gd name="T5" fmla="*/ 69 h 84"/>
                  <a:gd name="T6" fmla="*/ 59 w 68"/>
                  <a:gd name="T7" fmla="*/ 62 h 84"/>
                  <a:gd name="T8" fmla="*/ 66 w 68"/>
                  <a:gd name="T9" fmla="*/ 72 h 84"/>
                  <a:gd name="T10" fmla="*/ 37 w 68"/>
                  <a:gd name="T11" fmla="*/ 83 h 84"/>
                  <a:gd name="T12" fmla="*/ 0 w 68"/>
                  <a:gd name="T13" fmla="*/ 41 h 84"/>
                  <a:gd name="T14" fmla="*/ 10 w 68"/>
                  <a:gd name="T15" fmla="*/ 11 h 84"/>
                  <a:gd name="T16" fmla="*/ 35 w 68"/>
                  <a:gd name="T17" fmla="*/ 0 h 84"/>
                  <a:gd name="T18" fmla="*/ 56 w 68"/>
                  <a:gd name="T19" fmla="*/ 8 h 84"/>
                  <a:gd name="T20" fmla="*/ 67 w 68"/>
                  <a:gd name="T21" fmla="*/ 43 h 84"/>
                  <a:gd name="T22" fmla="*/ 67 w 68"/>
                  <a:gd name="T23" fmla="*/ 46 h 84"/>
                  <a:gd name="T24" fmla="*/ 20 w 68"/>
                  <a:gd name="T25" fmla="*/ 46 h 84"/>
                  <a:gd name="T26" fmla="*/ 35 w 68"/>
                  <a:gd name="T27" fmla="*/ 12 h 84"/>
                  <a:gd name="T28" fmla="*/ 20 w 68"/>
                  <a:gd name="T29" fmla="*/ 33 h 84"/>
                  <a:gd name="T30" fmla="*/ 49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20" y="46"/>
                    </a:moveTo>
                    <a:lnTo>
                      <a:pt x="20" y="47"/>
                    </a:lnTo>
                    <a:cubicBezTo>
                      <a:pt x="20" y="58"/>
                      <a:pt x="24" y="69"/>
                      <a:pt x="39" y="69"/>
                    </a:cubicBezTo>
                    <a:cubicBezTo>
                      <a:pt x="46" y="69"/>
                      <a:pt x="53" y="66"/>
                      <a:pt x="59" y="62"/>
                    </a:cubicBezTo>
                    <a:lnTo>
                      <a:pt x="66" y="72"/>
                    </a:lnTo>
                    <a:cubicBezTo>
                      <a:pt x="57" y="79"/>
                      <a:pt x="48" y="83"/>
                      <a:pt x="37" y="83"/>
                    </a:cubicBezTo>
                    <a:cubicBezTo>
                      <a:pt x="14" y="83"/>
                      <a:pt x="0" y="66"/>
                      <a:pt x="0" y="41"/>
                    </a:cubicBezTo>
                    <a:cubicBezTo>
                      <a:pt x="0" y="27"/>
                      <a:pt x="3" y="18"/>
                      <a:pt x="10" y="11"/>
                    </a:cubicBezTo>
                    <a:cubicBezTo>
                      <a:pt x="17" y="4"/>
                      <a:pt x="24" y="0"/>
                      <a:pt x="35" y="0"/>
                    </a:cubicBezTo>
                    <a:cubicBezTo>
                      <a:pt x="42" y="0"/>
                      <a:pt x="49" y="3"/>
                      <a:pt x="56" y="8"/>
                    </a:cubicBezTo>
                    <a:cubicBezTo>
                      <a:pt x="63" y="14"/>
                      <a:pt x="67" y="23"/>
                      <a:pt x="67" y="43"/>
                    </a:cubicBezTo>
                    <a:lnTo>
                      <a:pt x="67" y="46"/>
                    </a:lnTo>
                    <a:lnTo>
                      <a:pt x="20" y="46"/>
                    </a:lnTo>
                    <a:close/>
                    <a:moveTo>
                      <a:pt x="35" y="12"/>
                    </a:moveTo>
                    <a:cubicBezTo>
                      <a:pt x="25" y="12"/>
                      <a:pt x="20" y="21"/>
                      <a:pt x="20" y="33"/>
                    </a:cubicBezTo>
                    <a:lnTo>
                      <a:pt x="49" y="33"/>
                    </a:lnTo>
                    <a:cubicBezTo>
                      <a:pt x="49"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4" name="Freeform 90"/>
              <p:cNvSpPr>
                <a:spLocks noChangeArrowheads="1"/>
              </p:cNvSpPr>
              <p:nvPr/>
            </p:nvSpPr>
            <p:spPr bwMode="auto">
              <a:xfrm>
                <a:off x="3276600" y="4694238"/>
                <a:ext cx="38100" cy="30162"/>
              </a:xfrm>
              <a:custGeom>
                <a:avLst/>
                <a:gdLst>
                  <a:gd name="T0" fmla="*/ 83 w 106"/>
                  <a:gd name="T1" fmla="*/ 81 h 82"/>
                  <a:gd name="T2" fmla="*/ 68 w 106"/>
                  <a:gd name="T3" fmla="*/ 81 h 82"/>
                  <a:gd name="T4" fmla="*/ 58 w 106"/>
                  <a:gd name="T5" fmla="*/ 43 h 82"/>
                  <a:gd name="T6" fmla="*/ 53 w 106"/>
                  <a:gd name="T7" fmla="*/ 22 h 82"/>
                  <a:gd name="T8" fmla="*/ 53 w 106"/>
                  <a:gd name="T9" fmla="*/ 22 h 82"/>
                  <a:gd name="T10" fmla="*/ 47 w 106"/>
                  <a:gd name="T11" fmla="*/ 45 h 82"/>
                  <a:gd name="T12" fmla="*/ 37 w 106"/>
                  <a:gd name="T13" fmla="*/ 81 h 82"/>
                  <a:gd name="T14" fmla="*/ 22 w 106"/>
                  <a:gd name="T15" fmla="*/ 81 h 82"/>
                  <a:gd name="T16" fmla="*/ 0 w 106"/>
                  <a:gd name="T17" fmla="*/ 2 h 82"/>
                  <a:gd name="T18" fmla="*/ 18 w 106"/>
                  <a:gd name="T19" fmla="*/ 0 h 82"/>
                  <a:gd name="T20" fmla="*/ 26 w 106"/>
                  <a:gd name="T21" fmla="*/ 38 h 82"/>
                  <a:gd name="T22" fmla="*/ 31 w 106"/>
                  <a:gd name="T23" fmla="*/ 58 h 82"/>
                  <a:gd name="T24" fmla="*/ 31 w 106"/>
                  <a:gd name="T25" fmla="*/ 58 h 82"/>
                  <a:gd name="T26" fmla="*/ 35 w 106"/>
                  <a:gd name="T27" fmla="*/ 38 h 82"/>
                  <a:gd name="T28" fmla="*/ 46 w 106"/>
                  <a:gd name="T29" fmla="*/ 2 h 82"/>
                  <a:gd name="T30" fmla="*/ 62 w 106"/>
                  <a:gd name="T31" fmla="*/ 2 h 82"/>
                  <a:gd name="T32" fmla="*/ 71 w 106"/>
                  <a:gd name="T33" fmla="*/ 36 h 82"/>
                  <a:gd name="T34" fmla="*/ 76 w 106"/>
                  <a:gd name="T35" fmla="*/ 58 h 82"/>
                  <a:gd name="T36" fmla="*/ 76 w 106"/>
                  <a:gd name="T37" fmla="*/ 58 h 82"/>
                  <a:gd name="T38" fmla="*/ 80 w 106"/>
                  <a:gd name="T39" fmla="*/ 38 h 82"/>
                  <a:gd name="T40" fmla="*/ 89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8" y="81"/>
                    </a:lnTo>
                    <a:lnTo>
                      <a:pt x="58" y="43"/>
                    </a:lnTo>
                    <a:cubicBezTo>
                      <a:pt x="56" y="35"/>
                      <a:pt x="53" y="22"/>
                      <a:pt x="53" y="22"/>
                    </a:cubicBezTo>
                    <a:lnTo>
                      <a:pt x="53" y="22"/>
                    </a:lnTo>
                    <a:cubicBezTo>
                      <a:pt x="53" y="22"/>
                      <a:pt x="51" y="29"/>
                      <a:pt x="47" y="45"/>
                    </a:cubicBezTo>
                    <a:lnTo>
                      <a:pt x="37" y="81"/>
                    </a:lnTo>
                    <a:lnTo>
                      <a:pt x="22" y="81"/>
                    </a:lnTo>
                    <a:lnTo>
                      <a:pt x="0" y="2"/>
                    </a:lnTo>
                    <a:lnTo>
                      <a:pt x="18" y="0"/>
                    </a:lnTo>
                    <a:lnTo>
                      <a:pt x="26" y="38"/>
                    </a:lnTo>
                    <a:cubicBezTo>
                      <a:pt x="28" y="47"/>
                      <a:pt x="31" y="58"/>
                      <a:pt x="31" y="58"/>
                    </a:cubicBezTo>
                    <a:lnTo>
                      <a:pt x="31" y="58"/>
                    </a:lnTo>
                    <a:cubicBezTo>
                      <a:pt x="31" y="58"/>
                      <a:pt x="32" y="49"/>
                      <a:pt x="35" y="38"/>
                    </a:cubicBezTo>
                    <a:lnTo>
                      <a:pt x="46" y="2"/>
                    </a:lnTo>
                    <a:lnTo>
                      <a:pt x="62" y="2"/>
                    </a:lnTo>
                    <a:lnTo>
                      <a:pt x="71" y="36"/>
                    </a:lnTo>
                    <a:cubicBezTo>
                      <a:pt x="74" y="49"/>
                      <a:pt x="76" y="58"/>
                      <a:pt x="76" y="58"/>
                    </a:cubicBezTo>
                    <a:lnTo>
                      <a:pt x="76" y="58"/>
                    </a:lnTo>
                    <a:cubicBezTo>
                      <a:pt x="76" y="58"/>
                      <a:pt x="78" y="47"/>
                      <a:pt x="80" y="38"/>
                    </a:cubicBezTo>
                    <a:lnTo>
                      <a:pt x="89"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5" name="Freeform 91"/>
              <p:cNvSpPr>
                <a:spLocks noChangeArrowheads="1"/>
              </p:cNvSpPr>
              <p:nvPr/>
            </p:nvSpPr>
            <p:spPr bwMode="auto">
              <a:xfrm>
                <a:off x="3332163" y="4683125"/>
                <a:ext cx="26987" cy="38100"/>
              </a:xfrm>
              <a:custGeom>
                <a:avLst/>
                <a:gdLst>
                  <a:gd name="T0" fmla="*/ 51 w 75"/>
                  <a:gd name="T1" fmla="*/ 107 h 108"/>
                  <a:gd name="T2" fmla="*/ 43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8 w 75"/>
                  <a:gd name="T17" fmla="*/ 31 h 108"/>
                  <a:gd name="T18" fmla="*/ 40 w 75"/>
                  <a:gd name="T19" fmla="*/ 60 h 108"/>
                  <a:gd name="T20" fmla="*/ 57 w 75"/>
                  <a:gd name="T21" fmla="*/ 82 h 108"/>
                  <a:gd name="T22" fmla="*/ 74 w 75"/>
                  <a:gd name="T23" fmla="*/ 107 h 108"/>
                  <a:gd name="T24" fmla="*/ 51 w 75"/>
                  <a:gd name="T25" fmla="*/ 107 h 108"/>
                  <a:gd name="T26" fmla="*/ 26 w 75"/>
                  <a:gd name="T27" fmla="*/ 14 h 108"/>
                  <a:gd name="T28" fmla="*/ 17 w 75"/>
                  <a:gd name="T29" fmla="*/ 14 h 108"/>
                  <a:gd name="T30" fmla="*/ 17 w 75"/>
                  <a:gd name="T31" fmla="*/ 49 h 108"/>
                  <a:gd name="T32" fmla="*/ 26 w 75"/>
                  <a:gd name="T33" fmla="*/ 49 h 108"/>
                  <a:gd name="T34" fmla="*/ 44 w 75"/>
                  <a:gd name="T35" fmla="*/ 43 h 108"/>
                  <a:gd name="T36" fmla="*/ 49 w 75"/>
                  <a:gd name="T37" fmla="*/ 31 h 108"/>
                  <a:gd name="T38" fmla="*/ 26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1" y="107"/>
                    </a:moveTo>
                    <a:lnTo>
                      <a:pt x="43" y="91"/>
                    </a:lnTo>
                    <a:cubicBezTo>
                      <a:pt x="35" y="78"/>
                      <a:pt x="30" y="70"/>
                      <a:pt x="24" y="64"/>
                    </a:cubicBezTo>
                    <a:cubicBezTo>
                      <a:pt x="22" y="63"/>
                      <a:pt x="21" y="61"/>
                      <a:pt x="17" y="61"/>
                    </a:cubicBezTo>
                    <a:lnTo>
                      <a:pt x="17" y="107"/>
                    </a:lnTo>
                    <a:lnTo>
                      <a:pt x="0" y="107"/>
                    </a:lnTo>
                    <a:lnTo>
                      <a:pt x="0" y="0"/>
                    </a:lnTo>
                    <a:lnTo>
                      <a:pt x="32" y="0"/>
                    </a:lnTo>
                    <a:cubicBezTo>
                      <a:pt x="57" y="0"/>
                      <a:pt x="68" y="14"/>
                      <a:pt x="68" y="31"/>
                    </a:cubicBezTo>
                    <a:cubicBezTo>
                      <a:pt x="68" y="46"/>
                      <a:pt x="57" y="60"/>
                      <a:pt x="40" y="60"/>
                    </a:cubicBezTo>
                    <a:cubicBezTo>
                      <a:pt x="44" y="63"/>
                      <a:pt x="51" y="73"/>
                      <a:pt x="57" y="82"/>
                    </a:cubicBezTo>
                    <a:lnTo>
                      <a:pt x="74" y="107"/>
                    </a:lnTo>
                    <a:lnTo>
                      <a:pt x="51" y="107"/>
                    </a:lnTo>
                    <a:close/>
                    <a:moveTo>
                      <a:pt x="26" y="14"/>
                    </a:moveTo>
                    <a:lnTo>
                      <a:pt x="17" y="14"/>
                    </a:lnTo>
                    <a:lnTo>
                      <a:pt x="17" y="49"/>
                    </a:lnTo>
                    <a:lnTo>
                      <a:pt x="26" y="49"/>
                    </a:lnTo>
                    <a:cubicBezTo>
                      <a:pt x="36" y="49"/>
                      <a:pt x="40" y="48"/>
                      <a:pt x="44" y="43"/>
                    </a:cubicBezTo>
                    <a:cubicBezTo>
                      <a:pt x="47" y="41"/>
                      <a:pt x="49" y="36"/>
                      <a:pt x="49" y="31"/>
                    </a:cubicBezTo>
                    <a:cubicBezTo>
                      <a:pt x="49" y="20"/>
                      <a:pt x="43" y="14"/>
                      <a:pt x="26"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6" name="Freeform 92"/>
              <p:cNvSpPr>
                <a:spLocks noChangeArrowheads="1"/>
              </p:cNvSpPr>
              <p:nvPr/>
            </p:nvSpPr>
            <p:spPr bwMode="auto">
              <a:xfrm>
                <a:off x="3360738" y="4692650"/>
                <a:ext cx="23812" cy="30163"/>
              </a:xfrm>
              <a:custGeom>
                <a:avLst/>
                <a:gdLst>
                  <a:gd name="T0" fmla="*/ 19 w 67"/>
                  <a:gd name="T1" fmla="*/ 46 h 84"/>
                  <a:gd name="T2" fmla="*/ 19 w 67"/>
                  <a:gd name="T3" fmla="*/ 47 h 84"/>
                  <a:gd name="T4" fmla="*/ 39 w 67"/>
                  <a:gd name="T5" fmla="*/ 69 h 84"/>
                  <a:gd name="T6" fmla="*/ 58 w 67"/>
                  <a:gd name="T7" fmla="*/ 62 h 84"/>
                  <a:gd name="T8" fmla="*/ 65 w 67"/>
                  <a:gd name="T9" fmla="*/ 72 h 84"/>
                  <a:gd name="T10" fmla="*/ 36 w 67"/>
                  <a:gd name="T11" fmla="*/ 83 h 84"/>
                  <a:gd name="T12" fmla="*/ 0 w 67"/>
                  <a:gd name="T13" fmla="*/ 41 h 84"/>
                  <a:gd name="T14" fmla="*/ 9 w 67"/>
                  <a:gd name="T15" fmla="*/ 11 h 84"/>
                  <a:gd name="T16" fmla="*/ 34 w 67"/>
                  <a:gd name="T17" fmla="*/ 0 h 84"/>
                  <a:gd name="T18" fmla="*/ 55 w 67"/>
                  <a:gd name="T19" fmla="*/ 8 h 84"/>
                  <a:gd name="T20" fmla="*/ 66 w 67"/>
                  <a:gd name="T21" fmla="*/ 43 h 84"/>
                  <a:gd name="T22" fmla="*/ 66 w 67"/>
                  <a:gd name="T23" fmla="*/ 46 h 84"/>
                  <a:gd name="T24" fmla="*/ 19 w 67"/>
                  <a:gd name="T25" fmla="*/ 46 h 84"/>
                  <a:gd name="T26" fmla="*/ 34 w 67"/>
                  <a:gd name="T27" fmla="*/ 12 h 84"/>
                  <a:gd name="T28" fmla="*/ 19 w 67"/>
                  <a:gd name="T29" fmla="*/ 33 h 84"/>
                  <a:gd name="T30" fmla="*/ 48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9" y="46"/>
                    </a:moveTo>
                    <a:lnTo>
                      <a:pt x="19" y="47"/>
                    </a:lnTo>
                    <a:cubicBezTo>
                      <a:pt x="19" y="58"/>
                      <a:pt x="23" y="69"/>
                      <a:pt x="39" y="69"/>
                    </a:cubicBezTo>
                    <a:cubicBezTo>
                      <a:pt x="45" y="69"/>
                      <a:pt x="52" y="66"/>
                      <a:pt x="58" y="62"/>
                    </a:cubicBezTo>
                    <a:lnTo>
                      <a:pt x="65" y="72"/>
                    </a:lnTo>
                    <a:cubicBezTo>
                      <a:pt x="57" y="79"/>
                      <a:pt x="47" y="83"/>
                      <a:pt x="36" y="83"/>
                    </a:cubicBezTo>
                    <a:cubicBezTo>
                      <a:pt x="14" y="83"/>
                      <a:pt x="0" y="66"/>
                      <a:pt x="0" y="41"/>
                    </a:cubicBezTo>
                    <a:cubicBezTo>
                      <a:pt x="0" y="27"/>
                      <a:pt x="2" y="18"/>
                      <a:pt x="9" y="11"/>
                    </a:cubicBezTo>
                    <a:cubicBezTo>
                      <a:pt x="16" y="4"/>
                      <a:pt x="23" y="0"/>
                      <a:pt x="34" y="0"/>
                    </a:cubicBezTo>
                    <a:cubicBezTo>
                      <a:pt x="41" y="0"/>
                      <a:pt x="48" y="3"/>
                      <a:pt x="55" y="8"/>
                    </a:cubicBezTo>
                    <a:cubicBezTo>
                      <a:pt x="62" y="14"/>
                      <a:pt x="66" y="23"/>
                      <a:pt x="66" y="43"/>
                    </a:cubicBezTo>
                    <a:lnTo>
                      <a:pt x="66" y="46"/>
                    </a:lnTo>
                    <a:lnTo>
                      <a:pt x="19" y="46"/>
                    </a:lnTo>
                    <a:close/>
                    <a:moveTo>
                      <a:pt x="34" y="12"/>
                    </a:moveTo>
                    <a:cubicBezTo>
                      <a:pt x="25" y="12"/>
                      <a:pt x="19" y="21"/>
                      <a:pt x="19" y="33"/>
                    </a:cubicBezTo>
                    <a:lnTo>
                      <a:pt x="48" y="33"/>
                    </a:lnTo>
                    <a:cubicBezTo>
                      <a:pt x="48" y="21"/>
                      <a:pt x="43"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7" name="Freeform 93"/>
              <p:cNvSpPr>
                <a:spLocks noChangeArrowheads="1"/>
              </p:cNvSpPr>
              <p:nvPr/>
            </p:nvSpPr>
            <p:spPr bwMode="auto">
              <a:xfrm>
                <a:off x="3389313" y="4681538"/>
                <a:ext cx="11112" cy="42862"/>
              </a:xfrm>
              <a:custGeom>
                <a:avLst/>
                <a:gdLst>
                  <a:gd name="T0" fmla="*/ 19 w 30"/>
                  <a:gd name="T1" fmla="*/ 117 h 118"/>
                  <a:gd name="T2" fmla="*/ 1 w 30"/>
                  <a:gd name="T3" fmla="*/ 93 h 118"/>
                  <a:gd name="T4" fmla="*/ 1 w 30"/>
                  <a:gd name="T5" fmla="*/ 27 h 118"/>
                  <a:gd name="T6" fmla="*/ 0 w 30"/>
                  <a:gd name="T7" fmla="*/ 3 h 118"/>
                  <a:gd name="T8" fmla="*/ 18 w 30"/>
                  <a:gd name="T9" fmla="*/ 0 h 118"/>
                  <a:gd name="T10" fmla="*/ 19 w 30"/>
                  <a:gd name="T11" fmla="*/ 21 h 118"/>
                  <a:gd name="T12" fmla="*/ 19 w 30"/>
                  <a:gd name="T13" fmla="*/ 88 h 118"/>
                  <a:gd name="T14" fmla="*/ 21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1" y="117"/>
                      <a:pt x="1" y="100"/>
                      <a:pt x="1" y="93"/>
                    </a:cubicBezTo>
                    <a:lnTo>
                      <a:pt x="1" y="27"/>
                    </a:lnTo>
                    <a:cubicBezTo>
                      <a:pt x="1" y="16"/>
                      <a:pt x="1" y="10"/>
                      <a:pt x="0" y="3"/>
                    </a:cubicBezTo>
                    <a:lnTo>
                      <a:pt x="18" y="0"/>
                    </a:lnTo>
                    <a:cubicBezTo>
                      <a:pt x="19" y="5"/>
                      <a:pt x="19" y="12"/>
                      <a:pt x="19" y="21"/>
                    </a:cubicBezTo>
                    <a:lnTo>
                      <a:pt x="19" y="88"/>
                    </a:lnTo>
                    <a:cubicBezTo>
                      <a:pt x="19" y="99"/>
                      <a:pt x="19" y="100"/>
                      <a:pt x="21" y="103"/>
                    </a:cubicBezTo>
                    <a:cubicBezTo>
                      <a:pt x="22" y="104"/>
                      <a:pt x="25" y="104"/>
                      <a:pt x="26" y="104"/>
                    </a:cubicBezTo>
                    <a:lnTo>
                      <a:pt x="29" y="114"/>
                    </a:lnTo>
                    <a:cubicBezTo>
                      <a:pt x="26" y="116"/>
                      <a:pt x="22"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8" name="Freeform 94"/>
              <p:cNvSpPr>
                <a:spLocks noChangeArrowheads="1"/>
              </p:cNvSpPr>
              <p:nvPr/>
            </p:nvSpPr>
            <p:spPr bwMode="auto">
              <a:xfrm>
                <a:off x="34020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3 w 23"/>
                  <a:gd name="T11" fmla="*/ 112 h 113"/>
                  <a:gd name="T12" fmla="*/ 3 w 23"/>
                  <a:gd name="T13" fmla="*/ 35 h 113"/>
                  <a:gd name="T14" fmla="*/ 20 w 23"/>
                  <a:gd name="T15" fmla="*/ 32 h 113"/>
                  <a:gd name="T16" fmla="*/ 20 w 23"/>
                  <a:gd name="T17" fmla="*/ 112 h 113"/>
                  <a:gd name="T18" fmla="*/ 3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6" y="22"/>
                      <a:pt x="0" y="16"/>
                      <a:pt x="0" y="11"/>
                    </a:cubicBezTo>
                    <a:cubicBezTo>
                      <a:pt x="0" y="4"/>
                      <a:pt x="6" y="0"/>
                      <a:pt x="11" y="0"/>
                    </a:cubicBezTo>
                    <a:cubicBezTo>
                      <a:pt x="18" y="0"/>
                      <a:pt x="22" y="4"/>
                      <a:pt x="22" y="11"/>
                    </a:cubicBezTo>
                    <a:cubicBezTo>
                      <a:pt x="22" y="16"/>
                      <a:pt x="18" y="22"/>
                      <a:pt x="11" y="22"/>
                    </a:cubicBezTo>
                    <a:close/>
                    <a:moveTo>
                      <a:pt x="3" y="112"/>
                    </a:moveTo>
                    <a:lnTo>
                      <a:pt x="3" y="35"/>
                    </a:lnTo>
                    <a:lnTo>
                      <a:pt x="20" y="32"/>
                    </a:lnTo>
                    <a:lnTo>
                      <a:pt x="20" y="112"/>
                    </a:lnTo>
                    <a:lnTo>
                      <a:pt x="3"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9" name="Freeform 95"/>
              <p:cNvSpPr>
                <a:spLocks noChangeArrowheads="1"/>
              </p:cNvSpPr>
              <p:nvPr/>
            </p:nvSpPr>
            <p:spPr bwMode="auto">
              <a:xfrm>
                <a:off x="3414713" y="4692650"/>
                <a:ext cx="22225" cy="30163"/>
              </a:xfrm>
              <a:custGeom>
                <a:avLst/>
                <a:gdLst>
                  <a:gd name="T0" fmla="*/ 34 w 60"/>
                  <a:gd name="T1" fmla="*/ 83 h 84"/>
                  <a:gd name="T2" fmla="*/ 0 w 60"/>
                  <a:gd name="T3" fmla="*/ 43 h 84"/>
                  <a:gd name="T4" fmla="*/ 35 w 60"/>
                  <a:gd name="T5" fmla="*/ 0 h 84"/>
                  <a:gd name="T6" fmla="*/ 56 w 60"/>
                  <a:gd name="T7" fmla="*/ 8 h 84"/>
                  <a:gd name="T8" fmla="*/ 47 w 60"/>
                  <a:gd name="T9" fmla="*/ 19 h 84"/>
                  <a:gd name="T10" fmla="*/ 35 w 60"/>
                  <a:gd name="T11" fmla="*/ 14 h 84"/>
                  <a:gd name="T12" fmla="*/ 22 w 60"/>
                  <a:gd name="T13" fmla="*/ 22 h 84"/>
                  <a:gd name="T14" fmla="*/ 18 w 60"/>
                  <a:gd name="T15" fmla="*/ 44 h 84"/>
                  <a:gd name="T16" fmla="*/ 24 w 60"/>
                  <a:gd name="T17" fmla="*/ 65 h 84"/>
                  <a:gd name="T18" fmla="*/ 35 w 60"/>
                  <a:gd name="T19" fmla="*/ 69 h 84"/>
                  <a:gd name="T20" fmla="*/ 50 w 60"/>
                  <a:gd name="T21" fmla="*/ 62 h 84"/>
                  <a:gd name="T22" fmla="*/ 59 w 60"/>
                  <a:gd name="T23" fmla="*/ 72 h 84"/>
                  <a:gd name="T24" fmla="*/ 34 w 60"/>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4">
                    <a:moveTo>
                      <a:pt x="34" y="83"/>
                    </a:moveTo>
                    <a:cubicBezTo>
                      <a:pt x="11" y="83"/>
                      <a:pt x="0" y="68"/>
                      <a:pt x="0" y="43"/>
                    </a:cubicBezTo>
                    <a:cubicBezTo>
                      <a:pt x="0" y="14"/>
                      <a:pt x="17" y="0"/>
                      <a:pt x="35" y="0"/>
                    </a:cubicBezTo>
                    <a:cubicBezTo>
                      <a:pt x="43" y="0"/>
                      <a:pt x="49" y="3"/>
                      <a:pt x="56" y="8"/>
                    </a:cubicBezTo>
                    <a:lnTo>
                      <a:pt x="47" y="19"/>
                    </a:lnTo>
                    <a:cubicBezTo>
                      <a:pt x="43" y="15"/>
                      <a:pt x="39" y="14"/>
                      <a:pt x="35" y="14"/>
                    </a:cubicBezTo>
                    <a:cubicBezTo>
                      <a:pt x="29" y="14"/>
                      <a:pt x="24" y="16"/>
                      <a:pt x="22" y="22"/>
                    </a:cubicBezTo>
                    <a:cubicBezTo>
                      <a:pt x="20" y="26"/>
                      <a:pt x="18" y="34"/>
                      <a:pt x="18" y="44"/>
                    </a:cubicBezTo>
                    <a:cubicBezTo>
                      <a:pt x="18" y="54"/>
                      <a:pt x="20" y="61"/>
                      <a:pt x="24" y="65"/>
                    </a:cubicBezTo>
                    <a:cubicBezTo>
                      <a:pt x="27" y="68"/>
                      <a:pt x="31" y="69"/>
                      <a:pt x="35" y="69"/>
                    </a:cubicBezTo>
                    <a:cubicBezTo>
                      <a:pt x="41" y="69"/>
                      <a:pt x="45" y="66"/>
                      <a:pt x="50" y="62"/>
                    </a:cubicBezTo>
                    <a:lnTo>
                      <a:pt x="59" y="72"/>
                    </a:lnTo>
                    <a:cubicBezTo>
                      <a:pt x="52" y="79"/>
                      <a:pt x="43" y="83"/>
                      <a:pt x="34"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0" name="Freeform 96"/>
              <p:cNvSpPr>
                <a:spLocks noChangeArrowheads="1"/>
              </p:cNvSpPr>
              <p:nvPr/>
            </p:nvSpPr>
            <p:spPr bwMode="auto">
              <a:xfrm>
                <a:off x="3436938" y="4714875"/>
                <a:ext cx="9525" cy="9525"/>
              </a:xfrm>
              <a:custGeom>
                <a:avLst/>
                <a:gdLst>
                  <a:gd name="T0" fmla="*/ 11 w 25"/>
                  <a:gd name="T1" fmla="*/ 24 h 25"/>
                  <a:gd name="T2" fmla="*/ 0 w 25"/>
                  <a:gd name="T3" fmla="*/ 11 h 25"/>
                  <a:gd name="T4" fmla="*/ 11 w 25"/>
                  <a:gd name="T5" fmla="*/ 0 h 25"/>
                  <a:gd name="T6" fmla="*/ 24 w 25"/>
                  <a:gd name="T7" fmla="*/ 11 h 25"/>
                  <a:gd name="T8" fmla="*/ 11 w 25"/>
                  <a:gd name="T9" fmla="*/ 24 h 25"/>
                  <a:gd name="T10" fmla="*/ 11 w 25"/>
                  <a:gd name="T11" fmla="*/ 3 h 25"/>
                  <a:gd name="T12" fmla="*/ 3 w 25"/>
                  <a:gd name="T13" fmla="*/ 11 h 25"/>
                  <a:gd name="T14" fmla="*/ 11 w 25"/>
                  <a:gd name="T15" fmla="*/ 21 h 25"/>
                  <a:gd name="T16" fmla="*/ 21 w 25"/>
                  <a:gd name="T17" fmla="*/ 11 h 25"/>
                  <a:gd name="T18" fmla="*/ 11 w 25"/>
                  <a:gd name="T19" fmla="*/ 3 h 25"/>
                  <a:gd name="T20" fmla="*/ 13 w 25"/>
                  <a:gd name="T21" fmla="*/ 16 h 25"/>
                  <a:gd name="T22" fmla="*/ 11 w 25"/>
                  <a:gd name="T23" fmla="*/ 13 h 25"/>
                  <a:gd name="T24" fmla="*/ 10 w 25"/>
                  <a:gd name="T25" fmla="*/ 13 h 25"/>
                  <a:gd name="T26" fmla="*/ 10 w 25"/>
                  <a:gd name="T27" fmla="*/ 18 h 25"/>
                  <a:gd name="T28" fmla="*/ 9 w 25"/>
                  <a:gd name="T29" fmla="*/ 18 h 25"/>
                  <a:gd name="T30" fmla="*/ 9 w 25"/>
                  <a:gd name="T31" fmla="*/ 5 h 25"/>
                  <a:gd name="T32" fmla="*/ 13 w 25"/>
                  <a:gd name="T33" fmla="*/ 5 h 25"/>
                  <a:gd name="T34" fmla="*/ 17 w 25"/>
                  <a:gd name="T35" fmla="*/ 9 h 25"/>
                  <a:gd name="T36" fmla="*/ 14 w 25"/>
                  <a:gd name="T37" fmla="*/ 13 h 25"/>
                  <a:gd name="T38" fmla="*/ 14 w 25"/>
                  <a:gd name="T39" fmla="*/ 13 h 25"/>
                  <a:gd name="T40" fmla="*/ 17 w 25"/>
                  <a:gd name="T41" fmla="*/ 18 h 25"/>
                  <a:gd name="T42" fmla="*/ 14 w 25"/>
                  <a:gd name="T43" fmla="*/ 18 h 25"/>
                  <a:gd name="T44" fmla="*/ 13 w 25"/>
                  <a:gd name="T45" fmla="*/ 16 h 25"/>
                  <a:gd name="T46" fmla="*/ 13 w 25"/>
                  <a:gd name="T47" fmla="*/ 7 h 25"/>
                  <a:gd name="T48" fmla="*/ 11 w 25"/>
                  <a:gd name="T49" fmla="*/ 7 h 25"/>
                  <a:gd name="T50" fmla="*/ 10 w 25"/>
                  <a:gd name="T51" fmla="*/ 7 h 25"/>
                  <a:gd name="T52" fmla="*/ 10 w 25"/>
                  <a:gd name="T53" fmla="*/ 11 h 25"/>
                  <a:gd name="T54" fmla="*/ 11 w 25"/>
                  <a:gd name="T55" fmla="*/ 11 h 25"/>
                  <a:gd name="T56" fmla="*/ 13 w 25"/>
                  <a:gd name="T57" fmla="*/ 10 h 25"/>
                  <a:gd name="T58" fmla="*/ 14 w 25"/>
                  <a:gd name="T59" fmla="*/ 9 h 25"/>
                  <a:gd name="T60" fmla="*/ 13 w 25"/>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25">
                    <a:moveTo>
                      <a:pt x="11" y="24"/>
                    </a:moveTo>
                    <a:cubicBezTo>
                      <a:pt x="5" y="24"/>
                      <a:pt x="0" y="18"/>
                      <a:pt x="0" y="11"/>
                    </a:cubicBezTo>
                    <a:cubicBezTo>
                      <a:pt x="0" y="6"/>
                      <a:pt x="5" y="0"/>
                      <a:pt x="11" y="0"/>
                    </a:cubicBezTo>
                    <a:cubicBezTo>
                      <a:pt x="18" y="0"/>
                      <a:pt x="24" y="6"/>
                      <a:pt x="24" y="11"/>
                    </a:cubicBezTo>
                    <a:cubicBezTo>
                      <a:pt x="24" y="18"/>
                      <a:pt x="18" y="24"/>
                      <a:pt x="11" y="24"/>
                    </a:cubicBezTo>
                    <a:close/>
                    <a:moveTo>
                      <a:pt x="11" y="3"/>
                    </a:moveTo>
                    <a:cubicBezTo>
                      <a:pt x="7" y="3"/>
                      <a:pt x="3" y="6"/>
                      <a:pt x="3" y="11"/>
                    </a:cubicBezTo>
                    <a:cubicBezTo>
                      <a:pt x="3" y="17"/>
                      <a:pt x="7" y="21"/>
                      <a:pt x="11" y="21"/>
                    </a:cubicBezTo>
                    <a:cubicBezTo>
                      <a:pt x="17" y="21"/>
                      <a:pt x="21" y="17"/>
                      <a:pt x="21" y="11"/>
                    </a:cubicBezTo>
                    <a:cubicBezTo>
                      <a:pt x="21" y="6"/>
                      <a:pt x="16" y="3"/>
                      <a:pt x="11" y="3"/>
                    </a:cubicBezTo>
                    <a:close/>
                    <a:moveTo>
                      <a:pt x="13" y="16"/>
                    </a:moveTo>
                    <a:cubicBezTo>
                      <a:pt x="11" y="14"/>
                      <a:pt x="11" y="13"/>
                      <a:pt x="11" y="13"/>
                    </a:cubicBezTo>
                    <a:lnTo>
                      <a:pt x="10" y="13"/>
                    </a:lnTo>
                    <a:lnTo>
                      <a:pt x="10" y="18"/>
                    </a:lnTo>
                    <a:lnTo>
                      <a:pt x="9" y="18"/>
                    </a:lnTo>
                    <a:lnTo>
                      <a:pt x="9" y="5"/>
                    </a:lnTo>
                    <a:lnTo>
                      <a:pt x="13" y="5"/>
                    </a:lnTo>
                    <a:cubicBezTo>
                      <a:pt x="16" y="5"/>
                      <a:pt x="17" y="7"/>
                      <a:pt x="17" y="9"/>
                    </a:cubicBezTo>
                    <a:cubicBezTo>
                      <a:pt x="17" y="11"/>
                      <a:pt x="16" y="13"/>
                      <a:pt x="14" y="13"/>
                    </a:cubicBezTo>
                    <a:lnTo>
                      <a:pt x="14" y="13"/>
                    </a:lnTo>
                    <a:cubicBezTo>
                      <a:pt x="16" y="14"/>
                      <a:pt x="17" y="18"/>
                      <a:pt x="17" y="18"/>
                    </a:cubicBezTo>
                    <a:lnTo>
                      <a:pt x="14" y="18"/>
                    </a:lnTo>
                    <a:cubicBezTo>
                      <a:pt x="14" y="17"/>
                      <a:pt x="14" y="17"/>
                      <a:pt x="13" y="16"/>
                    </a:cubicBezTo>
                    <a:close/>
                    <a:moveTo>
                      <a:pt x="13" y="7"/>
                    </a:moveTo>
                    <a:lnTo>
                      <a:pt x="11" y="7"/>
                    </a:lnTo>
                    <a:lnTo>
                      <a:pt x="10" y="7"/>
                    </a:lnTo>
                    <a:lnTo>
                      <a:pt x="10" y="11"/>
                    </a:lnTo>
                    <a:lnTo>
                      <a:pt x="11" y="11"/>
                    </a:lnTo>
                    <a:cubicBezTo>
                      <a:pt x="13" y="11"/>
                      <a:pt x="13" y="10"/>
                      <a:pt x="13" y="10"/>
                    </a:cubicBezTo>
                    <a:cubicBezTo>
                      <a:pt x="14" y="10"/>
                      <a:pt x="14" y="10"/>
                      <a:pt x="14" y="9"/>
                    </a:cubicBezTo>
                    <a:cubicBezTo>
                      <a:pt x="14" y="9"/>
                      <a:pt x="14" y="7"/>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9" name="Group 418"/>
            <p:cNvGrpSpPr/>
            <p:nvPr/>
          </p:nvGrpSpPr>
          <p:grpSpPr>
            <a:xfrm>
              <a:off x="4525151" y="3677518"/>
              <a:ext cx="535787" cy="120939"/>
              <a:chOff x="4895850" y="4681538"/>
              <a:chExt cx="604838" cy="136525"/>
            </a:xfrm>
          </p:grpSpPr>
          <p:sp>
            <p:nvSpPr>
              <p:cNvPr id="979" name="Freeform 97"/>
              <p:cNvSpPr>
                <a:spLocks noChangeArrowheads="1"/>
              </p:cNvSpPr>
              <p:nvPr/>
            </p:nvSpPr>
            <p:spPr bwMode="auto">
              <a:xfrm>
                <a:off x="4895850" y="4733925"/>
                <a:ext cx="69850" cy="82550"/>
              </a:xfrm>
              <a:custGeom>
                <a:avLst/>
                <a:gdLst>
                  <a:gd name="T0" fmla="*/ 0 w 195"/>
                  <a:gd name="T1" fmla="*/ 0 h 230"/>
                  <a:gd name="T2" fmla="*/ 107 w 195"/>
                  <a:gd name="T3" fmla="*/ 0 h 230"/>
                  <a:gd name="T4" fmla="*/ 167 w 195"/>
                  <a:gd name="T5" fmla="*/ 21 h 230"/>
                  <a:gd name="T6" fmla="*/ 182 w 195"/>
                  <a:gd name="T7" fmla="*/ 59 h 230"/>
                  <a:gd name="T8" fmla="*/ 182 w 195"/>
                  <a:gd name="T9" fmla="*/ 59 h 230"/>
                  <a:gd name="T10" fmla="*/ 151 w 195"/>
                  <a:gd name="T11" fmla="*/ 109 h 230"/>
                  <a:gd name="T12" fmla="*/ 194 w 195"/>
                  <a:gd name="T13" fmla="*/ 165 h 230"/>
                  <a:gd name="T14" fmla="*/ 194 w 195"/>
                  <a:gd name="T15" fmla="*/ 166 h 230"/>
                  <a:gd name="T16" fmla="*/ 108 w 195"/>
                  <a:gd name="T17" fmla="*/ 229 h 230"/>
                  <a:gd name="T18" fmla="*/ 0 w 195"/>
                  <a:gd name="T19" fmla="*/ 229 h 230"/>
                  <a:gd name="T20" fmla="*/ 0 w 195"/>
                  <a:gd name="T21" fmla="*/ 0 h 230"/>
                  <a:gd name="T22" fmla="*/ 132 w 195"/>
                  <a:gd name="T23" fmla="*/ 68 h 230"/>
                  <a:gd name="T24" fmla="*/ 99 w 195"/>
                  <a:gd name="T25" fmla="*/ 44 h 230"/>
                  <a:gd name="T26" fmla="*/ 50 w 195"/>
                  <a:gd name="T27" fmla="*/ 44 h 230"/>
                  <a:gd name="T28" fmla="*/ 50 w 195"/>
                  <a:gd name="T29" fmla="*/ 93 h 230"/>
                  <a:gd name="T30" fmla="*/ 96 w 195"/>
                  <a:gd name="T31" fmla="*/ 93 h 230"/>
                  <a:gd name="T32" fmla="*/ 132 w 195"/>
                  <a:gd name="T33" fmla="*/ 68 h 230"/>
                  <a:gd name="T34" fmla="*/ 107 w 195"/>
                  <a:gd name="T35" fmla="*/ 134 h 230"/>
                  <a:gd name="T36" fmla="*/ 50 w 195"/>
                  <a:gd name="T37" fmla="*/ 134 h 230"/>
                  <a:gd name="T38" fmla="*/ 50 w 195"/>
                  <a:gd name="T39" fmla="*/ 184 h 230"/>
                  <a:gd name="T40" fmla="*/ 108 w 195"/>
                  <a:gd name="T41" fmla="*/ 184 h 230"/>
                  <a:gd name="T42" fmla="*/ 144 w 195"/>
                  <a:gd name="T43" fmla="*/ 159 h 230"/>
                  <a:gd name="T44" fmla="*/ 144 w 195"/>
                  <a:gd name="T45" fmla="*/ 159 h 230"/>
                  <a:gd name="T46" fmla="*/ 107 w 195"/>
                  <a:gd name="T47" fmla="*/ 13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230">
                    <a:moveTo>
                      <a:pt x="0" y="0"/>
                    </a:moveTo>
                    <a:lnTo>
                      <a:pt x="107" y="0"/>
                    </a:lnTo>
                    <a:cubicBezTo>
                      <a:pt x="132" y="0"/>
                      <a:pt x="153" y="8"/>
                      <a:pt x="167" y="21"/>
                    </a:cubicBezTo>
                    <a:cubicBezTo>
                      <a:pt x="176" y="30"/>
                      <a:pt x="182" y="44"/>
                      <a:pt x="182" y="59"/>
                    </a:cubicBezTo>
                    <a:lnTo>
                      <a:pt x="182" y="59"/>
                    </a:lnTo>
                    <a:cubicBezTo>
                      <a:pt x="182" y="86"/>
                      <a:pt x="168" y="100"/>
                      <a:pt x="151" y="109"/>
                    </a:cubicBezTo>
                    <a:cubicBezTo>
                      <a:pt x="178" y="119"/>
                      <a:pt x="194" y="134"/>
                      <a:pt x="194" y="165"/>
                    </a:cubicBezTo>
                    <a:lnTo>
                      <a:pt x="194" y="166"/>
                    </a:lnTo>
                    <a:cubicBezTo>
                      <a:pt x="194" y="208"/>
                      <a:pt x="161" y="229"/>
                      <a:pt x="108" y="229"/>
                    </a:cubicBezTo>
                    <a:lnTo>
                      <a:pt x="0" y="229"/>
                    </a:lnTo>
                    <a:lnTo>
                      <a:pt x="0" y="0"/>
                    </a:lnTo>
                    <a:close/>
                    <a:moveTo>
                      <a:pt x="132" y="68"/>
                    </a:moveTo>
                    <a:cubicBezTo>
                      <a:pt x="132" y="52"/>
                      <a:pt x="119" y="44"/>
                      <a:pt x="99" y="44"/>
                    </a:cubicBezTo>
                    <a:lnTo>
                      <a:pt x="50" y="44"/>
                    </a:lnTo>
                    <a:lnTo>
                      <a:pt x="50" y="93"/>
                    </a:lnTo>
                    <a:lnTo>
                      <a:pt x="96" y="93"/>
                    </a:lnTo>
                    <a:cubicBezTo>
                      <a:pt x="118" y="93"/>
                      <a:pt x="132" y="86"/>
                      <a:pt x="132" y="68"/>
                    </a:cubicBezTo>
                    <a:close/>
                    <a:moveTo>
                      <a:pt x="107" y="134"/>
                    </a:moveTo>
                    <a:lnTo>
                      <a:pt x="50" y="134"/>
                    </a:lnTo>
                    <a:lnTo>
                      <a:pt x="50" y="184"/>
                    </a:lnTo>
                    <a:lnTo>
                      <a:pt x="108" y="184"/>
                    </a:lnTo>
                    <a:cubicBezTo>
                      <a:pt x="131" y="184"/>
                      <a:pt x="144" y="176"/>
                      <a:pt x="144" y="159"/>
                    </a:cubicBezTo>
                    <a:lnTo>
                      <a:pt x="144" y="159"/>
                    </a:lnTo>
                    <a:cubicBezTo>
                      <a:pt x="144" y="144"/>
                      <a:pt x="133" y="134"/>
                      <a:pt x="107" y="13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0" name="Freeform 98"/>
              <p:cNvSpPr>
                <a:spLocks noChangeArrowheads="1"/>
              </p:cNvSpPr>
              <p:nvPr/>
            </p:nvSpPr>
            <p:spPr bwMode="auto">
              <a:xfrm>
                <a:off x="4978400" y="4733925"/>
                <a:ext cx="71438" cy="82550"/>
              </a:xfrm>
              <a:custGeom>
                <a:avLst/>
                <a:gdLst>
                  <a:gd name="T0" fmla="*/ 104 w 198"/>
                  <a:gd name="T1" fmla="*/ 0 h 230"/>
                  <a:gd name="T2" fmla="*/ 171 w 198"/>
                  <a:gd name="T3" fmla="*/ 23 h 230"/>
                  <a:gd name="T4" fmla="*/ 190 w 198"/>
                  <a:gd name="T5" fmla="*/ 76 h 230"/>
                  <a:gd name="T6" fmla="*/ 190 w 198"/>
                  <a:gd name="T7" fmla="*/ 76 h 230"/>
                  <a:gd name="T8" fmla="*/ 142 w 198"/>
                  <a:gd name="T9" fmla="*/ 147 h 230"/>
                  <a:gd name="T10" fmla="*/ 197 w 198"/>
                  <a:gd name="T11" fmla="*/ 229 h 230"/>
                  <a:gd name="T12" fmla="*/ 139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1" y="23"/>
                    </a:cubicBezTo>
                    <a:cubicBezTo>
                      <a:pt x="183" y="36"/>
                      <a:pt x="190" y="54"/>
                      <a:pt x="190" y="76"/>
                    </a:cubicBezTo>
                    <a:lnTo>
                      <a:pt x="190" y="76"/>
                    </a:lnTo>
                    <a:cubicBezTo>
                      <a:pt x="190" y="113"/>
                      <a:pt x="171" y="136"/>
                      <a:pt x="142" y="147"/>
                    </a:cubicBezTo>
                    <a:lnTo>
                      <a:pt x="197" y="229"/>
                    </a:lnTo>
                    <a:lnTo>
                      <a:pt x="139"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1" name="Freeform 99"/>
              <p:cNvSpPr>
                <a:spLocks noChangeArrowheads="1"/>
              </p:cNvSpPr>
              <p:nvPr/>
            </p:nvSpPr>
            <p:spPr bwMode="auto">
              <a:xfrm>
                <a:off x="5056188" y="4732338"/>
                <a:ext cx="87312" cy="85725"/>
              </a:xfrm>
              <a:custGeom>
                <a:avLst/>
                <a:gdLst>
                  <a:gd name="T0" fmla="*/ 0 w 244"/>
                  <a:gd name="T1" fmla="*/ 118 h 237"/>
                  <a:gd name="T2" fmla="*/ 0 w 244"/>
                  <a:gd name="T3" fmla="*/ 118 h 237"/>
                  <a:gd name="T4" fmla="*/ 122 w 244"/>
                  <a:gd name="T5" fmla="*/ 0 h 237"/>
                  <a:gd name="T6" fmla="*/ 243 w 244"/>
                  <a:gd name="T7" fmla="*/ 116 h 237"/>
                  <a:gd name="T8" fmla="*/ 243 w 244"/>
                  <a:gd name="T9" fmla="*/ 118 h 237"/>
                  <a:gd name="T10" fmla="*/ 121 w 244"/>
                  <a:gd name="T11" fmla="*/ 236 h 237"/>
                  <a:gd name="T12" fmla="*/ 0 w 244"/>
                  <a:gd name="T13" fmla="*/ 118 h 237"/>
                  <a:gd name="T14" fmla="*/ 190 w 244"/>
                  <a:gd name="T15" fmla="*/ 118 h 237"/>
                  <a:gd name="T16" fmla="*/ 190 w 244"/>
                  <a:gd name="T17" fmla="*/ 118 h 237"/>
                  <a:gd name="T18" fmla="*/ 121 w 244"/>
                  <a:gd name="T19" fmla="*/ 46 h 237"/>
                  <a:gd name="T20" fmla="*/ 53 w 244"/>
                  <a:gd name="T21" fmla="*/ 116 h 237"/>
                  <a:gd name="T22" fmla="*/ 53 w 244"/>
                  <a:gd name="T23" fmla="*/ 118 h 237"/>
                  <a:gd name="T24" fmla="*/ 122 w 244"/>
                  <a:gd name="T25" fmla="*/ 189 h 237"/>
                  <a:gd name="T26" fmla="*/ 190 w 244"/>
                  <a:gd name="T27"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37">
                    <a:moveTo>
                      <a:pt x="0" y="118"/>
                    </a:moveTo>
                    <a:lnTo>
                      <a:pt x="0" y="118"/>
                    </a:lnTo>
                    <a:cubicBezTo>
                      <a:pt x="0" y="53"/>
                      <a:pt x="52" y="0"/>
                      <a:pt x="122" y="0"/>
                    </a:cubicBezTo>
                    <a:cubicBezTo>
                      <a:pt x="192" y="0"/>
                      <a:pt x="243" y="51"/>
                      <a:pt x="243" y="116"/>
                    </a:cubicBezTo>
                    <a:lnTo>
                      <a:pt x="243" y="118"/>
                    </a:lnTo>
                    <a:cubicBezTo>
                      <a:pt x="243" y="182"/>
                      <a:pt x="192" y="236"/>
                      <a:pt x="121" y="236"/>
                    </a:cubicBezTo>
                    <a:cubicBezTo>
                      <a:pt x="50" y="236"/>
                      <a:pt x="0" y="183"/>
                      <a:pt x="0" y="118"/>
                    </a:cubicBezTo>
                    <a:close/>
                    <a:moveTo>
                      <a:pt x="190" y="118"/>
                    </a:moveTo>
                    <a:lnTo>
                      <a:pt x="190" y="118"/>
                    </a:lnTo>
                    <a:cubicBezTo>
                      <a:pt x="190" y="78"/>
                      <a:pt x="161" y="46"/>
                      <a:pt x="121" y="46"/>
                    </a:cubicBezTo>
                    <a:cubicBezTo>
                      <a:pt x="81" y="46"/>
                      <a:pt x="53" y="78"/>
                      <a:pt x="53" y="116"/>
                    </a:cubicBezTo>
                    <a:lnTo>
                      <a:pt x="53" y="118"/>
                    </a:lnTo>
                    <a:cubicBezTo>
                      <a:pt x="53" y="157"/>
                      <a:pt x="81" y="189"/>
                      <a:pt x="122" y="189"/>
                    </a:cubicBezTo>
                    <a:cubicBezTo>
                      <a:pt x="163" y="189"/>
                      <a:pt x="190" y="157"/>
                      <a:pt x="190"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2" name="Freeform 100"/>
              <p:cNvSpPr>
                <a:spLocks noChangeArrowheads="1"/>
              </p:cNvSpPr>
              <p:nvPr/>
            </p:nvSpPr>
            <p:spPr bwMode="auto">
              <a:xfrm>
                <a:off x="5146675" y="4733925"/>
                <a:ext cx="125413" cy="82550"/>
              </a:xfrm>
              <a:custGeom>
                <a:avLst/>
                <a:gdLst>
                  <a:gd name="T0" fmla="*/ 0 w 348"/>
                  <a:gd name="T1" fmla="*/ 0 h 231"/>
                  <a:gd name="T2" fmla="*/ 54 w 348"/>
                  <a:gd name="T3" fmla="*/ 0 h 231"/>
                  <a:gd name="T4" fmla="*/ 101 w 348"/>
                  <a:gd name="T5" fmla="*/ 155 h 231"/>
                  <a:gd name="T6" fmla="*/ 153 w 348"/>
                  <a:gd name="T7" fmla="*/ 0 h 231"/>
                  <a:gd name="T8" fmla="*/ 196 w 348"/>
                  <a:gd name="T9" fmla="*/ 0 h 231"/>
                  <a:gd name="T10" fmla="*/ 247 w 348"/>
                  <a:gd name="T11" fmla="*/ 155 h 231"/>
                  <a:gd name="T12" fmla="*/ 294 w 348"/>
                  <a:gd name="T13" fmla="*/ 0 h 231"/>
                  <a:gd name="T14" fmla="*/ 347 w 348"/>
                  <a:gd name="T15" fmla="*/ 0 h 231"/>
                  <a:gd name="T16" fmla="*/ 268 w 348"/>
                  <a:gd name="T17" fmla="*/ 230 h 231"/>
                  <a:gd name="T18" fmla="*/ 225 w 348"/>
                  <a:gd name="T19" fmla="*/ 230 h 231"/>
                  <a:gd name="T20" fmla="*/ 173 w 348"/>
                  <a:gd name="T21" fmla="*/ 80 h 231"/>
                  <a:gd name="T22" fmla="*/ 122 w 348"/>
                  <a:gd name="T23" fmla="*/ 230 h 231"/>
                  <a:gd name="T24" fmla="*/ 78 w 348"/>
                  <a:gd name="T25" fmla="*/ 230 h 231"/>
                  <a:gd name="T26" fmla="*/ 0 w 348"/>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231">
                    <a:moveTo>
                      <a:pt x="0" y="0"/>
                    </a:moveTo>
                    <a:lnTo>
                      <a:pt x="54" y="0"/>
                    </a:lnTo>
                    <a:lnTo>
                      <a:pt x="101" y="155"/>
                    </a:lnTo>
                    <a:lnTo>
                      <a:pt x="153" y="0"/>
                    </a:lnTo>
                    <a:lnTo>
                      <a:pt x="196" y="0"/>
                    </a:lnTo>
                    <a:lnTo>
                      <a:pt x="247" y="155"/>
                    </a:lnTo>
                    <a:lnTo>
                      <a:pt x="294" y="0"/>
                    </a:lnTo>
                    <a:lnTo>
                      <a:pt x="347" y="0"/>
                    </a:lnTo>
                    <a:lnTo>
                      <a:pt x="268" y="230"/>
                    </a:lnTo>
                    <a:lnTo>
                      <a:pt x="225" y="230"/>
                    </a:lnTo>
                    <a:lnTo>
                      <a:pt x="173" y="80"/>
                    </a:lnTo>
                    <a:lnTo>
                      <a:pt x="122" y="230"/>
                    </a:lnTo>
                    <a:lnTo>
                      <a:pt x="78"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 name="Freeform 101"/>
              <p:cNvSpPr>
                <a:spLocks noChangeArrowheads="1"/>
              </p:cNvSpPr>
              <p:nvPr/>
            </p:nvSpPr>
            <p:spPr bwMode="auto">
              <a:xfrm>
                <a:off x="5275263" y="4732338"/>
                <a:ext cx="65087" cy="84137"/>
              </a:xfrm>
              <a:custGeom>
                <a:avLst/>
                <a:gdLst>
                  <a:gd name="T0" fmla="*/ 0 w 181"/>
                  <a:gd name="T1" fmla="*/ 198 h 235"/>
                  <a:gd name="T2" fmla="*/ 29 w 181"/>
                  <a:gd name="T3" fmla="*/ 162 h 235"/>
                  <a:gd name="T4" fmla="*/ 97 w 181"/>
                  <a:gd name="T5" fmla="*/ 190 h 235"/>
                  <a:gd name="T6" fmla="*/ 130 w 181"/>
                  <a:gd name="T7" fmla="*/ 169 h 235"/>
                  <a:gd name="T8" fmla="*/ 130 w 181"/>
                  <a:gd name="T9" fmla="*/ 168 h 235"/>
                  <a:gd name="T10" fmla="*/ 85 w 181"/>
                  <a:gd name="T11" fmla="*/ 139 h 235"/>
                  <a:gd name="T12" fmla="*/ 8 w 181"/>
                  <a:gd name="T13" fmla="*/ 69 h 235"/>
                  <a:gd name="T14" fmla="*/ 8 w 181"/>
                  <a:gd name="T15" fmla="*/ 69 h 235"/>
                  <a:gd name="T16" fmla="*/ 89 w 181"/>
                  <a:gd name="T17" fmla="*/ 0 h 235"/>
                  <a:gd name="T18" fmla="*/ 173 w 181"/>
                  <a:gd name="T19" fmla="*/ 29 h 235"/>
                  <a:gd name="T20" fmla="*/ 147 w 181"/>
                  <a:gd name="T21" fmla="*/ 67 h 235"/>
                  <a:gd name="T22" fmla="*/ 87 w 181"/>
                  <a:gd name="T23" fmla="*/ 44 h 235"/>
                  <a:gd name="T24" fmla="*/ 58 w 181"/>
                  <a:gd name="T25" fmla="*/ 64 h 235"/>
                  <a:gd name="T26" fmla="*/ 58 w 181"/>
                  <a:gd name="T27" fmla="*/ 65 h 235"/>
                  <a:gd name="T28" fmla="*/ 108 w 181"/>
                  <a:gd name="T29" fmla="*/ 94 h 235"/>
                  <a:gd name="T30" fmla="*/ 180 w 181"/>
                  <a:gd name="T31" fmla="*/ 164 h 235"/>
                  <a:gd name="T32" fmla="*/ 180 w 181"/>
                  <a:gd name="T33" fmla="*/ 164 h 235"/>
                  <a:gd name="T34" fmla="*/ 96 w 181"/>
                  <a:gd name="T35" fmla="*/ 234 h 235"/>
                  <a:gd name="T36" fmla="*/ 0 w 181"/>
                  <a:gd name="T37"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235">
                    <a:moveTo>
                      <a:pt x="0" y="198"/>
                    </a:moveTo>
                    <a:lnTo>
                      <a:pt x="29" y="162"/>
                    </a:lnTo>
                    <a:cubicBezTo>
                      <a:pt x="50" y="179"/>
                      <a:pt x="71" y="190"/>
                      <a:pt x="97" y="190"/>
                    </a:cubicBezTo>
                    <a:cubicBezTo>
                      <a:pt x="118" y="190"/>
                      <a:pt x="130" y="182"/>
                      <a:pt x="130" y="169"/>
                    </a:cubicBezTo>
                    <a:lnTo>
                      <a:pt x="130" y="168"/>
                    </a:lnTo>
                    <a:cubicBezTo>
                      <a:pt x="130" y="155"/>
                      <a:pt x="122" y="148"/>
                      <a:pt x="85" y="139"/>
                    </a:cubicBezTo>
                    <a:cubicBezTo>
                      <a:pt x="39" y="128"/>
                      <a:pt x="8" y="115"/>
                      <a:pt x="8" y="69"/>
                    </a:cubicBezTo>
                    <a:lnTo>
                      <a:pt x="8" y="69"/>
                    </a:lnTo>
                    <a:cubicBezTo>
                      <a:pt x="8" y="28"/>
                      <a:pt x="42" y="0"/>
                      <a:pt x="89" y="0"/>
                    </a:cubicBezTo>
                    <a:cubicBezTo>
                      <a:pt x="122" y="0"/>
                      <a:pt x="150" y="11"/>
                      <a:pt x="173" y="29"/>
                    </a:cubicBezTo>
                    <a:lnTo>
                      <a:pt x="147" y="67"/>
                    </a:lnTo>
                    <a:cubicBezTo>
                      <a:pt x="126" y="53"/>
                      <a:pt x="107" y="44"/>
                      <a:pt x="87" y="44"/>
                    </a:cubicBezTo>
                    <a:cubicBezTo>
                      <a:pt x="68" y="44"/>
                      <a:pt x="58" y="53"/>
                      <a:pt x="58" y="64"/>
                    </a:cubicBezTo>
                    <a:lnTo>
                      <a:pt x="58" y="65"/>
                    </a:lnTo>
                    <a:cubicBezTo>
                      <a:pt x="58" y="80"/>
                      <a:pt x="68" y="85"/>
                      <a:pt x="108" y="94"/>
                    </a:cubicBezTo>
                    <a:cubicBezTo>
                      <a:pt x="154" y="107"/>
                      <a:pt x="180" y="123"/>
                      <a:pt x="180" y="164"/>
                    </a:cubicBezTo>
                    <a:lnTo>
                      <a:pt x="180" y="164"/>
                    </a:lnTo>
                    <a:cubicBezTo>
                      <a:pt x="180" y="209"/>
                      <a:pt x="146" y="234"/>
                      <a:pt x="96" y="234"/>
                    </a:cubicBezTo>
                    <a:cubicBezTo>
                      <a:pt x="61" y="234"/>
                      <a:pt x="26" y="222"/>
                      <a:pt x="0" y="19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4" name="Freeform 102"/>
              <p:cNvSpPr>
                <a:spLocks noChangeArrowheads="1"/>
              </p:cNvSpPr>
              <p:nvPr/>
            </p:nvSpPr>
            <p:spPr bwMode="auto">
              <a:xfrm>
                <a:off x="5353050" y="4733925"/>
                <a:ext cx="63500" cy="82550"/>
              </a:xfrm>
              <a:custGeom>
                <a:avLst/>
                <a:gdLst>
                  <a:gd name="T0" fmla="*/ 172 w 176"/>
                  <a:gd name="T1" fmla="*/ 0 h 230"/>
                  <a:gd name="T2" fmla="*/ 172 w 176"/>
                  <a:gd name="T3" fmla="*/ 46 h 230"/>
                  <a:gd name="T4" fmla="*/ 50 w 176"/>
                  <a:gd name="T5" fmla="*/ 46 h 230"/>
                  <a:gd name="T6" fmla="*/ 50 w 176"/>
                  <a:gd name="T7" fmla="*/ 91 h 230"/>
                  <a:gd name="T8" fmla="*/ 159 w 176"/>
                  <a:gd name="T9" fmla="*/ 91 h 230"/>
                  <a:gd name="T10" fmla="*/ 159 w 176"/>
                  <a:gd name="T11" fmla="*/ 136 h 230"/>
                  <a:gd name="T12" fmla="*/ 50 w 176"/>
                  <a:gd name="T13" fmla="*/ 136 h 230"/>
                  <a:gd name="T14" fmla="*/ 50 w 176"/>
                  <a:gd name="T15" fmla="*/ 184 h 230"/>
                  <a:gd name="T16" fmla="*/ 175 w 176"/>
                  <a:gd name="T17" fmla="*/ 184 h 230"/>
                  <a:gd name="T18" fmla="*/ 175 w 176"/>
                  <a:gd name="T19" fmla="*/ 229 h 230"/>
                  <a:gd name="T20" fmla="*/ 0 w 176"/>
                  <a:gd name="T21" fmla="*/ 229 h 230"/>
                  <a:gd name="T22" fmla="*/ 0 w 176"/>
                  <a:gd name="T23" fmla="*/ 0 h 230"/>
                  <a:gd name="T24" fmla="*/ 172 w 176"/>
                  <a:gd name="T2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30">
                    <a:moveTo>
                      <a:pt x="172" y="0"/>
                    </a:moveTo>
                    <a:lnTo>
                      <a:pt x="172" y="46"/>
                    </a:lnTo>
                    <a:lnTo>
                      <a:pt x="50" y="46"/>
                    </a:lnTo>
                    <a:lnTo>
                      <a:pt x="50" y="91"/>
                    </a:lnTo>
                    <a:lnTo>
                      <a:pt x="159" y="91"/>
                    </a:lnTo>
                    <a:lnTo>
                      <a:pt x="159" y="136"/>
                    </a:lnTo>
                    <a:lnTo>
                      <a:pt x="50" y="136"/>
                    </a:lnTo>
                    <a:lnTo>
                      <a:pt x="50" y="184"/>
                    </a:lnTo>
                    <a:lnTo>
                      <a:pt x="175" y="184"/>
                    </a:lnTo>
                    <a:lnTo>
                      <a:pt x="175" y="229"/>
                    </a:lnTo>
                    <a:lnTo>
                      <a:pt x="0" y="229"/>
                    </a:lnTo>
                    <a:lnTo>
                      <a:pt x="0" y="0"/>
                    </a:lnTo>
                    <a:lnTo>
                      <a:pt x="172"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5" name="Freeform 103"/>
              <p:cNvSpPr>
                <a:spLocks noChangeArrowheads="1"/>
              </p:cNvSpPr>
              <p:nvPr/>
            </p:nvSpPr>
            <p:spPr bwMode="auto">
              <a:xfrm>
                <a:off x="5429250" y="4733925"/>
                <a:ext cx="71438" cy="82550"/>
              </a:xfrm>
              <a:custGeom>
                <a:avLst/>
                <a:gdLst>
                  <a:gd name="T0" fmla="*/ 104 w 198"/>
                  <a:gd name="T1" fmla="*/ 0 h 230"/>
                  <a:gd name="T2" fmla="*/ 170 w 198"/>
                  <a:gd name="T3" fmla="*/ 23 h 230"/>
                  <a:gd name="T4" fmla="*/ 190 w 198"/>
                  <a:gd name="T5" fmla="*/ 76 h 230"/>
                  <a:gd name="T6" fmla="*/ 190 w 198"/>
                  <a:gd name="T7" fmla="*/ 76 h 230"/>
                  <a:gd name="T8" fmla="*/ 141 w 198"/>
                  <a:gd name="T9" fmla="*/ 147 h 230"/>
                  <a:gd name="T10" fmla="*/ 197 w 198"/>
                  <a:gd name="T11" fmla="*/ 229 h 230"/>
                  <a:gd name="T12" fmla="*/ 138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0" y="23"/>
                    </a:cubicBezTo>
                    <a:cubicBezTo>
                      <a:pt x="183" y="36"/>
                      <a:pt x="190" y="54"/>
                      <a:pt x="190" y="76"/>
                    </a:cubicBezTo>
                    <a:lnTo>
                      <a:pt x="190" y="76"/>
                    </a:lnTo>
                    <a:cubicBezTo>
                      <a:pt x="190" y="113"/>
                      <a:pt x="170" y="136"/>
                      <a:pt x="141" y="147"/>
                    </a:cubicBezTo>
                    <a:lnTo>
                      <a:pt x="197" y="229"/>
                    </a:lnTo>
                    <a:lnTo>
                      <a:pt x="138"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6" name="Freeform 104"/>
              <p:cNvSpPr>
                <a:spLocks noChangeArrowheads="1"/>
              </p:cNvSpPr>
              <p:nvPr/>
            </p:nvSpPr>
            <p:spPr bwMode="auto">
              <a:xfrm>
                <a:off x="4895850" y="4683125"/>
                <a:ext cx="26988" cy="38100"/>
              </a:xfrm>
              <a:custGeom>
                <a:avLst/>
                <a:gdLst>
                  <a:gd name="T0" fmla="*/ 54 w 73"/>
                  <a:gd name="T1" fmla="*/ 107 h 108"/>
                  <a:gd name="T2" fmla="*/ 29 w 73"/>
                  <a:gd name="T3" fmla="*/ 57 h 108"/>
                  <a:gd name="T4" fmla="*/ 15 w 73"/>
                  <a:gd name="T5" fmla="*/ 25 h 108"/>
                  <a:gd name="T6" fmla="*/ 15 w 73"/>
                  <a:gd name="T7" fmla="*/ 25 h 108"/>
                  <a:gd name="T8" fmla="*/ 17 w 73"/>
                  <a:gd name="T9" fmla="*/ 56 h 108"/>
                  <a:gd name="T10" fmla="*/ 17 w 73"/>
                  <a:gd name="T11" fmla="*/ 107 h 108"/>
                  <a:gd name="T12" fmla="*/ 0 w 73"/>
                  <a:gd name="T13" fmla="*/ 107 h 108"/>
                  <a:gd name="T14" fmla="*/ 0 w 73"/>
                  <a:gd name="T15" fmla="*/ 0 h 108"/>
                  <a:gd name="T16" fmla="*/ 20 w 73"/>
                  <a:gd name="T17" fmla="*/ 0 h 108"/>
                  <a:gd name="T18" fmla="*/ 46 w 73"/>
                  <a:gd name="T19" fmla="*/ 53 h 108"/>
                  <a:gd name="T20" fmla="*/ 57 w 73"/>
                  <a:gd name="T21" fmla="*/ 81 h 108"/>
                  <a:gd name="T22" fmla="*/ 57 w 73"/>
                  <a:gd name="T23" fmla="*/ 79 h 108"/>
                  <a:gd name="T24" fmla="*/ 56 w 73"/>
                  <a:gd name="T25" fmla="*/ 49 h 108"/>
                  <a:gd name="T26" fmla="*/ 56 w 73"/>
                  <a:gd name="T27" fmla="*/ 0 h 108"/>
                  <a:gd name="T28" fmla="*/ 72 w 73"/>
                  <a:gd name="T29" fmla="*/ 0 h 108"/>
                  <a:gd name="T30" fmla="*/ 72 w 73"/>
                  <a:gd name="T31" fmla="*/ 107 h 108"/>
                  <a:gd name="T32" fmla="*/ 54 w 73"/>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8">
                    <a:moveTo>
                      <a:pt x="54" y="107"/>
                    </a:moveTo>
                    <a:lnTo>
                      <a:pt x="29" y="57"/>
                    </a:lnTo>
                    <a:cubicBezTo>
                      <a:pt x="24" y="45"/>
                      <a:pt x="18" y="31"/>
                      <a:pt x="15" y="25"/>
                    </a:cubicBezTo>
                    <a:lnTo>
                      <a:pt x="15" y="25"/>
                    </a:lnTo>
                    <a:cubicBezTo>
                      <a:pt x="17" y="35"/>
                      <a:pt x="17" y="46"/>
                      <a:pt x="17" y="56"/>
                    </a:cubicBezTo>
                    <a:lnTo>
                      <a:pt x="17" y="107"/>
                    </a:lnTo>
                    <a:lnTo>
                      <a:pt x="0" y="107"/>
                    </a:lnTo>
                    <a:lnTo>
                      <a:pt x="0" y="0"/>
                    </a:lnTo>
                    <a:lnTo>
                      <a:pt x="20" y="0"/>
                    </a:lnTo>
                    <a:lnTo>
                      <a:pt x="46" y="53"/>
                    </a:lnTo>
                    <a:cubicBezTo>
                      <a:pt x="51" y="63"/>
                      <a:pt x="56" y="75"/>
                      <a:pt x="57" y="81"/>
                    </a:cubicBezTo>
                    <a:lnTo>
                      <a:pt x="57" y="79"/>
                    </a:lnTo>
                    <a:cubicBezTo>
                      <a:pt x="57" y="74"/>
                      <a:pt x="56" y="59"/>
                      <a:pt x="56" y="49"/>
                    </a:cubicBezTo>
                    <a:lnTo>
                      <a:pt x="56" y="0"/>
                    </a:lnTo>
                    <a:lnTo>
                      <a:pt x="72" y="0"/>
                    </a:lnTo>
                    <a:lnTo>
                      <a:pt x="72"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7" name="Freeform 105"/>
              <p:cNvSpPr>
                <a:spLocks noChangeArrowheads="1"/>
              </p:cNvSpPr>
              <p:nvPr/>
            </p:nvSpPr>
            <p:spPr bwMode="auto">
              <a:xfrm>
                <a:off x="4926013" y="4692650"/>
                <a:ext cx="23812" cy="30163"/>
              </a:xfrm>
              <a:custGeom>
                <a:avLst/>
                <a:gdLst>
                  <a:gd name="T0" fmla="*/ 18 w 66"/>
                  <a:gd name="T1" fmla="*/ 46 h 84"/>
                  <a:gd name="T2" fmla="*/ 18 w 66"/>
                  <a:gd name="T3" fmla="*/ 47 h 84"/>
                  <a:gd name="T4" fmla="*/ 38 w 66"/>
                  <a:gd name="T5" fmla="*/ 69 h 84"/>
                  <a:gd name="T6" fmla="*/ 58 w 66"/>
                  <a:gd name="T7" fmla="*/ 62 h 84"/>
                  <a:gd name="T8" fmla="*/ 64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18 w 66"/>
                  <a:gd name="T25" fmla="*/ 46 h 84"/>
                  <a:gd name="T26" fmla="*/ 33 w 66"/>
                  <a:gd name="T27" fmla="*/ 12 h 84"/>
                  <a:gd name="T28" fmla="*/ 18 w 66"/>
                  <a:gd name="T29" fmla="*/ 33 h 84"/>
                  <a:gd name="T30" fmla="*/ 47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18" y="46"/>
                    </a:moveTo>
                    <a:lnTo>
                      <a:pt x="18" y="47"/>
                    </a:lnTo>
                    <a:cubicBezTo>
                      <a:pt x="18" y="58"/>
                      <a:pt x="22" y="69"/>
                      <a:pt x="38" y="69"/>
                    </a:cubicBezTo>
                    <a:cubicBezTo>
                      <a:pt x="46" y="69"/>
                      <a:pt x="51" y="66"/>
                      <a:pt x="58" y="62"/>
                    </a:cubicBezTo>
                    <a:lnTo>
                      <a:pt x="64" y="72"/>
                    </a:lnTo>
                    <a:cubicBezTo>
                      <a:pt x="56" y="79"/>
                      <a:pt x="47" y="83"/>
                      <a:pt x="36" y="83"/>
                    </a:cubicBezTo>
                    <a:cubicBezTo>
                      <a:pt x="14" y="83"/>
                      <a:pt x="0" y="66"/>
                      <a:pt x="0" y="41"/>
                    </a:cubicBezTo>
                    <a:cubicBezTo>
                      <a:pt x="0" y="27"/>
                      <a:pt x="3" y="18"/>
                      <a:pt x="10" y="11"/>
                    </a:cubicBezTo>
                    <a:cubicBezTo>
                      <a:pt x="15" y="4"/>
                      <a:pt x="24" y="0"/>
                      <a:pt x="33" y="0"/>
                    </a:cubicBezTo>
                    <a:cubicBezTo>
                      <a:pt x="42" y="0"/>
                      <a:pt x="49" y="3"/>
                      <a:pt x="56" y="8"/>
                    </a:cubicBezTo>
                    <a:cubicBezTo>
                      <a:pt x="63" y="14"/>
                      <a:pt x="65" y="23"/>
                      <a:pt x="65" y="43"/>
                    </a:cubicBezTo>
                    <a:lnTo>
                      <a:pt x="65" y="46"/>
                    </a:lnTo>
                    <a:lnTo>
                      <a:pt x="18" y="46"/>
                    </a:lnTo>
                    <a:close/>
                    <a:moveTo>
                      <a:pt x="33" y="12"/>
                    </a:moveTo>
                    <a:cubicBezTo>
                      <a:pt x="24" y="12"/>
                      <a:pt x="18" y="21"/>
                      <a:pt x="18" y="33"/>
                    </a:cubicBezTo>
                    <a:lnTo>
                      <a:pt x="47" y="33"/>
                    </a:lnTo>
                    <a:cubicBezTo>
                      <a:pt x="47" y="21"/>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8" name="Freeform 106"/>
              <p:cNvSpPr>
                <a:spLocks noChangeArrowheads="1"/>
              </p:cNvSpPr>
              <p:nvPr/>
            </p:nvSpPr>
            <p:spPr bwMode="auto">
              <a:xfrm>
                <a:off x="4953000" y="4694238"/>
                <a:ext cx="38100" cy="30162"/>
              </a:xfrm>
              <a:custGeom>
                <a:avLst/>
                <a:gdLst>
                  <a:gd name="T0" fmla="*/ 83 w 106"/>
                  <a:gd name="T1" fmla="*/ 81 h 82"/>
                  <a:gd name="T2" fmla="*/ 66 w 106"/>
                  <a:gd name="T3" fmla="*/ 81 h 82"/>
                  <a:gd name="T4" fmla="*/ 57 w 106"/>
                  <a:gd name="T5" fmla="*/ 43 h 82"/>
                  <a:gd name="T6" fmla="*/ 52 w 106"/>
                  <a:gd name="T7" fmla="*/ 22 h 82"/>
                  <a:gd name="T8" fmla="*/ 51 w 106"/>
                  <a:gd name="T9" fmla="*/ 22 h 82"/>
                  <a:gd name="T10" fmla="*/ 47 w 106"/>
                  <a:gd name="T11" fmla="*/ 45 h 82"/>
                  <a:gd name="T12" fmla="*/ 37 w 106"/>
                  <a:gd name="T13" fmla="*/ 81 h 82"/>
                  <a:gd name="T14" fmla="*/ 20 w 106"/>
                  <a:gd name="T15" fmla="*/ 81 h 82"/>
                  <a:gd name="T16" fmla="*/ 0 w 106"/>
                  <a:gd name="T17" fmla="*/ 2 h 82"/>
                  <a:gd name="T18" fmla="*/ 16 w 106"/>
                  <a:gd name="T19" fmla="*/ 0 h 82"/>
                  <a:gd name="T20" fmla="*/ 25 w 106"/>
                  <a:gd name="T21" fmla="*/ 38 h 82"/>
                  <a:gd name="T22" fmla="*/ 29 w 106"/>
                  <a:gd name="T23" fmla="*/ 58 h 82"/>
                  <a:gd name="T24" fmla="*/ 30 w 106"/>
                  <a:gd name="T25" fmla="*/ 58 h 82"/>
                  <a:gd name="T26" fmla="*/ 34 w 106"/>
                  <a:gd name="T27" fmla="*/ 38 h 82"/>
                  <a:gd name="T28" fmla="*/ 44 w 106"/>
                  <a:gd name="T29" fmla="*/ 2 h 82"/>
                  <a:gd name="T30" fmla="*/ 61 w 106"/>
                  <a:gd name="T31" fmla="*/ 2 h 82"/>
                  <a:gd name="T32" fmla="*/ 70 w 106"/>
                  <a:gd name="T33" fmla="*/ 36 h 82"/>
                  <a:gd name="T34" fmla="*/ 75 w 106"/>
                  <a:gd name="T35" fmla="*/ 58 h 82"/>
                  <a:gd name="T36" fmla="*/ 76 w 106"/>
                  <a:gd name="T37" fmla="*/ 58 h 82"/>
                  <a:gd name="T38" fmla="*/ 79 w 106"/>
                  <a:gd name="T39" fmla="*/ 38 h 82"/>
                  <a:gd name="T40" fmla="*/ 87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6" y="81"/>
                    </a:lnTo>
                    <a:lnTo>
                      <a:pt x="57" y="43"/>
                    </a:lnTo>
                    <a:cubicBezTo>
                      <a:pt x="55" y="35"/>
                      <a:pt x="52" y="22"/>
                      <a:pt x="52" y="22"/>
                    </a:cubicBezTo>
                    <a:lnTo>
                      <a:pt x="51" y="22"/>
                    </a:lnTo>
                    <a:cubicBezTo>
                      <a:pt x="51" y="22"/>
                      <a:pt x="51" y="29"/>
                      <a:pt x="47" y="45"/>
                    </a:cubicBezTo>
                    <a:lnTo>
                      <a:pt x="37" y="81"/>
                    </a:lnTo>
                    <a:lnTo>
                      <a:pt x="20" y="81"/>
                    </a:lnTo>
                    <a:lnTo>
                      <a:pt x="0" y="2"/>
                    </a:lnTo>
                    <a:lnTo>
                      <a:pt x="16" y="0"/>
                    </a:lnTo>
                    <a:lnTo>
                      <a:pt x="25" y="38"/>
                    </a:lnTo>
                    <a:cubicBezTo>
                      <a:pt x="27" y="47"/>
                      <a:pt x="29" y="58"/>
                      <a:pt x="29" y="58"/>
                    </a:cubicBezTo>
                    <a:lnTo>
                      <a:pt x="30" y="58"/>
                    </a:lnTo>
                    <a:cubicBezTo>
                      <a:pt x="30" y="58"/>
                      <a:pt x="32" y="49"/>
                      <a:pt x="34" y="38"/>
                    </a:cubicBezTo>
                    <a:lnTo>
                      <a:pt x="44" y="2"/>
                    </a:lnTo>
                    <a:lnTo>
                      <a:pt x="61" y="2"/>
                    </a:lnTo>
                    <a:lnTo>
                      <a:pt x="70" y="36"/>
                    </a:lnTo>
                    <a:cubicBezTo>
                      <a:pt x="73" y="49"/>
                      <a:pt x="75" y="58"/>
                      <a:pt x="75" y="58"/>
                    </a:cubicBezTo>
                    <a:lnTo>
                      <a:pt x="76" y="58"/>
                    </a:lnTo>
                    <a:cubicBezTo>
                      <a:pt x="76" y="58"/>
                      <a:pt x="77" y="47"/>
                      <a:pt x="79" y="38"/>
                    </a:cubicBezTo>
                    <a:lnTo>
                      <a:pt x="87"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9" name="Freeform 107"/>
              <p:cNvSpPr>
                <a:spLocks noChangeArrowheads="1"/>
              </p:cNvSpPr>
              <p:nvPr/>
            </p:nvSpPr>
            <p:spPr bwMode="auto">
              <a:xfrm>
                <a:off x="5008563" y="4683125"/>
                <a:ext cx="26987" cy="38100"/>
              </a:xfrm>
              <a:custGeom>
                <a:avLst/>
                <a:gdLst>
                  <a:gd name="T0" fmla="*/ 53 w 75"/>
                  <a:gd name="T1" fmla="*/ 107 h 108"/>
                  <a:gd name="T2" fmla="*/ 43 w 75"/>
                  <a:gd name="T3" fmla="*/ 91 h 108"/>
                  <a:gd name="T4" fmla="*/ 25 w 75"/>
                  <a:gd name="T5" fmla="*/ 64 h 108"/>
                  <a:gd name="T6" fmla="*/ 18 w 75"/>
                  <a:gd name="T7" fmla="*/ 61 h 108"/>
                  <a:gd name="T8" fmla="*/ 18 w 75"/>
                  <a:gd name="T9" fmla="*/ 107 h 108"/>
                  <a:gd name="T10" fmla="*/ 0 w 75"/>
                  <a:gd name="T11" fmla="*/ 107 h 108"/>
                  <a:gd name="T12" fmla="*/ 0 w 75"/>
                  <a:gd name="T13" fmla="*/ 0 h 108"/>
                  <a:gd name="T14" fmla="*/ 34 w 75"/>
                  <a:gd name="T15" fmla="*/ 0 h 108"/>
                  <a:gd name="T16" fmla="*/ 68 w 75"/>
                  <a:gd name="T17" fmla="*/ 31 h 108"/>
                  <a:gd name="T18" fmla="*/ 42 w 75"/>
                  <a:gd name="T19" fmla="*/ 60 h 108"/>
                  <a:gd name="T20" fmla="*/ 59 w 75"/>
                  <a:gd name="T21" fmla="*/ 82 h 108"/>
                  <a:gd name="T22" fmla="*/ 74 w 75"/>
                  <a:gd name="T23" fmla="*/ 107 h 108"/>
                  <a:gd name="T24" fmla="*/ 53 w 75"/>
                  <a:gd name="T25" fmla="*/ 107 h 108"/>
                  <a:gd name="T26" fmla="*/ 28 w 75"/>
                  <a:gd name="T27" fmla="*/ 14 h 108"/>
                  <a:gd name="T28" fmla="*/ 18 w 75"/>
                  <a:gd name="T29" fmla="*/ 14 h 108"/>
                  <a:gd name="T30" fmla="*/ 18 w 75"/>
                  <a:gd name="T31" fmla="*/ 49 h 108"/>
                  <a:gd name="T32" fmla="*/ 27 w 75"/>
                  <a:gd name="T33" fmla="*/ 49 h 108"/>
                  <a:gd name="T34" fmla="*/ 45 w 75"/>
                  <a:gd name="T35" fmla="*/ 43 h 108"/>
                  <a:gd name="T36" fmla="*/ 50 w 75"/>
                  <a:gd name="T37" fmla="*/ 31 h 108"/>
                  <a:gd name="T38" fmla="*/ 28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3" y="107"/>
                    </a:moveTo>
                    <a:lnTo>
                      <a:pt x="43" y="91"/>
                    </a:lnTo>
                    <a:cubicBezTo>
                      <a:pt x="36" y="78"/>
                      <a:pt x="31" y="69"/>
                      <a:pt x="25" y="64"/>
                    </a:cubicBezTo>
                    <a:cubicBezTo>
                      <a:pt x="23" y="62"/>
                      <a:pt x="21" y="61"/>
                      <a:pt x="18" y="61"/>
                    </a:cubicBezTo>
                    <a:lnTo>
                      <a:pt x="18" y="107"/>
                    </a:lnTo>
                    <a:lnTo>
                      <a:pt x="0" y="107"/>
                    </a:lnTo>
                    <a:lnTo>
                      <a:pt x="0" y="0"/>
                    </a:lnTo>
                    <a:lnTo>
                      <a:pt x="34" y="0"/>
                    </a:lnTo>
                    <a:cubicBezTo>
                      <a:pt x="57" y="0"/>
                      <a:pt x="68" y="14"/>
                      <a:pt x="68" y="31"/>
                    </a:cubicBezTo>
                    <a:cubicBezTo>
                      <a:pt x="68" y="46"/>
                      <a:pt x="59" y="60"/>
                      <a:pt x="42" y="60"/>
                    </a:cubicBezTo>
                    <a:cubicBezTo>
                      <a:pt x="46" y="63"/>
                      <a:pt x="53" y="73"/>
                      <a:pt x="59" y="82"/>
                    </a:cubicBezTo>
                    <a:lnTo>
                      <a:pt x="74" y="107"/>
                    </a:lnTo>
                    <a:lnTo>
                      <a:pt x="53" y="107"/>
                    </a:lnTo>
                    <a:close/>
                    <a:moveTo>
                      <a:pt x="28" y="14"/>
                    </a:moveTo>
                    <a:lnTo>
                      <a:pt x="18" y="14"/>
                    </a:lnTo>
                    <a:lnTo>
                      <a:pt x="18" y="49"/>
                    </a:lnTo>
                    <a:lnTo>
                      <a:pt x="27" y="49"/>
                    </a:lnTo>
                    <a:cubicBezTo>
                      <a:pt x="36" y="49"/>
                      <a:pt x="42" y="48"/>
                      <a:pt x="45" y="43"/>
                    </a:cubicBezTo>
                    <a:cubicBezTo>
                      <a:pt x="47" y="41"/>
                      <a:pt x="50" y="36"/>
                      <a:pt x="50" y="31"/>
                    </a:cubicBezTo>
                    <a:cubicBezTo>
                      <a:pt x="50" y="20"/>
                      <a:pt x="43" y="14"/>
                      <a:pt x="28"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0" name="Freeform 108"/>
              <p:cNvSpPr>
                <a:spLocks noChangeArrowheads="1"/>
              </p:cNvSpPr>
              <p:nvPr/>
            </p:nvSpPr>
            <p:spPr bwMode="auto">
              <a:xfrm>
                <a:off x="5037138" y="4692650"/>
                <a:ext cx="23812" cy="30163"/>
              </a:xfrm>
              <a:custGeom>
                <a:avLst/>
                <a:gdLst>
                  <a:gd name="T0" fmla="*/ 18 w 67"/>
                  <a:gd name="T1" fmla="*/ 46 h 84"/>
                  <a:gd name="T2" fmla="*/ 18 w 67"/>
                  <a:gd name="T3" fmla="*/ 47 h 84"/>
                  <a:gd name="T4" fmla="*/ 38 w 67"/>
                  <a:gd name="T5" fmla="*/ 69 h 84"/>
                  <a:gd name="T6" fmla="*/ 57 w 67"/>
                  <a:gd name="T7" fmla="*/ 62 h 84"/>
                  <a:gd name="T8" fmla="*/ 64 w 67"/>
                  <a:gd name="T9" fmla="*/ 72 h 84"/>
                  <a:gd name="T10" fmla="*/ 36 w 67"/>
                  <a:gd name="T11" fmla="*/ 83 h 84"/>
                  <a:gd name="T12" fmla="*/ 0 w 67"/>
                  <a:gd name="T13" fmla="*/ 41 h 84"/>
                  <a:gd name="T14" fmla="*/ 10 w 67"/>
                  <a:gd name="T15" fmla="*/ 11 h 84"/>
                  <a:gd name="T16" fmla="*/ 34 w 67"/>
                  <a:gd name="T17" fmla="*/ 0 h 84"/>
                  <a:gd name="T18" fmla="*/ 56 w 67"/>
                  <a:gd name="T19" fmla="*/ 8 h 84"/>
                  <a:gd name="T20" fmla="*/ 66 w 67"/>
                  <a:gd name="T21" fmla="*/ 43 h 84"/>
                  <a:gd name="T22" fmla="*/ 66 w 67"/>
                  <a:gd name="T23" fmla="*/ 46 h 84"/>
                  <a:gd name="T24" fmla="*/ 18 w 67"/>
                  <a:gd name="T25" fmla="*/ 46 h 84"/>
                  <a:gd name="T26" fmla="*/ 34 w 67"/>
                  <a:gd name="T27" fmla="*/ 12 h 84"/>
                  <a:gd name="T28" fmla="*/ 18 w 67"/>
                  <a:gd name="T29" fmla="*/ 33 h 84"/>
                  <a:gd name="T30" fmla="*/ 47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8" y="46"/>
                    </a:moveTo>
                    <a:lnTo>
                      <a:pt x="18" y="47"/>
                    </a:lnTo>
                    <a:cubicBezTo>
                      <a:pt x="18" y="58"/>
                      <a:pt x="23" y="69"/>
                      <a:pt x="38" y="69"/>
                    </a:cubicBezTo>
                    <a:cubicBezTo>
                      <a:pt x="46" y="69"/>
                      <a:pt x="52" y="66"/>
                      <a:pt x="57" y="62"/>
                    </a:cubicBezTo>
                    <a:lnTo>
                      <a:pt x="64" y="72"/>
                    </a:lnTo>
                    <a:cubicBezTo>
                      <a:pt x="56" y="79"/>
                      <a:pt x="46" y="83"/>
                      <a:pt x="36" y="83"/>
                    </a:cubicBezTo>
                    <a:cubicBezTo>
                      <a:pt x="14" y="83"/>
                      <a:pt x="0" y="66"/>
                      <a:pt x="0" y="41"/>
                    </a:cubicBezTo>
                    <a:cubicBezTo>
                      <a:pt x="0" y="27"/>
                      <a:pt x="3" y="18"/>
                      <a:pt x="10" y="11"/>
                    </a:cubicBezTo>
                    <a:cubicBezTo>
                      <a:pt x="16" y="4"/>
                      <a:pt x="24" y="0"/>
                      <a:pt x="34" y="0"/>
                    </a:cubicBezTo>
                    <a:cubicBezTo>
                      <a:pt x="42" y="0"/>
                      <a:pt x="49" y="3"/>
                      <a:pt x="56" y="8"/>
                    </a:cubicBezTo>
                    <a:cubicBezTo>
                      <a:pt x="63" y="14"/>
                      <a:pt x="66" y="23"/>
                      <a:pt x="66" y="43"/>
                    </a:cubicBezTo>
                    <a:lnTo>
                      <a:pt x="66" y="46"/>
                    </a:lnTo>
                    <a:lnTo>
                      <a:pt x="18" y="46"/>
                    </a:lnTo>
                    <a:close/>
                    <a:moveTo>
                      <a:pt x="34" y="12"/>
                    </a:moveTo>
                    <a:cubicBezTo>
                      <a:pt x="24" y="12"/>
                      <a:pt x="18" y="21"/>
                      <a:pt x="18" y="33"/>
                    </a:cubicBezTo>
                    <a:lnTo>
                      <a:pt x="47" y="33"/>
                    </a:lnTo>
                    <a:cubicBezTo>
                      <a:pt x="47" y="21"/>
                      <a:pt x="42"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1" name="Freeform 109"/>
              <p:cNvSpPr>
                <a:spLocks noChangeArrowheads="1"/>
              </p:cNvSpPr>
              <p:nvPr/>
            </p:nvSpPr>
            <p:spPr bwMode="auto">
              <a:xfrm>
                <a:off x="5064125" y="4681538"/>
                <a:ext cx="11113" cy="42862"/>
              </a:xfrm>
              <a:custGeom>
                <a:avLst/>
                <a:gdLst>
                  <a:gd name="T0" fmla="*/ 18 w 31"/>
                  <a:gd name="T1" fmla="*/ 117 h 118"/>
                  <a:gd name="T2" fmla="*/ 2 w 31"/>
                  <a:gd name="T3" fmla="*/ 93 h 118"/>
                  <a:gd name="T4" fmla="*/ 2 w 31"/>
                  <a:gd name="T5" fmla="*/ 27 h 118"/>
                  <a:gd name="T6" fmla="*/ 0 w 31"/>
                  <a:gd name="T7" fmla="*/ 3 h 118"/>
                  <a:gd name="T8" fmla="*/ 17 w 31"/>
                  <a:gd name="T9" fmla="*/ 0 h 118"/>
                  <a:gd name="T10" fmla="*/ 18 w 31"/>
                  <a:gd name="T11" fmla="*/ 21 h 118"/>
                  <a:gd name="T12" fmla="*/ 18 w 31"/>
                  <a:gd name="T13" fmla="*/ 88 h 118"/>
                  <a:gd name="T14" fmla="*/ 21 w 31"/>
                  <a:gd name="T15" fmla="*/ 103 h 118"/>
                  <a:gd name="T16" fmla="*/ 27 w 31"/>
                  <a:gd name="T17" fmla="*/ 104 h 118"/>
                  <a:gd name="T18" fmla="*/ 30 w 31"/>
                  <a:gd name="T19" fmla="*/ 114 h 118"/>
                  <a:gd name="T20" fmla="*/ 18 w 31"/>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18">
                    <a:moveTo>
                      <a:pt x="18" y="117"/>
                    </a:moveTo>
                    <a:cubicBezTo>
                      <a:pt x="2" y="117"/>
                      <a:pt x="2" y="100"/>
                      <a:pt x="2" y="93"/>
                    </a:cubicBezTo>
                    <a:lnTo>
                      <a:pt x="2" y="27"/>
                    </a:lnTo>
                    <a:cubicBezTo>
                      <a:pt x="2" y="16"/>
                      <a:pt x="0" y="10"/>
                      <a:pt x="0" y="3"/>
                    </a:cubicBezTo>
                    <a:lnTo>
                      <a:pt x="17" y="0"/>
                    </a:lnTo>
                    <a:cubicBezTo>
                      <a:pt x="18" y="5"/>
                      <a:pt x="18" y="12"/>
                      <a:pt x="18" y="21"/>
                    </a:cubicBezTo>
                    <a:lnTo>
                      <a:pt x="18" y="88"/>
                    </a:lnTo>
                    <a:cubicBezTo>
                      <a:pt x="18" y="99"/>
                      <a:pt x="20" y="100"/>
                      <a:pt x="21" y="103"/>
                    </a:cubicBezTo>
                    <a:cubicBezTo>
                      <a:pt x="21" y="104"/>
                      <a:pt x="24" y="104"/>
                      <a:pt x="27" y="104"/>
                    </a:cubicBezTo>
                    <a:lnTo>
                      <a:pt x="30" y="114"/>
                    </a:lnTo>
                    <a:cubicBezTo>
                      <a:pt x="25" y="116"/>
                      <a:pt x="23"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2" name="Freeform 110"/>
              <p:cNvSpPr>
                <a:spLocks noChangeArrowheads="1"/>
              </p:cNvSpPr>
              <p:nvPr/>
            </p:nvSpPr>
            <p:spPr bwMode="auto">
              <a:xfrm>
                <a:off x="50784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1 w 23"/>
                  <a:gd name="T11" fmla="*/ 112 h 113"/>
                  <a:gd name="T12" fmla="*/ 1 w 23"/>
                  <a:gd name="T13" fmla="*/ 35 h 113"/>
                  <a:gd name="T14" fmla="*/ 19 w 23"/>
                  <a:gd name="T15" fmla="*/ 32 h 113"/>
                  <a:gd name="T16" fmla="*/ 19 w 23"/>
                  <a:gd name="T17" fmla="*/ 112 h 113"/>
                  <a:gd name="T18" fmla="*/ 1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4" y="0"/>
                      <a:pt x="11" y="0"/>
                    </a:cubicBezTo>
                    <a:cubicBezTo>
                      <a:pt x="16" y="0"/>
                      <a:pt x="22" y="4"/>
                      <a:pt x="22" y="11"/>
                    </a:cubicBezTo>
                    <a:cubicBezTo>
                      <a:pt x="22" y="16"/>
                      <a:pt x="16" y="22"/>
                      <a:pt x="11" y="22"/>
                    </a:cubicBezTo>
                    <a:close/>
                    <a:moveTo>
                      <a:pt x="1" y="112"/>
                    </a:moveTo>
                    <a:lnTo>
                      <a:pt x="1" y="35"/>
                    </a:lnTo>
                    <a:lnTo>
                      <a:pt x="19" y="32"/>
                    </a:lnTo>
                    <a:lnTo>
                      <a:pt x="19" y="112"/>
                    </a:lnTo>
                    <a:lnTo>
                      <a:pt x="1"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 name="Freeform 111"/>
              <p:cNvSpPr>
                <a:spLocks noChangeArrowheads="1"/>
              </p:cNvSpPr>
              <p:nvPr/>
            </p:nvSpPr>
            <p:spPr bwMode="auto">
              <a:xfrm>
                <a:off x="5091113" y="4692650"/>
                <a:ext cx="20637" cy="30163"/>
              </a:xfrm>
              <a:custGeom>
                <a:avLst/>
                <a:gdLst>
                  <a:gd name="T0" fmla="*/ 33 w 59"/>
                  <a:gd name="T1" fmla="*/ 83 h 84"/>
                  <a:gd name="T2" fmla="*/ 0 w 59"/>
                  <a:gd name="T3" fmla="*/ 43 h 84"/>
                  <a:gd name="T4" fmla="*/ 34 w 59"/>
                  <a:gd name="T5" fmla="*/ 0 h 84"/>
                  <a:gd name="T6" fmla="*/ 56 w 59"/>
                  <a:gd name="T7" fmla="*/ 8 h 84"/>
                  <a:gd name="T8" fmla="*/ 48 w 59"/>
                  <a:gd name="T9" fmla="*/ 19 h 84"/>
                  <a:gd name="T10" fmla="*/ 34 w 59"/>
                  <a:gd name="T11" fmla="*/ 14 h 84"/>
                  <a:gd name="T12" fmla="*/ 22 w 59"/>
                  <a:gd name="T13" fmla="*/ 22 h 84"/>
                  <a:gd name="T14" fmla="*/ 19 w 59"/>
                  <a:gd name="T15" fmla="*/ 44 h 84"/>
                  <a:gd name="T16" fmla="*/ 25 w 59"/>
                  <a:gd name="T17" fmla="*/ 65 h 84"/>
                  <a:gd name="T18" fmla="*/ 34 w 59"/>
                  <a:gd name="T19" fmla="*/ 69 h 84"/>
                  <a:gd name="T20" fmla="*/ 51 w 59"/>
                  <a:gd name="T21" fmla="*/ 62 h 84"/>
                  <a:gd name="T22" fmla="*/ 58 w 59"/>
                  <a:gd name="T23" fmla="*/ 72 h 84"/>
                  <a:gd name="T24" fmla="*/ 33 w 59"/>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4">
                    <a:moveTo>
                      <a:pt x="33" y="83"/>
                    </a:moveTo>
                    <a:cubicBezTo>
                      <a:pt x="12" y="83"/>
                      <a:pt x="0" y="68"/>
                      <a:pt x="0" y="43"/>
                    </a:cubicBezTo>
                    <a:cubicBezTo>
                      <a:pt x="0" y="14"/>
                      <a:pt x="18" y="0"/>
                      <a:pt x="34" y="0"/>
                    </a:cubicBezTo>
                    <a:cubicBezTo>
                      <a:pt x="43" y="0"/>
                      <a:pt x="49" y="3"/>
                      <a:pt x="56" y="8"/>
                    </a:cubicBezTo>
                    <a:lnTo>
                      <a:pt x="48" y="19"/>
                    </a:lnTo>
                    <a:cubicBezTo>
                      <a:pt x="43" y="15"/>
                      <a:pt x="38" y="14"/>
                      <a:pt x="34" y="14"/>
                    </a:cubicBezTo>
                    <a:cubicBezTo>
                      <a:pt x="29" y="14"/>
                      <a:pt x="25" y="16"/>
                      <a:pt x="22" y="22"/>
                    </a:cubicBezTo>
                    <a:cubicBezTo>
                      <a:pt x="20" y="26"/>
                      <a:pt x="19" y="34"/>
                      <a:pt x="19" y="44"/>
                    </a:cubicBezTo>
                    <a:cubicBezTo>
                      <a:pt x="19" y="54"/>
                      <a:pt x="20" y="61"/>
                      <a:pt x="25" y="65"/>
                    </a:cubicBezTo>
                    <a:cubicBezTo>
                      <a:pt x="26" y="68"/>
                      <a:pt x="30" y="69"/>
                      <a:pt x="34" y="69"/>
                    </a:cubicBezTo>
                    <a:cubicBezTo>
                      <a:pt x="40" y="69"/>
                      <a:pt x="45" y="66"/>
                      <a:pt x="51" y="62"/>
                    </a:cubicBezTo>
                    <a:lnTo>
                      <a:pt x="58" y="72"/>
                    </a:lnTo>
                    <a:cubicBezTo>
                      <a:pt x="51" y="79"/>
                      <a:pt x="44" y="83"/>
                      <a:pt x="33"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4" name="Freeform 112"/>
              <p:cNvSpPr>
                <a:spLocks noChangeArrowheads="1"/>
              </p:cNvSpPr>
              <p:nvPr/>
            </p:nvSpPr>
            <p:spPr bwMode="auto">
              <a:xfrm>
                <a:off x="5113338" y="4714875"/>
                <a:ext cx="7937"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19 w 23"/>
                  <a:gd name="T17" fmla="*/ 11 h 25"/>
                  <a:gd name="T18" fmla="*/ 11 w 23"/>
                  <a:gd name="T19" fmla="*/ 3 h 25"/>
                  <a:gd name="T20" fmla="*/ 12 w 23"/>
                  <a:gd name="T21" fmla="*/ 16 h 25"/>
                  <a:gd name="T22" fmla="*/ 10 w 23"/>
                  <a:gd name="T23" fmla="*/ 13 h 25"/>
                  <a:gd name="T24" fmla="*/ 10 w 23"/>
                  <a:gd name="T25" fmla="*/ 13 h 25"/>
                  <a:gd name="T26" fmla="*/ 10 w 23"/>
                  <a:gd name="T27" fmla="*/ 18 h 25"/>
                  <a:gd name="T28" fmla="*/ 7 w 23"/>
                  <a:gd name="T29" fmla="*/ 18 h 25"/>
                  <a:gd name="T30" fmla="*/ 7 w 23"/>
                  <a:gd name="T31" fmla="*/ 5 h 25"/>
                  <a:gd name="T32" fmla="*/ 12 w 23"/>
                  <a:gd name="T33" fmla="*/ 5 h 25"/>
                  <a:gd name="T34" fmla="*/ 15 w 23"/>
                  <a:gd name="T35" fmla="*/ 9 h 25"/>
                  <a:gd name="T36" fmla="*/ 12 w 23"/>
                  <a:gd name="T37" fmla="*/ 13 h 25"/>
                  <a:gd name="T38" fmla="*/ 14 w 23"/>
                  <a:gd name="T39" fmla="*/ 13 h 25"/>
                  <a:gd name="T40" fmla="*/ 17 w 23"/>
                  <a:gd name="T41" fmla="*/ 18 h 25"/>
                  <a:gd name="T42" fmla="*/ 14 w 23"/>
                  <a:gd name="T43" fmla="*/ 18 h 25"/>
                  <a:gd name="T44" fmla="*/ 12 w 23"/>
                  <a:gd name="T45" fmla="*/ 16 h 25"/>
                  <a:gd name="T46" fmla="*/ 12 w 23"/>
                  <a:gd name="T47" fmla="*/ 7 h 25"/>
                  <a:gd name="T48" fmla="*/ 11 w 23"/>
                  <a:gd name="T49" fmla="*/ 7 h 25"/>
                  <a:gd name="T50" fmla="*/ 10 w 23"/>
                  <a:gd name="T51" fmla="*/ 7 h 25"/>
                  <a:gd name="T52" fmla="*/ 10 w 23"/>
                  <a:gd name="T53" fmla="*/ 11 h 25"/>
                  <a:gd name="T54" fmla="*/ 11 w 23"/>
                  <a:gd name="T55" fmla="*/ 11 h 25"/>
                  <a:gd name="T56" fmla="*/ 12 w 23"/>
                  <a:gd name="T57" fmla="*/ 10 h 25"/>
                  <a:gd name="T58" fmla="*/ 12 w 23"/>
                  <a:gd name="T59" fmla="*/ 9 h 25"/>
                  <a:gd name="T60" fmla="*/ 12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4" y="24"/>
                      <a:pt x="0" y="18"/>
                      <a:pt x="0" y="11"/>
                    </a:cubicBezTo>
                    <a:cubicBezTo>
                      <a:pt x="0" y="6"/>
                      <a:pt x="4" y="0"/>
                      <a:pt x="11" y="0"/>
                    </a:cubicBezTo>
                    <a:cubicBezTo>
                      <a:pt x="18" y="0"/>
                      <a:pt x="22" y="6"/>
                      <a:pt x="22" y="11"/>
                    </a:cubicBezTo>
                    <a:cubicBezTo>
                      <a:pt x="22" y="18"/>
                      <a:pt x="18" y="24"/>
                      <a:pt x="11" y="24"/>
                    </a:cubicBezTo>
                    <a:close/>
                    <a:moveTo>
                      <a:pt x="11" y="3"/>
                    </a:moveTo>
                    <a:cubicBezTo>
                      <a:pt x="6" y="3"/>
                      <a:pt x="3" y="6"/>
                      <a:pt x="3" y="11"/>
                    </a:cubicBezTo>
                    <a:cubicBezTo>
                      <a:pt x="3" y="17"/>
                      <a:pt x="6" y="21"/>
                      <a:pt x="11" y="21"/>
                    </a:cubicBezTo>
                    <a:cubicBezTo>
                      <a:pt x="17" y="21"/>
                      <a:pt x="19" y="17"/>
                      <a:pt x="19" y="11"/>
                    </a:cubicBezTo>
                    <a:cubicBezTo>
                      <a:pt x="19" y="6"/>
                      <a:pt x="17" y="3"/>
                      <a:pt x="11" y="3"/>
                    </a:cubicBezTo>
                    <a:close/>
                    <a:moveTo>
                      <a:pt x="12" y="16"/>
                    </a:moveTo>
                    <a:cubicBezTo>
                      <a:pt x="11" y="14"/>
                      <a:pt x="11" y="13"/>
                      <a:pt x="10" y="13"/>
                    </a:cubicBezTo>
                    <a:lnTo>
                      <a:pt x="10" y="13"/>
                    </a:lnTo>
                    <a:lnTo>
                      <a:pt x="10" y="18"/>
                    </a:lnTo>
                    <a:lnTo>
                      <a:pt x="7" y="18"/>
                    </a:lnTo>
                    <a:lnTo>
                      <a:pt x="7" y="5"/>
                    </a:lnTo>
                    <a:lnTo>
                      <a:pt x="12" y="5"/>
                    </a:lnTo>
                    <a:cubicBezTo>
                      <a:pt x="14" y="5"/>
                      <a:pt x="15" y="7"/>
                      <a:pt x="15" y="9"/>
                    </a:cubicBezTo>
                    <a:cubicBezTo>
                      <a:pt x="15" y="11"/>
                      <a:pt x="14" y="13"/>
                      <a:pt x="12" y="13"/>
                    </a:cubicBezTo>
                    <a:cubicBezTo>
                      <a:pt x="12" y="13"/>
                      <a:pt x="12" y="13"/>
                      <a:pt x="14" y="13"/>
                    </a:cubicBezTo>
                    <a:cubicBezTo>
                      <a:pt x="14" y="14"/>
                      <a:pt x="17" y="18"/>
                      <a:pt x="17" y="18"/>
                    </a:cubicBezTo>
                    <a:lnTo>
                      <a:pt x="14" y="18"/>
                    </a:lnTo>
                    <a:cubicBezTo>
                      <a:pt x="12" y="17"/>
                      <a:pt x="12" y="17"/>
                      <a:pt x="12" y="16"/>
                    </a:cubicBezTo>
                    <a:close/>
                    <a:moveTo>
                      <a:pt x="12" y="7"/>
                    </a:moveTo>
                    <a:cubicBezTo>
                      <a:pt x="11" y="7"/>
                      <a:pt x="11" y="7"/>
                      <a:pt x="11" y="7"/>
                    </a:cubicBezTo>
                    <a:lnTo>
                      <a:pt x="10" y="7"/>
                    </a:lnTo>
                    <a:lnTo>
                      <a:pt x="10" y="11"/>
                    </a:lnTo>
                    <a:lnTo>
                      <a:pt x="11" y="11"/>
                    </a:lnTo>
                    <a:lnTo>
                      <a:pt x="12" y="10"/>
                    </a:lnTo>
                    <a:cubicBezTo>
                      <a:pt x="12" y="10"/>
                      <a:pt x="12" y="10"/>
                      <a:pt x="12"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0" name="Group 419"/>
            <p:cNvGrpSpPr/>
            <p:nvPr/>
          </p:nvGrpSpPr>
          <p:grpSpPr>
            <a:xfrm>
              <a:off x="5236721" y="3676111"/>
              <a:ext cx="635631" cy="118126"/>
              <a:chOff x="5699125" y="4679950"/>
              <a:chExt cx="717550" cy="133350"/>
            </a:xfrm>
          </p:grpSpPr>
          <p:sp>
            <p:nvSpPr>
              <p:cNvPr id="958" name="Freeform 113"/>
              <p:cNvSpPr>
                <a:spLocks noChangeArrowheads="1"/>
              </p:cNvSpPr>
              <p:nvPr/>
            </p:nvSpPr>
            <p:spPr bwMode="auto">
              <a:xfrm>
                <a:off x="5699125" y="4729163"/>
                <a:ext cx="65088" cy="82550"/>
              </a:xfrm>
              <a:custGeom>
                <a:avLst/>
                <a:gdLst>
                  <a:gd name="T0" fmla="*/ 0 w 179"/>
                  <a:gd name="T1" fmla="*/ 194 h 231"/>
                  <a:gd name="T2" fmla="*/ 29 w 179"/>
                  <a:gd name="T3" fmla="*/ 160 h 231"/>
                  <a:gd name="T4" fmla="*/ 96 w 179"/>
                  <a:gd name="T5" fmla="*/ 187 h 231"/>
                  <a:gd name="T6" fmla="*/ 128 w 179"/>
                  <a:gd name="T7" fmla="*/ 166 h 231"/>
                  <a:gd name="T8" fmla="*/ 128 w 179"/>
                  <a:gd name="T9" fmla="*/ 165 h 231"/>
                  <a:gd name="T10" fmla="*/ 83 w 179"/>
                  <a:gd name="T11" fmla="*/ 137 h 231"/>
                  <a:gd name="T12" fmla="*/ 9 w 179"/>
                  <a:gd name="T13" fmla="*/ 68 h 231"/>
                  <a:gd name="T14" fmla="*/ 9 w 179"/>
                  <a:gd name="T15" fmla="*/ 68 h 231"/>
                  <a:gd name="T16" fmla="*/ 88 w 179"/>
                  <a:gd name="T17" fmla="*/ 0 h 231"/>
                  <a:gd name="T18" fmla="*/ 171 w 179"/>
                  <a:gd name="T19" fmla="*/ 29 h 231"/>
                  <a:gd name="T20" fmla="*/ 144 w 179"/>
                  <a:gd name="T21" fmla="*/ 67 h 231"/>
                  <a:gd name="T22" fmla="*/ 86 w 179"/>
                  <a:gd name="T23" fmla="*/ 44 h 231"/>
                  <a:gd name="T24" fmla="*/ 58 w 179"/>
                  <a:gd name="T25" fmla="*/ 64 h 231"/>
                  <a:gd name="T26" fmla="*/ 58 w 179"/>
                  <a:gd name="T27" fmla="*/ 64 h 231"/>
                  <a:gd name="T28" fmla="*/ 106 w 179"/>
                  <a:gd name="T29" fmla="*/ 93 h 231"/>
                  <a:gd name="T30" fmla="*/ 178 w 179"/>
                  <a:gd name="T31" fmla="*/ 161 h 231"/>
                  <a:gd name="T32" fmla="*/ 178 w 179"/>
                  <a:gd name="T33" fmla="*/ 161 h 231"/>
                  <a:gd name="T34" fmla="*/ 95 w 179"/>
                  <a:gd name="T35" fmla="*/ 230 h 231"/>
                  <a:gd name="T36" fmla="*/ 0 w 179"/>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231">
                    <a:moveTo>
                      <a:pt x="0" y="194"/>
                    </a:moveTo>
                    <a:lnTo>
                      <a:pt x="29" y="160"/>
                    </a:lnTo>
                    <a:cubicBezTo>
                      <a:pt x="49" y="176"/>
                      <a:pt x="71" y="187"/>
                      <a:pt x="96" y="187"/>
                    </a:cubicBezTo>
                    <a:cubicBezTo>
                      <a:pt x="117" y="187"/>
                      <a:pt x="128" y="179"/>
                      <a:pt x="128" y="166"/>
                    </a:cubicBezTo>
                    <a:lnTo>
                      <a:pt x="128" y="165"/>
                    </a:lnTo>
                    <a:cubicBezTo>
                      <a:pt x="128" y="153"/>
                      <a:pt x="121" y="147"/>
                      <a:pt x="83" y="137"/>
                    </a:cubicBezTo>
                    <a:cubicBezTo>
                      <a:pt x="38" y="125"/>
                      <a:pt x="9" y="112"/>
                      <a:pt x="9" y="68"/>
                    </a:cubicBezTo>
                    <a:lnTo>
                      <a:pt x="9" y="68"/>
                    </a:lnTo>
                    <a:cubicBezTo>
                      <a:pt x="9" y="28"/>
                      <a:pt x="42" y="0"/>
                      <a:pt x="88" y="0"/>
                    </a:cubicBezTo>
                    <a:cubicBezTo>
                      <a:pt x="120" y="0"/>
                      <a:pt x="147" y="11"/>
                      <a:pt x="171" y="29"/>
                    </a:cubicBezTo>
                    <a:lnTo>
                      <a:pt x="144" y="67"/>
                    </a:lnTo>
                    <a:cubicBezTo>
                      <a:pt x="125" y="53"/>
                      <a:pt x="106" y="44"/>
                      <a:pt x="86" y="44"/>
                    </a:cubicBezTo>
                    <a:cubicBezTo>
                      <a:pt x="68" y="44"/>
                      <a:pt x="58" y="53"/>
                      <a:pt x="58" y="64"/>
                    </a:cubicBezTo>
                    <a:lnTo>
                      <a:pt x="58" y="64"/>
                    </a:lnTo>
                    <a:cubicBezTo>
                      <a:pt x="58" y="79"/>
                      <a:pt x="68" y="83"/>
                      <a:pt x="106" y="93"/>
                    </a:cubicBezTo>
                    <a:cubicBezTo>
                      <a:pt x="151" y="105"/>
                      <a:pt x="178" y="122"/>
                      <a:pt x="178" y="161"/>
                    </a:cubicBezTo>
                    <a:lnTo>
                      <a:pt x="178" y="161"/>
                    </a:lnTo>
                    <a:cubicBezTo>
                      <a:pt x="178" y="205"/>
                      <a:pt x="143" y="230"/>
                      <a:pt x="95" y="230"/>
                    </a:cubicBezTo>
                    <a:cubicBezTo>
                      <a:pt x="61" y="230"/>
                      <a:pt x="27"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9" name="Freeform 114"/>
              <p:cNvSpPr>
                <a:spLocks noChangeArrowheads="1"/>
              </p:cNvSpPr>
              <p:nvPr/>
            </p:nvSpPr>
            <p:spPr bwMode="auto">
              <a:xfrm>
                <a:off x="5761038" y="4730750"/>
                <a:ext cx="80962" cy="80963"/>
              </a:xfrm>
              <a:custGeom>
                <a:avLst/>
                <a:gdLst>
                  <a:gd name="T0" fmla="*/ 86 w 223"/>
                  <a:gd name="T1" fmla="*/ 135 h 225"/>
                  <a:gd name="T2" fmla="*/ 0 w 223"/>
                  <a:gd name="T3" fmla="*/ 0 h 225"/>
                  <a:gd name="T4" fmla="*/ 58 w 223"/>
                  <a:gd name="T5" fmla="*/ 0 h 225"/>
                  <a:gd name="T6" fmla="*/ 111 w 223"/>
                  <a:gd name="T7" fmla="*/ 89 h 225"/>
                  <a:gd name="T8" fmla="*/ 166 w 223"/>
                  <a:gd name="T9" fmla="*/ 0 h 225"/>
                  <a:gd name="T10" fmla="*/ 222 w 223"/>
                  <a:gd name="T11" fmla="*/ 0 h 225"/>
                  <a:gd name="T12" fmla="*/ 136 w 223"/>
                  <a:gd name="T13" fmla="*/ 135 h 225"/>
                  <a:gd name="T14" fmla="*/ 136 w 223"/>
                  <a:gd name="T15" fmla="*/ 224 h 225"/>
                  <a:gd name="T16" fmla="*/ 86 w 223"/>
                  <a:gd name="T17" fmla="*/ 224 h 225"/>
                  <a:gd name="T18" fmla="*/ 86 w 223"/>
                  <a:gd name="T19" fmla="*/ 13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5">
                    <a:moveTo>
                      <a:pt x="86" y="135"/>
                    </a:moveTo>
                    <a:lnTo>
                      <a:pt x="0" y="0"/>
                    </a:lnTo>
                    <a:lnTo>
                      <a:pt x="58" y="0"/>
                    </a:lnTo>
                    <a:lnTo>
                      <a:pt x="111" y="89"/>
                    </a:lnTo>
                    <a:lnTo>
                      <a:pt x="166" y="0"/>
                    </a:lnTo>
                    <a:lnTo>
                      <a:pt x="222" y="0"/>
                    </a:lnTo>
                    <a:lnTo>
                      <a:pt x="136" y="135"/>
                    </a:lnTo>
                    <a:lnTo>
                      <a:pt x="136" y="224"/>
                    </a:lnTo>
                    <a:lnTo>
                      <a:pt x="86" y="224"/>
                    </a:lnTo>
                    <a:lnTo>
                      <a:pt x="86" y="13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0" name="Freeform 115"/>
              <p:cNvSpPr>
                <a:spLocks noChangeArrowheads="1"/>
              </p:cNvSpPr>
              <p:nvPr/>
            </p:nvSpPr>
            <p:spPr bwMode="auto">
              <a:xfrm>
                <a:off x="5845175" y="4730750"/>
                <a:ext cx="71438" cy="80963"/>
              </a:xfrm>
              <a:custGeom>
                <a:avLst/>
                <a:gdLst>
                  <a:gd name="T0" fmla="*/ 0 w 200"/>
                  <a:gd name="T1" fmla="*/ 0 h 225"/>
                  <a:gd name="T2" fmla="*/ 45 w 200"/>
                  <a:gd name="T3" fmla="*/ 0 h 225"/>
                  <a:gd name="T4" fmla="*/ 151 w 200"/>
                  <a:gd name="T5" fmla="*/ 138 h 225"/>
                  <a:gd name="T6" fmla="*/ 151 w 200"/>
                  <a:gd name="T7" fmla="*/ 0 h 225"/>
                  <a:gd name="T8" fmla="*/ 199 w 200"/>
                  <a:gd name="T9" fmla="*/ 0 h 225"/>
                  <a:gd name="T10" fmla="*/ 199 w 200"/>
                  <a:gd name="T11" fmla="*/ 224 h 225"/>
                  <a:gd name="T12" fmla="*/ 158 w 200"/>
                  <a:gd name="T13" fmla="*/ 224 h 225"/>
                  <a:gd name="T14" fmla="*/ 48 w 200"/>
                  <a:gd name="T15" fmla="*/ 81 h 225"/>
                  <a:gd name="T16" fmla="*/ 48 w 200"/>
                  <a:gd name="T17" fmla="*/ 224 h 225"/>
                  <a:gd name="T18" fmla="*/ 0 w 200"/>
                  <a:gd name="T19" fmla="*/ 224 h 225"/>
                  <a:gd name="T20" fmla="*/ 0 w 200"/>
                  <a:gd name="T2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5">
                    <a:moveTo>
                      <a:pt x="0" y="0"/>
                    </a:moveTo>
                    <a:lnTo>
                      <a:pt x="45" y="0"/>
                    </a:lnTo>
                    <a:lnTo>
                      <a:pt x="151" y="138"/>
                    </a:lnTo>
                    <a:lnTo>
                      <a:pt x="151" y="0"/>
                    </a:lnTo>
                    <a:lnTo>
                      <a:pt x="199" y="0"/>
                    </a:lnTo>
                    <a:lnTo>
                      <a:pt x="199" y="224"/>
                    </a:lnTo>
                    <a:lnTo>
                      <a:pt x="158" y="224"/>
                    </a:lnTo>
                    <a:lnTo>
                      <a:pt x="48" y="81"/>
                    </a:lnTo>
                    <a:lnTo>
                      <a:pt x="48"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1" name="Freeform 116"/>
              <p:cNvSpPr>
                <a:spLocks noChangeArrowheads="1"/>
              </p:cNvSpPr>
              <p:nvPr/>
            </p:nvSpPr>
            <p:spPr bwMode="auto">
              <a:xfrm>
                <a:off x="5924550" y="4730750"/>
                <a:ext cx="66675" cy="80963"/>
              </a:xfrm>
              <a:custGeom>
                <a:avLst/>
                <a:gdLst>
                  <a:gd name="T0" fmla="*/ 0 w 187"/>
                  <a:gd name="T1" fmla="*/ 45 h 225"/>
                  <a:gd name="T2" fmla="*/ 0 w 187"/>
                  <a:gd name="T3" fmla="*/ 0 h 225"/>
                  <a:gd name="T4" fmla="*/ 186 w 187"/>
                  <a:gd name="T5" fmla="*/ 0 h 225"/>
                  <a:gd name="T6" fmla="*/ 186 w 187"/>
                  <a:gd name="T7" fmla="*/ 45 h 225"/>
                  <a:gd name="T8" fmla="*/ 118 w 187"/>
                  <a:gd name="T9" fmla="*/ 45 h 225"/>
                  <a:gd name="T10" fmla="*/ 118 w 187"/>
                  <a:gd name="T11" fmla="*/ 224 h 225"/>
                  <a:gd name="T12" fmla="*/ 68 w 187"/>
                  <a:gd name="T13" fmla="*/ 224 h 225"/>
                  <a:gd name="T14" fmla="*/ 68 w 187"/>
                  <a:gd name="T15" fmla="*/ 45 h 225"/>
                  <a:gd name="T16" fmla="*/ 0 w 187"/>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25">
                    <a:moveTo>
                      <a:pt x="0" y="45"/>
                    </a:moveTo>
                    <a:lnTo>
                      <a:pt x="0" y="0"/>
                    </a:lnTo>
                    <a:lnTo>
                      <a:pt x="186" y="0"/>
                    </a:lnTo>
                    <a:lnTo>
                      <a:pt x="186" y="45"/>
                    </a:lnTo>
                    <a:lnTo>
                      <a:pt x="118" y="45"/>
                    </a:lnTo>
                    <a:lnTo>
                      <a:pt x="118"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 name="Freeform 117"/>
              <p:cNvSpPr>
                <a:spLocks noChangeArrowheads="1"/>
              </p:cNvSpPr>
              <p:nvPr/>
            </p:nvSpPr>
            <p:spPr bwMode="auto">
              <a:xfrm>
                <a:off x="5999163" y="4730750"/>
                <a:ext cx="68262" cy="80963"/>
              </a:xfrm>
              <a:custGeom>
                <a:avLst/>
                <a:gdLst>
                  <a:gd name="T0" fmla="*/ 0 w 190"/>
                  <a:gd name="T1" fmla="*/ 0 h 225"/>
                  <a:gd name="T2" fmla="*/ 49 w 190"/>
                  <a:gd name="T3" fmla="*/ 0 h 225"/>
                  <a:gd name="T4" fmla="*/ 49 w 190"/>
                  <a:gd name="T5" fmla="*/ 88 h 225"/>
                  <a:gd name="T6" fmla="*/ 140 w 190"/>
                  <a:gd name="T7" fmla="*/ 88 h 225"/>
                  <a:gd name="T8" fmla="*/ 140 w 190"/>
                  <a:gd name="T9" fmla="*/ 0 h 225"/>
                  <a:gd name="T10" fmla="*/ 189 w 190"/>
                  <a:gd name="T11" fmla="*/ 0 h 225"/>
                  <a:gd name="T12" fmla="*/ 189 w 190"/>
                  <a:gd name="T13" fmla="*/ 224 h 225"/>
                  <a:gd name="T14" fmla="*/ 140 w 190"/>
                  <a:gd name="T15" fmla="*/ 224 h 225"/>
                  <a:gd name="T16" fmla="*/ 140 w 190"/>
                  <a:gd name="T17" fmla="*/ 133 h 225"/>
                  <a:gd name="T18" fmla="*/ 49 w 190"/>
                  <a:gd name="T19" fmla="*/ 133 h 225"/>
                  <a:gd name="T20" fmla="*/ 49 w 190"/>
                  <a:gd name="T21" fmla="*/ 224 h 225"/>
                  <a:gd name="T22" fmla="*/ 0 w 190"/>
                  <a:gd name="T23" fmla="*/ 224 h 225"/>
                  <a:gd name="T24" fmla="*/ 0 w 190"/>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25">
                    <a:moveTo>
                      <a:pt x="0" y="0"/>
                    </a:moveTo>
                    <a:lnTo>
                      <a:pt x="49" y="0"/>
                    </a:lnTo>
                    <a:lnTo>
                      <a:pt x="49" y="88"/>
                    </a:lnTo>
                    <a:lnTo>
                      <a:pt x="140" y="88"/>
                    </a:lnTo>
                    <a:lnTo>
                      <a:pt x="140" y="0"/>
                    </a:lnTo>
                    <a:lnTo>
                      <a:pt x="189" y="0"/>
                    </a:lnTo>
                    <a:lnTo>
                      <a:pt x="189" y="224"/>
                    </a:lnTo>
                    <a:lnTo>
                      <a:pt x="140" y="224"/>
                    </a:lnTo>
                    <a:lnTo>
                      <a:pt x="140" y="133"/>
                    </a:lnTo>
                    <a:lnTo>
                      <a:pt x="49" y="133"/>
                    </a:lnTo>
                    <a:lnTo>
                      <a:pt x="49"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3" name="Freeform 118"/>
              <p:cNvSpPr>
                <a:spLocks noChangeArrowheads="1"/>
              </p:cNvSpPr>
              <p:nvPr/>
            </p:nvSpPr>
            <p:spPr bwMode="auto">
              <a:xfrm>
                <a:off x="6081713" y="4730750"/>
                <a:ext cx="61912" cy="80963"/>
              </a:xfrm>
              <a:custGeom>
                <a:avLst/>
                <a:gdLst>
                  <a:gd name="T0" fmla="*/ 170 w 172"/>
                  <a:gd name="T1" fmla="*/ 0 h 225"/>
                  <a:gd name="T2" fmla="*/ 170 w 172"/>
                  <a:gd name="T3" fmla="*/ 43 h 225"/>
                  <a:gd name="T4" fmla="*/ 49 w 172"/>
                  <a:gd name="T5" fmla="*/ 43 h 225"/>
                  <a:gd name="T6" fmla="*/ 49 w 172"/>
                  <a:gd name="T7" fmla="*/ 89 h 225"/>
                  <a:gd name="T8" fmla="*/ 154 w 172"/>
                  <a:gd name="T9" fmla="*/ 89 h 225"/>
                  <a:gd name="T10" fmla="*/ 154 w 172"/>
                  <a:gd name="T11" fmla="*/ 132 h 225"/>
                  <a:gd name="T12" fmla="*/ 49 w 172"/>
                  <a:gd name="T13" fmla="*/ 132 h 225"/>
                  <a:gd name="T14" fmla="*/ 49 w 172"/>
                  <a:gd name="T15" fmla="*/ 179 h 225"/>
                  <a:gd name="T16" fmla="*/ 171 w 172"/>
                  <a:gd name="T17" fmla="*/ 179 h 225"/>
                  <a:gd name="T18" fmla="*/ 171 w 172"/>
                  <a:gd name="T19" fmla="*/ 224 h 225"/>
                  <a:gd name="T20" fmla="*/ 0 w 172"/>
                  <a:gd name="T21" fmla="*/ 224 h 225"/>
                  <a:gd name="T22" fmla="*/ 0 w 172"/>
                  <a:gd name="T23" fmla="*/ 0 h 225"/>
                  <a:gd name="T24" fmla="*/ 170 w 172"/>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5">
                    <a:moveTo>
                      <a:pt x="170" y="0"/>
                    </a:moveTo>
                    <a:lnTo>
                      <a:pt x="170" y="43"/>
                    </a:lnTo>
                    <a:lnTo>
                      <a:pt x="49" y="43"/>
                    </a:lnTo>
                    <a:lnTo>
                      <a:pt x="49" y="89"/>
                    </a:lnTo>
                    <a:lnTo>
                      <a:pt x="154" y="89"/>
                    </a:lnTo>
                    <a:lnTo>
                      <a:pt x="154" y="132"/>
                    </a:lnTo>
                    <a:lnTo>
                      <a:pt x="49" y="132"/>
                    </a:lnTo>
                    <a:lnTo>
                      <a:pt x="49" y="179"/>
                    </a:lnTo>
                    <a:lnTo>
                      <a:pt x="171" y="179"/>
                    </a:lnTo>
                    <a:lnTo>
                      <a:pt x="171" y="224"/>
                    </a:lnTo>
                    <a:lnTo>
                      <a:pt x="0" y="224"/>
                    </a:lnTo>
                    <a:lnTo>
                      <a:pt x="0" y="0"/>
                    </a:lnTo>
                    <a:lnTo>
                      <a:pt x="17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4" name="Freeform 119"/>
              <p:cNvSpPr>
                <a:spLocks noChangeArrowheads="1"/>
              </p:cNvSpPr>
              <p:nvPr/>
            </p:nvSpPr>
            <p:spPr bwMode="auto">
              <a:xfrm>
                <a:off x="6146800" y="4730750"/>
                <a:ext cx="66675" cy="80963"/>
              </a:xfrm>
              <a:custGeom>
                <a:avLst/>
                <a:gdLst>
                  <a:gd name="T0" fmla="*/ 0 w 185"/>
                  <a:gd name="T1" fmla="*/ 45 h 225"/>
                  <a:gd name="T2" fmla="*/ 0 w 185"/>
                  <a:gd name="T3" fmla="*/ 0 h 225"/>
                  <a:gd name="T4" fmla="*/ 184 w 185"/>
                  <a:gd name="T5" fmla="*/ 0 h 225"/>
                  <a:gd name="T6" fmla="*/ 184 w 185"/>
                  <a:gd name="T7" fmla="*/ 45 h 225"/>
                  <a:gd name="T8" fmla="*/ 116 w 185"/>
                  <a:gd name="T9" fmla="*/ 45 h 225"/>
                  <a:gd name="T10" fmla="*/ 116 w 185"/>
                  <a:gd name="T11" fmla="*/ 224 h 225"/>
                  <a:gd name="T12" fmla="*/ 68 w 185"/>
                  <a:gd name="T13" fmla="*/ 224 h 225"/>
                  <a:gd name="T14" fmla="*/ 68 w 185"/>
                  <a:gd name="T15" fmla="*/ 45 h 225"/>
                  <a:gd name="T16" fmla="*/ 0 w 185"/>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25">
                    <a:moveTo>
                      <a:pt x="0" y="45"/>
                    </a:moveTo>
                    <a:lnTo>
                      <a:pt x="0" y="0"/>
                    </a:lnTo>
                    <a:lnTo>
                      <a:pt x="184" y="0"/>
                    </a:lnTo>
                    <a:lnTo>
                      <a:pt x="184" y="45"/>
                    </a:lnTo>
                    <a:lnTo>
                      <a:pt x="116" y="45"/>
                    </a:lnTo>
                    <a:lnTo>
                      <a:pt x="116"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5" name="Freeform 120"/>
              <p:cNvSpPr>
                <a:spLocks noChangeArrowheads="1"/>
              </p:cNvSpPr>
              <p:nvPr/>
            </p:nvSpPr>
            <p:spPr bwMode="auto">
              <a:xfrm>
                <a:off x="6223000" y="4730750"/>
                <a:ext cx="19050" cy="80963"/>
              </a:xfrm>
              <a:custGeom>
                <a:avLst/>
                <a:gdLst>
                  <a:gd name="T0" fmla="*/ 0 w 51"/>
                  <a:gd name="T1" fmla="*/ 0 h 225"/>
                  <a:gd name="T2" fmla="*/ 50 w 51"/>
                  <a:gd name="T3" fmla="*/ 0 h 225"/>
                  <a:gd name="T4" fmla="*/ 50 w 51"/>
                  <a:gd name="T5" fmla="*/ 224 h 225"/>
                  <a:gd name="T6" fmla="*/ 0 w 51"/>
                  <a:gd name="T7" fmla="*/ 224 h 225"/>
                  <a:gd name="T8" fmla="*/ 0 w 51"/>
                  <a:gd name="T9" fmla="*/ 0 h 225"/>
                </a:gdLst>
                <a:ahLst/>
                <a:cxnLst>
                  <a:cxn ang="0">
                    <a:pos x="T0" y="T1"/>
                  </a:cxn>
                  <a:cxn ang="0">
                    <a:pos x="T2" y="T3"/>
                  </a:cxn>
                  <a:cxn ang="0">
                    <a:pos x="T4" y="T5"/>
                  </a:cxn>
                  <a:cxn ang="0">
                    <a:pos x="T6" y="T7"/>
                  </a:cxn>
                  <a:cxn ang="0">
                    <a:pos x="T8" y="T9"/>
                  </a:cxn>
                </a:cxnLst>
                <a:rect l="0" t="0" r="r" b="b"/>
                <a:pathLst>
                  <a:path w="51" h="225">
                    <a:moveTo>
                      <a:pt x="0" y="0"/>
                    </a:moveTo>
                    <a:lnTo>
                      <a:pt x="50" y="0"/>
                    </a:lnTo>
                    <a:lnTo>
                      <a:pt x="50"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6" name="Freeform 121"/>
              <p:cNvSpPr>
                <a:spLocks noChangeArrowheads="1"/>
              </p:cNvSpPr>
              <p:nvPr/>
            </p:nvSpPr>
            <p:spPr bwMode="auto">
              <a:xfrm>
                <a:off x="6251575" y="4729163"/>
                <a:ext cx="74613" cy="84137"/>
              </a:xfrm>
              <a:custGeom>
                <a:avLst/>
                <a:gdLst>
                  <a:gd name="T0" fmla="*/ 0 w 206"/>
                  <a:gd name="T1" fmla="*/ 117 h 233"/>
                  <a:gd name="T2" fmla="*/ 0 w 206"/>
                  <a:gd name="T3" fmla="*/ 115 h 233"/>
                  <a:gd name="T4" fmla="*/ 117 w 206"/>
                  <a:gd name="T5" fmla="*/ 0 h 233"/>
                  <a:gd name="T6" fmla="*/ 204 w 206"/>
                  <a:gd name="T7" fmla="*/ 35 h 233"/>
                  <a:gd name="T8" fmla="*/ 174 w 206"/>
                  <a:gd name="T9" fmla="*/ 71 h 233"/>
                  <a:gd name="T10" fmla="*/ 115 w 206"/>
                  <a:gd name="T11" fmla="*/ 46 h 233"/>
                  <a:gd name="T12" fmla="*/ 51 w 206"/>
                  <a:gd name="T13" fmla="*/ 115 h 233"/>
                  <a:gd name="T14" fmla="*/ 51 w 206"/>
                  <a:gd name="T15" fmla="*/ 115 h 233"/>
                  <a:gd name="T16" fmla="*/ 115 w 206"/>
                  <a:gd name="T17" fmla="*/ 186 h 233"/>
                  <a:gd name="T18" fmla="*/ 175 w 206"/>
                  <a:gd name="T19" fmla="*/ 160 h 233"/>
                  <a:gd name="T20" fmla="*/ 205 w 206"/>
                  <a:gd name="T21" fmla="*/ 191 h 233"/>
                  <a:gd name="T22" fmla="*/ 114 w 206"/>
                  <a:gd name="T23" fmla="*/ 232 h 233"/>
                  <a:gd name="T24" fmla="*/ 0 w 206"/>
                  <a:gd name="T25" fmla="*/ 1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33">
                    <a:moveTo>
                      <a:pt x="0" y="117"/>
                    </a:moveTo>
                    <a:lnTo>
                      <a:pt x="0" y="115"/>
                    </a:lnTo>
                    <a:cubicBezTo>
                      <a:pt x="0" y="51"/>
                      <a:pt x="47" y="0"/>
                      <a:pt x="117" y="0"/>
                    </a:cubicBezTo>
                    <a:cubicBezTo>
                      <a:pt x="158" y="0"/>
                      <a:pt x="183" y="14"/>
                      <a:pt x="204" y="35"/>
                    </a:cubicBezTo>
                    <a:lnTo>
                      <a:pt x="174" y="71"/>
                    </a:lnTo>
                    <a:cubicBezTo>
                      <a:pt x="156" y="54"/>
                      <a:pt x="137" y="46"/>
                      <a:pt x="115" y="46"/>
                    </a:cubicBezTo>
                    <a:cubicBezTo>
                      <a:pt x="78" y="46"/>
                      <a:pt x="51" y="76"/>
                      <a:pt x="51" y="115"/>
                    </a:cubicBezTo>
                    <a:lnTo>
                      <a:pt x="51" y="115"/>
                    </a:lnTo>
                    <a:cubicBezTo>
                      <a:pt x="51" y="154"/>
                      <a:pt x="78" y="186"/>
                      <a:pt x="115" y="186"/>
                    </a:cubicBezTo>
                    <a:cubicBezTo>
                      <a:pt x="142" y="186"/>
                      <a:pt x="157" y="176"/>
                      <a:pt x="175" y="160"/>
                    </a:cubicBezTo>
                    <a:lnTo>
                      <a:pt x="205" y="191"/>
                    </a:lnTo>
                    <a:cubicBezTo>
                      <a:pt x="183" y="216"/>
                      <a:pt x="157" y="232"/>
                      <a:pt x="114" y="232"/>
                    </a:cubicBezTo>
                    <a:cubicBezTo>
                      <a:pt x="49" y="232"/>
                      <a:pt x="0" y="180"/>
                      <a:pt x="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7" name="Freeform 122"/>
              <p:cNvSpPr>
                <a:spLocks noChangeArrowheads="1"/>
              </p:cNvSpPr>
              <p:nvPr/>
            </p:nvSpPr>
            <p:spPr bwMode="auto">
              <a:xfrm>
                <a:off x="6327775" y="4729163"/>
                <a:ext cx="63500" cy="82550"/>
              </a:xfrm>
              <a:custGeom>
                <a:avLst/>
                <a:gdLst>
                  <a:gd name="T0" fmla="*/ 0 w 178"/>
                  <a:gd name="T1" fmla="*/ 194 h 231"/>
                  <a:gd name="T2" fmla="*/ 29 w 178"/>
                  <a:gd name="T3" fmla="*/ 160 h 231"/>
                  <a:gd name="T4" fmla="*/ 95 w 178"/>
                  <a:gd name="T5" fmla="*/ 187 h 231"/>
                  <a:gd name="T6" fmla="*/ 127 w 178"/>
                  <a:gd name="T7" fmla="*/ 166 h 231"/>
                  <a:gd name="T8" fmla="*/ 127 w 178"/>
                  <a:gd name="T9" fmla="*/ 165 h 231"/>
                  <a:gd name="T10" fmla="*/ 83 w 178"/>
                  <a:gd name="T11" fmla="*/ 137 h 231"/>
                  <a:gd name="T12" fmla="*/ 9 w 178"/>
                  <a:gd name="T13" fmla="*/ 68 h 231"/>
                  <a:gd name="T14" fmla="*/ 9 w 178"/>
                  <a:gd name="T15" fmla="*/ 68 h 231"/>
                  <a:gd name="T16" fmla="*/ 87 w 178"/>
                  <a:gd name="T17" fmla="*/ 0 h 231"/>
                  <a:gd name="T18" fmla="*/ 170 w 178"/>
                  <a:gd name="T19" fmla="*/ 29 h 231"/>
                  <a:gd name="T20" fmla="*/ 144 w 178"/>
                  <a:gd name="T21" fmla="*/ 67 h 231"/>
                  <a:gd name="T22" fmla="*/ 87 w 178"/>
                  <a:gd name="T23" fmla="*/ 44 h 231"/>
                  <a:gd name="T24" fmla="*/ 58 w 178"/>
                  <a:gd name="T25" fmla="*/ 64 h 231"/>
                  <a:gd name="T26" fmla="*/ 58 w 178"/>
                  <a:gd name="T27" fmla="*/ 64 h 231"/>
                  <a:gd name="T28" fmla="*/ 107 w 178"/>
                  <a:gd name="T29" fmla="*/ 93 h 231"/>
                  <a:gd name="T30" fmla="*/ 177 w 178"/>
                  <a:gd name="T31" fmla="*/ 161 h 231"/>
                  <a:gd name="T32" fmla="*/ 177 w 178"/>
                  <a:gd name="T33" fmla="*/ 161 h 231"/>
                  <a:gd name="T34" fmla="*/ 94 w 178"/>
                  <a:gd name="T35" fmla="*/ 230 h 231"/>
                  <a:gd name="T36" fmla="*/ 0 w 178"/>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31">
                    <a:moveTo>
                      <a:pt x="0" y="194"/>
                    </a:moveTo>
                    <a:lnTo>
                      <a:pt x="29" y="160"/>
                    </a:lnTo>
                    <a:cubicBezTo>
                      <a:pt x="50" y="176"/>
                      <a:pt x="71" y="187"/>
                      <a:pt x="95" y="187"/>
                    </a:cubicBezTo>
                    <a:cubicBezTo>
                      <a:pt x="116" y="187"/>
                      <a:pt x="127" y="179"/>
                      <a:pt x="127" y="166"/>
                    </a:cubicBezTo>
                    <a:lnTo>
                      <a:pt x="127" y="165"/>
                    </a:lnTo>
                    <a:cubicBezTo>
                      <a:pt x="127" y="153"/>
                      <a:pt x="120" y="147"/>
                      <a:pt x="83" y="137"/>
                    </a:cubicBezTo>
                    <a:cubicBezTo>
                      <a:pt x="37" y="125"/>
                      <a:pt x="9" y="112"/>
                      <a:pt x="9" y="68"/>
                    </a:cubicBezTo>
                    <a:lnTo>
                      <a:pt x="9" y="68"/>
                    </a:lnTo>
                    <a:cubicBezTo>
                      <a:pt x="9" y="28"/>
                      <a:pt x="41" y="0"/>
                      <a:pt x="87" y="0"/>
                    </a:cubicBezTo>
                    <a:cubicBezTo>
                      <a:pt x="119" y="0"/>
                      <a:pt x="148" y="11"/>
                      <a:pt x="170" y="29"/>
                    </a:cubicBezTo>
                    <a:lnTo>
                      <a:pt x="144" y="67"/>
                    </a:lnTo>
                    <a:cubicBezTo>
                      <a:pt x="125" y="53"/>
                      <a:pt x="105" y="44"/>
                      <a:pt x="87" y="44"/>
                    </a:cubicBezTo>
                    <a:cubicBezTo>
                      <a:pt x="68" y="44"/>
                      <a:pt x="58" y="53"/>
                      <a:pt x="58" y="64"/>
                    </a:cubicBezTo>
                    <a:lnTo>
                      <a:pt x="58" y="64"/>
                    </a:lnTo>
                    <a:cubicBezTo>
                      <a:pt x="58" y="79"/>
                      <a:pt x="68" y="83"/>
                      <a:pt x="107" y="93"/>
                    </a:cubicBezTo>
                    <a:cubicBezTo>
                      <a:pt x="151" y="105"/>
                      <a:pt x="177" y="122"/>
                      <a:pt x="177" y="161"/>
                    </a:cubicBezTo>
                    <a:lnTo>
                      <a:pt x="177" y="161"/>
                    </a:lnTo>
                    <a:cubicBezTo>
                      <a:pt x="177" y="205"/>
                      <a:pt x="143" y="230"/>
                      <a:pt x="94" y="230"/>
                    </a:cubicBezTo>
                    <a:cubicBezTo>
                      <a:pt x="61" y="230"/>
                      <a:pt x="26"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8" name="Freeform 123"/>
              <p:cNvSpPr>
                <a:spLocks noChangeArrowheads="1"/>
              </p:cNvSpPr>
              <p:nvPr/>
            </p:nvSpPr>
            <p:spPr bwMode="auto">
              <a:xfrm>
                <a:off x="5703888" y="4681538"/>
                <a:ext cx="26987" cy="39687"/>
              </a:xfrm>
              <a:custGeom>
                <a:avLst/>
                <a:gdLst>
                  <a:gd name="T0" fmla="*/ 54 w 73"/>
                  <a:gd name="T1" fmla="*/ 108 h 109"/>
                  <a:gd name="T2" fmla="*/ 31 w 73"/>
                  <a:gd name="T3" fmla="*/ 57 h 109"/>
                  <a:gd name="T4" fmla="*/ 17 w 73"/>
                  <a:gd name="T5" fmla="*/ 25 h 109"/>
                  <a:gd name="T6" fmla="*/ 15 w 73"/>
                  <a:gd name="T7" fmla="*/ 27 h 109"/>
                  <a:gd name="T8" fmla="*/ 17 w 73"/>
                  <a:gd name="T9" fmla="*/ 56 h 109"/>
                  <a:gd name="T10" fmla="*/ 18 w 73"/>
                  <a:gd name="T11" fmla="*/ 108 h 109"/>
                  <a:gd name="T12" fmla="*/ 0 w 73"/>
                  <a:gd name="T13" fmla="*/ 108 h 109"/>
                  <a:gd name="T14" fmla="*/ 0 w 73"/>
                  <a:gd name="T15" fmla="*/ 0 h 109"/>
                  <a:gd name="T16" fmla="*/ 21 w 73"/>
                  <a:gd name="T17" fmla="*/ 0 h 109"/>
                  <a:gd name="T18" fmla="*/ 46 w 73"/>
                  <a:gd name="T19" fmla="*/ 53 h 109"/>
                  <a:gd name="T20" fmla="*/ 57 w 73"/>
                  <a:gd name="T21" fmla="*/ 81 h 109"/>
                  <a:gd name="T22" fmla="*/ 58 w 73"/>
                  <a:gd name="T23" fmla="*/ 81 h 109"/>
                  <a:gd name="T24" fmla="*/ 56 w 73"/>
                  <a:gd name="T25" fmla="*/ 50 h 109"/>
                  <a:gd name="T26" fmla="*/ 56 w 73"/>
                  <a:gd name="T27" fmla="*/ 0 h 109"/>
                  <a:gd name="T28" fmla="*/ 72 w 73"/>
                  <a:gd name="T29" fmla="*/ 0 h 109"/>
                  <a:gd name="T30" fmla="*/ 72 w 73"/>
                  <a:gd name="T31" fmla="*/ 108 h 109"/>
                  <a:gd name="T32" fmla="*/ 54 w 73"/>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9">
                    <a:moveTo>
                      <a:pt x="54" y="108"/>
                    </a:moveTo>
                    <a:lnTo>
                      <a:pt x="31" y="57"/>
                    </a:lnTo>
                    <a:cubicBezTo>
                      <a:pt x="24" y="46"/>
                      <a:pt x="18" y="32"/>
                      <a:pt x="17" y="25"/>
                    </a:cubicBezTo>
                    <a:lnTo>
                      <a:pt x="15" y="27"/>
                    </a:lnTo>
                    <a:cubicBezTo>
                      <a:pt x="17" y="35"/>
                      <a:pt x="17" y="46"/>
                      <a:pt x="17" y="56"/>
                    </a:cubicBezTo>
                    <a:lnTo>
                      <a:pt x="18" y="108"/>
                    </a:lnTo>
                    <a:lnTo>
                      <a:pt x="0" y="108"/>
                    </a:lnTo>
                    <a:lnTo>
                      <a:pt x="0" y="0"/>
                    </a:lnTo>
                    <a:lnTo>
                      <a:pt x="21" y="0"/>
                    </a:lnTo>
                    <a:lnTo>
                      <a:pt x="46" y="53"/>
                    </a:lnTo>
                    <a:cubicBezTo>
                      <a:pt x="51" y="63"/>
                      <a:pt x="56" y="75"/>
                      <a:pt x="57" y="81"/>
                    </a:cubicBezTo>
                    <a:lnTo>
                      <a:pt x="58" y="81"/>
                    </a:lnTo>
                    <a:cubicBezTo>
                      <a:pt x="57" y="75"/>
                      <a:pt x="56" y="60"/>
                      <a:pt x="56" y="50"/>
                    </a:cubicBezTo>
                    <a:lnTo>
                      <a:pt x="56" y="0"/>
                    </a:lnTo>
                    <a:lnTo>
                      <a:pt x="72" y="0"/>
                    </a:lnTo>
                    <a:lnTo>
                      <a:pt x="72" y="108"/>
                    </a:lnTo>
                    <a:lnTo>
                      <a:pt x="54"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9" name="Freeform 124"/>
              <p:cNvSpPr>
                <a:spLocks noChangeArrowheads="1"/>
              </p:cNvSpPr>
              <p:nvPr/>
            </p:nvSpPr>
            <p:spPr bwMode="auto">
              <a:xfrm>
                <a:off x="5735638" y="4692650"/>
                <a:ext cx="23812" cy="30163"/>
              </a:xfrm>
              <a:custGeom>
                <a:avLst/>
                <a:gdLst>
                  <a:gd name="T0" fmla="*/ 18 w 66"/>
                  <a:gd name="T1" fmla="*/ 46 h 83"/>
                  <a:gd name="T2" fmla="*/ 18 w 66"/>
                  <a:gd name="T3" fmla="*/ 47 h 83"/>
                  <a:gd name="T4" fmla="*/ 38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6 w 66"/>
                  <a:gd name="T19" fmla="*/ 7 h 83"/>
                  <a:gd name="T20" fmla="*/ 65 w 66"/>
                  <a:gd name="T21" fmla="*/ 42 h 83"/>
                  <a:gd name="T22" fmla="*/ 65 w 66"/>
                  <a:gd name="T23" fmla="*/ 46 h 83"/>
                  <a:gd name="T24" fmla="*/ 18 w 66"/>
                  <a:gd name="T25" fmla="*/ 46 h 83"/>
                  <a:gd name="T26" fmla="*/ 33 w 66"/>
                  <a:gd name="T27" fmla="*/ 12 h 83"/>
                  <a:gd name="T28" fmla="*/ 20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8" y="69"/>
                    </a:cubicBezTo>
                    <a:cubicBezTo>
                      <a:pt x="46" y="69"/>
                      <a:pt x="51" y="67"/>
                      <a:pt x="57" y="61"/>
                    </a:cubicBezTo>
                    <a:lnTo>
                      <a:pt x="64" y="72"/>
                    </a:lnTo>
                    <a:cubicBezTo>
                      <a:pt x="56" y="79"/>
                      <a:pt x="47" y="82"/>
                      <a:pt x="36" y="82"/>
                    </a:cubicBezTo>
                    <a:cubicBezTo>
                      <a:pt x="14" y="82"/>
                      <a:pt x="0" y="65"/>
                      <a:pt x="0" y="40"/>
                    </a:cubicBezTo>
                    <a:cubicBezTo>
                      <a:pt x="0" y="26"/>
                      <a:pt x="3" y="18"/>
                      <a:pt x="10" y="10"/>
                    </a:cubicBezTo>
                    <a:cubicBezTo>
                      <a:pt x="17" y="3"/>
                      <a:pt x="24" y="0"/>
                      <a:pt x="33" y="0"/>
                    </a:cubicBezTo>
                    <a:cubicBezTo>
                      <a:pt x="42" y="0"/>
                      <a:pt x="49" y="1"/>
                      <a:pt x="56" y="7"/>
                    </a:cubicBezTo>
                    <a:cubicBezTo>
                      <a:pt x="63" y="14"/>
                      <a:pt x="65" y="24"/>
                      <a:pt x="65" y="42"/>
                    </a:cubicBezTo>
                    <a:lnTo>
                      <a:pt x="65" y="46"/>
                    </a:lnTo>
                    <a:lnTo>
                      <a:pt x="18" y="46"/>
                    </a:lnTo>
                    <a:close/>
                    <a:moveTo>
                      <a:pt x="33" y="12"/>
                    </a:moveTo>
                    <a:cubicBezTo>
                      <a:pt x="24" y="12"/>
                      <a:pt x="20" y="19"/>
                      <a:pt x="20"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0" name="Freeform 125"/>
              <p:cNvSpPr>
                <a:spLocks noChangeArrowheads="1"/>
              </p:cNvSpPr>
              <p:nvPr/>
            </p:nvSpPr>
            <p:spPr bwMode="auto">
              <a:xfrm>
                <a:off x="5761038" y="4692650"/>
                <a:ext cx="38100" cy="28575"/>
              </a:xfrm>
              <a:custGeom>
                <a:avLst/>
                <a:gdLst>
                  <a:gd name="T0" fmla="*/ 81 w 105"/>
                  <a:gd name="T1" fmla="*/ 80 h 81"/>
                  <a:gd name="T2" fmla="*/ 66 w 105"/>
                  <a:gd name="T3" fmla="*/ 80 h 81"/>
                  <a:gd name="T4" fmla="*/ 56 w 105"/>
                  <a:gd name="T5" fmla="*/ 44 h 81"/>
                  <a:gd name="T6" fmla="*/ 51 w 105"/>
                  <a:gd name="T7" fmla="*/ 22 h 81"/>
                  <a:gd name="T8" fmla="*/ 51 w 105"/>
                  <a:gd name="T9" fmla="*/ 22 h 81"/>
                  <a:gd name="T10" fmla="*/ 45 w 105"/>
                  <a:gd name="T11" fmla="*/ 44 h 81"/>
                  <a:gd name="T12" fmla="*/ 37 w 105"/>
                  <a:gd name="T13" fmla="*/ 80 h 81"/>
                  <a:gd name="T14" fmla="*/ 20 w 105"/>
                  <a:gd name="T15" fmla="*/ 80 h 81"/>
                  <a:gd name="T16" fmla="*/ 0 w 105"/>
                  <a:gd name="T17" fmla="*/ 3 h 81"/>
                  <a:gd name="T18" fmla="*/ 16 w 105"/>
                  <a:gd name="T19" fmla="*/ 0 h 81"/>
                  <a:gd name="T20" fmla="*/ 25 w 105"/>
                  <a:gd name="T21" fmla="*/ 39 h 81"/>
                  <a:gd name="T22" fmla="*/ 29 w 105"/>
                  <a:gd name="T23" fmla="*/ 58 h 81"/>
                  <a:gd name="T24" fmla="*/ 29 w 105"/>
                  <a:gd name="T25" fmla="*/ 58 h 81"/>
                  <a:gd name="T26" fmla="*/ 34 w 105"/>
                  <a:gd name="T27" fmla="*/ 37 h 81"/>
                  <a:gd name="T28" fmla="*/ 44 w 105"/>
                  <a:gd name="T29" fmla="*/ 1 h 81"/>
                  <a:gd name="T30" fmla="*/ 61 w 105"/>
                  <a:gd name="T31" fmla="*/ 1 h 81"/>
                  <a:gd name="T32" fmla="*/ 69 w 105"/>
                  <a:gd name="T33" fmla="*/ 37 h 81"/>
                  <a:gd name="T34" fmla="*/ 75 w 105"/>
                  <a:gd name="T35" fmla="*/ 60 h 81"/>
                  <a:gd name="T36" fmla="*/ 75 w 105"/>
                  <a:gd name="T37" fmla="*/ 60 h 81"/>
                  <a:gd name="T38" fmla="*/ 79 w 105"/>
                  <a:gd name="T39" fmla="*/ 37 h 81"/>
                  <a:gd name="T40" fmla="*/ 87 w 105"/>
                  <a:gd name="T41" fmla="*/ 1 h 81"/>
                  <a:gd name="T42" fmla="*/ 104 w 105"/>
                  <a:gd name="T43" fmla="*/ 1 h 81"/>
                  <a:gd name="T44" fmla="*/ 81 w 105"/>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81">
                    <a:moveTo>
                      <a:pt x="81" y="80"/>
                    </a:moveTo>
                    <a:lnTo>
                      <a:pt x="66" y="80"/>
                    </a:lnTo>
                    <a:lnTo>
                      <a:pt x="56" y="44"/>
                    </a:lnTo>
                    <a:cubicBezTo>
                      <a:pt x="54" y="35"/>
                      <a:pt x="51" y="22"/>
                      <a:pt x="51" y="22"/>
                    </a:cubicBezTo>
                    <a:lnTo>
                      <a:pt x="51" y="22"/>
                    </a:lnTo>
                    <a:cubicBezTo>
                      <a:pt x="51" y="22"/>
                      <a:pt x="50" y="30"/>
                      <a:pt x="45" y="44"/>
                    </a:cubicBezTo>
                    <a:lnTo>
                      <a:pt x="37" y="80"/>
                    </a:lnTo>
                    <a:lnTo>
                      <a:pt x="20" y="80"/>
                    </a:lnTo>
                    <a:lnTo>
                      <a:pt x="0" y="3"/>
                    </a:lnTo>
                    <a:lnTo>
                      <a:pt x="16" y="0"/>
                    </a:lnTo>
                    <a:lnTo>
                      <a:pt x="25" y="39"/>
                    </a:lnTo>
                    <a:cubicBezTo>
                      <a:pt x="27" y="49"/>
                      <a:pt x="29" y="58"/>
                      <a:pt x="29" y="58"/>
                    </a:cubicBezTo>
                    <a:lnTo>
                      <a:pt x="29" y="58"/>
                    </a:lnTo>
                    <a:cubicBezTo>
                      <a:pt x="29" y="58"/>
                      <a:pt x="30" y="49"/>
                      <a:pt x="34" y="37"/>
                    </a:cubicBezTo>
                    <a:lnTo>
                      <a:pt x="44" y="1"/>
                    </a:lnTo>
                    <a:lnTo>
                      <a:pt x="61" y="1"/>
                    </a:lnTo>
                    <a:lnTo>
                      <a:pt x="69" y="37"/>
                    </a:lnTo>
                    <a:cubicBezTo>
                      <a:pt x="73" y="50"/>
                      <a:pt x="75" y="60"/>
                      <a:pt x="75" y="60"/>
                    </a:cubicBezTo>
                    <a:lnTo>
                      <a:pt x="75" y="60"/>
                    </a:lnTo>
                    <a:cubicBezTo>
                      <a:pt x="75" y="60"/>
                      <a:pt x="76" y="47"/>
                      <a:pt x="79" y="37"/>
                    </a:cubicBezTo>
                    <a:lnTo>
                      <a:pt x="87" y="1"/>
                    </a:lnTo>
                    <a:lnTo>
                      <a:pt x="104" y="1"/>
                    </a:lnTo>
                    <a:lnTo>
                      <a:pt x="81"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1" name="Freeform 126"/>
              <p:cNvSpPr>
                <a:spLocks noChangeArrowheads="1"/>
              </p:cNvSpPr>
              <p:nvPr/>
            </p:nvSpPr>
            <p:spPr bwMode="auto">
              <a:xfrm>
                <a:off x="5816600" y="4681538"/>
                <a:ext cx="26988" cy="39687"/>
              </a:xfrm>
              <a:custGeom>
                <a:avLst/>
                <a:gdLst>
                  <a:gd name="T0" fmla="*/ 43 w 74"/>
                  <a:gd name="T1" fmla="*/ 92 h 109"/>
                  <a:gd name="T2" fmla="*/ 25 w 74"/>
                  <a:gd name="T3" fmla="*/ 65 h 109"/>
                  <a:gd name="T4" fmla="*/ 18 w 74"/>
                  <a:gd name="T5" fmla="*/ 61 h 109"/>
                  <a:gd name="T6" fmla="*/ 18 w 74"/>
                  <a:gd name="T7" fmla="*/ 108 h 109"/>
                  <a:gd name="T8" fmla="*/ 0 w 74"/>
                  <a:gd name="T9" fmla="*/ 108 h 109"/>
                  <a:gd name="T10" fmla="*/ 0 w 74"/>
                  <a:gd name="T11" fmla="*/ 0 h 109"/>
                  <a:gd name="T12" fmla="*/ 33 w 74"/>
                  <a:gd name="T13" fmla="*/ 0 h 109"/>
                  <a:gd name="T14" fmla="*/ 68 w 74"/>
                  <a:gd name="T15" fmla="*/ 31 h 109"/>
                  <a:gd name="T16" fmla="*/ 41 w 74"/>
                  <a:gd name="T17" fmla="*/ 61 h 109"/>
                  <a:gd name="T18" fmla="*/ 58 w 74"/>
                  <a:gd name="T19" fmla="*/ 82 h 109"/>
                  <a:gd name="T20" fmla="*/ 73 w 74"/>
                  <a:gd name="T21" fmla="*/ 108 h 109"/>
                  <a:gd name="T22" fmla="*/ 53 w 74"/>
                  <a:gd name="T23" fmla="*/ 108 h 109"/>
                  <a:gd name="T24" fmla="*/ 43 w 74"/>
                  <a:gd name="T25" fmla="*/ 92 h 109"/>
                  <a:gd name="T26" fmla="*/ 28 w 74"/>
                  <a:gd name="T27" fmla="*/ 15 h 109"/>
                  <a:gd name="T28" fmla="*/ 18 w 74"/>
                  <a:gd name="T29" fmla="*/ 15 h 109"/>
                  <a:gd name="T30" fmla="*/ 18 w 74"/>
                  <a:gd name="T31" fmla="*/ 49 h 109"/>
                  <a:gd name="T32" fmla="*/ 28 w 74"/>
                  <a:gd name="T33" fmla="*/ 49 h 109"/>
                  <a:gd name="T34" fmla="*/ 44 w 74"/>
                  <a:gd name="T35" fmla="*/ 45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43" y="92"/>
                    </a:moveTo>
                    <a:cubicBezTo>
                      <a:pt x="36" y="78"/>
                      <a:pt x="30" y="71"/>
                      <a:pt x="25" y="65"/>
                    </a:cubicBezTo>
                    <a:cubicBezTo>
                      <a:pt x="23" y="63"/>
                      <a:pt x="22" y="61"/>
                      <a:pt x="18" y="61"/>
                    </a:cubicBezTo>
                    <a:lnTo>
                      <a:pt x="18" y="108"/>
                    </a:lnTo>
                    <a:lnTo>
                      <a:pt x="0" y="108"/>
                    </a:lnTo>
                    <a:lnTo>
                      <a:pt x="0" y="0"/>
                    </a:lnTo>
                    <a:lnTo>
                      <a:pt x="33" y="0"/>
                    </a:lnTo>
                    <a:cubicBezTo>
                      <a:pt x="57" y="0"/>
                      <a:pt x="68" y="14"/>
                      <a:pt x="68" y="31"/>
                    </a:cubicBezTo>
                    <a:cubicBezTo>
                      <a:pt x="68" y="46"/>
                      <a:pt x="58" y="61"/>
                      <a:pt x="41" y="61"/>
                    </a:cubicBezTo>
                    <a:cubicBezTo>
                      <a:pt x="46" y="63"/>
                      <a:pt x="53" y="74"/>
                      <a:pt x="58" y="82"/>
                    </a:cubicBezTo>
                    <a:lnTo>
                      <a:pt x="73" y="108"/>
                    </a:lnTo>
                    <a:lnTo>
                      <a:pt x="53" y="108"/>
                    </a:lnTo>
                    <a:lnTo>
                      <a:pt x="43" y="92"/>
                    </a:lnTo>
                    <a:close/>
                    <a:moveTo>
                      <a:pt x="28" y="15"/>
                    </a:moveTo>
                    <a:lnTo>
                      <a:pt x="18" y="15"/>
                    </a:lnTo>
                    <a:lnTo>
                      <a:pt x="18" y="49"/>
                    </a:lnTo>
                    <a:lnTo>
                      <a:pt x="28" y="49"/>
                    </a:lnTo>
                    <a:cubicBezTo>
                      <a:pt x="36" y="49"/>
                      <a:pt x="41" y="47"/>
                      <a:pt x="44" y="45"/>
                    </a:cubicBezTo>
                    <a:cubicBezTo>
                      <a:pt x="47" y="42"/>
                      <a:pt x="50" y="38"/>
                      <a:pt x="50" y="32"/>
                    </a:cubicBezTo>
                    <a:cubicBezTo>
                      <a:pt x="50" y="21"/>
                      <a:pt x="44"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 name="Freeform 127"/>
              <p:cNvSpPr>
                <a:spLocks noChangeArrowheads="1"/>
              </p:cNvSpPr>
              <p:nvPr/>
            </p:nvSpPr>
            <p:spPr bwMode="auto">
              <a:xfrm>
                <a:off x="5845175" y="4692650"/>
                <a:ext cx="23813" cy="30163"/>
              </a:xfrm>
              <a:custGeom>
                <a:avLst/>
                <a:gdLst>
                  <a:gd name="T0" fmla="*/ 18 w 66"/>
                  <a:gd name="T1" fmla="*/ 46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5 w 66"/>
                  <a:gd name="T19" fmla="*/ 7 h 83"/>
                  <a:gd name="T20" fmla="*/ 65 w 66"/>
                  <a:gd name="T21" fmla="*/ 42 h 83"/>
                  <a:gd name="T22" fmla="*/ 65 w 66"/>
                  <a:gd name="T23" fmla="*/ 46 h 83"/>
                  <a:gd name="T24" fmla="*/ 18 w 66"/>
                  <a:gd name="T25" fmla="*/ 46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7" y="69"/>
                    </a:cubicBezTo>
                    <a:cubicBezTo>
                      <a:pt x="44" y="69"/>
                      <a:pt x="51" y="67"/>
                      <a:pt x="57" y="61"/>
                    </a:cubicBezTo>
                    <a:lnTo>
                      <a:pt x="64" y="72"/>
                    </a:lnTo>
                    <a:cubicBezTo>
                      <a:pt x="55" y="79"/>
                      <a:pt x="46" y="82"/>
                      <a:pt x="36" y="82"/>
                    </a:cubicBezTo>
                    <a:cubicBezTo>
                      <a:pt x="14" y="82"/>
                      <a:pt x="0" y="65"/>
                      <a:pt x="0" y="40"/>
                    </a:cubicBezTo>
                    <a:cubicBezTo>
                      <a:pt x="0" y="26"/>
                      <a:pt x="3" y="18"/>
                      <a:pt x="10" y="10"/>
                    </a:cubicBezTo>
                    <a:cubicBezTo>
                      <a:pt x="15" y="3"/>
                      <a:pt x="23" y="0"/>
                      <a:pt x="33" y="0"/>
                    </a:cubicBezTo>
                    <a:cubicBezTo>
                      <a:pt x="42" y="0"/>
                      <a:pt x="48" y="1"/>
                      <a:pt x="55" y="7"/>
                    </a:cubicBezTo>
                    <a:cubicBezTo>
                      <a:pt x="61" y="14"/>
                      <a:pt x="65" y="24"/>
                      <a:pt x="65" y="42"/>
                    </a:cubicBezTo>
                    <a:lnTo>
                      <a:pt x="65" y="46"/>
                    </a:lnTo>
                    <a:lnTo>
                      <a:pt x="18" y="46"/>
                    </a:lnTo>
                    <a:close/>
                    <a:moveTo>
                      <a:pt x="33" y="12"/>
                    </a:moveTo>
                    <a:cubicBezTo>
                      <a:pt x="23" y="12"/>
                      <a:pt x="18" y="19"/>
                      <a:pt x="18"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3" name="Freeform 128"/>
              <p:cNvSpPr>
                <a:spLocks noChangeArrowheads="1"/>
              </p:cNvSpPr>
              <p:nvPr/>
            </p:nvSpPr>
            <p:spPr bwMode="auto">
              <a:xfrm>
                <a:off x="5872163" y="4679950"/>
                <a:ext cx="11112" cy="42863"/>
              </a:xfrm>
              <a:custGeom>
                <a:avLst/>
                <a:gdLst>
                  <a:gd name="T0" fmla="*/ 19 w 30"/>
                  <a:gd name="T1" fmla="*/ 117 h 118"/>
                  <a:gd name="T2" fmla="*/ 2 w 30"/>
                  <a:gd name="T3" fmla="*/ 95 h 118"/>
                  <a:gd name="T4" fmla="*/ 2 w 30"/>
                  <a:gd name="T5" fmla="*/ 28 h 118"/>
                  <a:gd name="T6" fmla="*/ 0 w 30"/>
                  <a:gd name="T7" fmla="*/ 4 h 118"/>
                  <a:gd name="T8" fmla="*/ 18 w 30"/>
                  <a:gd name="T9" fmla="*/ 0 h 118"/>
                  <a:gd name="T10" fmla="*/ 19 w 30"/>
                  <a:gd name="T11" fmla="*/ 22 h 118"/>
                  <a:gd name="T12" fmla="*/ 19 w 30"/>
                  <a:gd name="T13" fmla="*/ 89 h 118"/>
                  <a:gd name="T14" fmla="*/ 20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2" y="117"/>
                      <a:pt x="2" y="102"/>
                      <a:pt x="2" y="95"/>
                    </a:cubicBezTo>
                    <a:lnTo>
                      <a:pt x="2" y="28"/>
                    </a:lnTo>
                    <a:cubicBezTo>
                      <a:pt x="2" y="17"/>
                      <a:pt x="1" y="11"/>
                      <a:pt x="0" y="4"/>
                    </a:cubicBezTo>
                    <a:lnTo>
                      <a:pt x="18" y="0"/>
                    </a:lnTo>
                    <a:cubicBezTo>
                      <a:pt x="19" y="6"/>
                      <a:pt x="19" y="11"/>
                      <a:pt x="19" y="22"/>
                    </a:cubicBezTo>
                    <a:lnTo>
                      <a:pt x="19" y="89"/>
                    </a:lnTo>
                    <a:cubicBezTo>
                      <a:pt x="19" y="99"/>
                      <a:pt x="19" y="102"/>
                      <a:pt x="20" y="103"/>
                    </a:cubicBezTo>
                    <a:cubicBezTo>
                      <a:pt x="22" y="104"/>
                      <a:pt x="25" y="104"/>
                      <a:pt x="26" y="104"/>
                    </a:cubicBezTo>
                    <a:lnTo>
                      <a:pt x="29" y="114"/>
                    </a:lnTo>
                    <a:cubicBezTo>
                      <a:pt x="26" y="115"/>
                      <a:pt x="23"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4" name="Freeform 129"/>
              <p:cNvSpPr>
                <a:spLocks noChangeArrowheads="1"/>
              </p:cNvSpPr>
              <p:nvPr/>
            </p:nvSpPr>
            <p:spPr bwMode="auto">
              <a:xfrm>
                <a:off x="5886450" y="4679950"/>
                <a:ext cx="7938" cy="41275"/>
              </a:xfrm>
              <a:custGeom>
                <a:avLst/>
                <a:gdLst>
                  <a:gd name="T0" fmla="*/ 11 w 23"/>
                  <a:gd name="T1" fmla="*/ 23 h 114"/>
                  <a:gd name="T2" fmla="*/ 0 w 23"/>
                  <a:gd name="T3" fmla="*/ 12 h 114"/>
                  <a:gd name="T4" fmla="*/ 11 w 23"/>
                  <a:gd name="T5" fmla="*/ 0 h 114"/>
                  <a:gd name="T6" fmla="*/ 22 w 23"/>
                  <a:gd name="T7" fmla="*/ 12 h 114"/>
                  <a:gd name="T8" fmla="*/ 11 w 23"/>
                  <a:gd name="T9" fmla="*/ 23 h 114"/>
                  <a:gd name="T10" fmla="*/ 3 w 23"/>
                  <a:gd name="T11" fmla="*/ 113 h 114"/>
                  <a:gd name="T12" fmla="*/ 3 w 23"/>
                  <a:gd name="T13" fmla="*/ 36 h 114"/>
                  <a:gd name="T14" fmla="*/ 19 w 23"/>
                  <a:gd name="T15" fmla="*/ 33 h 114"/>
                  <a:gd name="T16" fmla="*/ 19 w 23"/>
                  <a:gd name="T17" fmla="*/ 113 h 114"/>
                  <a:gd name="T18" fmla="*/ 3 w 23"/>
                  <a:gd name="T19"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4">
                    <a:moveTo>
                      <a:pt x="11" y="23"/>
                    </a:moveTo>
                    <a:cubicBezTo>
                      <a:pt x="6" y="23"/>
                      <a:pt x="0" y="18"/>
                      <a:pt x="0" y="12"/>
                    </a:cubicBezTo>
                    <a:cubicBezTo>
                      <a:pt x="0" y="5"/>
                      <a:pt x="6" y="0"/>
                      <a:pt x="11" y="0"/>
                    </a:cubicBezTo>
                    <a:cubicBezTo>
                      <a:pt x="18" y="0"/>
                      <a:pt x="22" y="5"/>
                      <a:pt x="22" y="12"/>
                    </a:cubicBezTo>
                    <a:cubicBezTo>
                      <a:pt x="22" y="18"/>
                      <a:pt x="18" y="23"/>
                      <a:pt x="11" y="23"/>
                    </a:cubicBezTo>
                    <a:close/>
                    <a:moveTo>
                      <a:pt x="3" y="113"/>
                    </a:moveTo>
                    <a:lnTo>
                      <a:pt x="3" y="36"/>
                    </a:lnTo>
                    <a:lnTo>
                      <a:pt x="19" y="33"/>
                    </a:lnTo>
                    <a:lnTo>
                      <a:pt x="19" y="113"/>
                    </a:lnTo>
                    <a:lnTo>
                      <a:pt x="3" y="113"/>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5" name="Freeform 130"/>
              <p:cNvSpPr>
                <a:spLocks noChangeArrowheads="1"/>
              </p:cNvSpPr>
              <p:nvPr/>
            </p:nvSpPr>
            <p:spPr bwMode="auto">
              <a:xfrm>
                <a:off x="5899150" y="4692650"/>
                <a:ext cx="20638" cy="30163"/>
              </a:xfrm>
              <a:custGeom>
                <a:avLst/>
                <a:gdLst>
                  <a:gd name="T0" fmla="*/ 33 w 59"/>
                  <a:gd name="T1" fmla="*/ 82 h 83"/>
                  <a:gd name="T2" fmla="*/ 0 w 59"/>
                  <a:gd name="T3" fmla="*/ 42 h 83"/>
                  <a:gd name="T4" fmla="*/ 35 w 59"/>
                  <a:gd name="T5" fmla="*/ 0 h 83"/>
                  <a:gd name="T6" fmla="*/ 56 w 59"/>
                  <a:gd name="T7" fmla="*/ 8 h 83"/>
                  <a:gd name="T8" fmla="*/ 47 w 59"/>
                  <a:gd name="T9" fmla="*/ 19 h 83"/>
                  <a:gd name="T10" fmla="*/ 35 w 59"/>
                  <a:gd name="T11" fmla="*/ 14 h 83"/>
                  <a:gd name="T12" fmla="*/ 22 w 59"/>
                  <a:gd name="T13" fmla="*/ 21 h 83"/>
                  <a:gd name="T14" fmla="*/ 18 w 59"/>
                  <a:gd name="T15" fmla="*/ 43 h 83"/>
                  <a:gd name="T16" fmla="*/ 24 w 59"/>
                  <a:gd name="T17" fmla="*/ 64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1" y="82"/>
                      <a:pt x="0" y="67"/>
                      <a:pt x="0" y="42"/>
                    </a:cubicBezTo>
                    <a:cubicBezTo>
                      <a:pt x="0" y="12"/>
                      <a:pt x="17" y="0"/>
                      <a:pt x="35" y="0"/>
                    </a:cubicBezTo>
                    <a:cubicBezTo>
                      <a:pt x="43" y="0"/>
                      <a:pt x="49" y="1"/>
                      <a:pt x="56" y="8"/>
                    </a:cubicBezTo>
                    <a:lnTo>
                      <a:pt x="47" y="19"/>
                    </a:lnTo>
                    <a:cubicBezTo>
                      <a:pt x="43" y="15"/>
                      <a:pt x="39" y="14"/>
                      <a:pt x="35" y="14"/>
                    </a:cubicBezTo>
                    <a:cubicBezTo>
                      <a:pt x="29" y="14"/>
                      <a:pt x="24" y="17"/>
                      <a:pt x="22" y="21"/>
                    </a:cubicBezTo>
                    <a:cubicBezTo>
                      <a:pt x="20" y="26"/>
                      <a:pt x="18" y="33"/>
                      <a:pt x="18" y="43"/>
                    </a:cubicBezTo>
                    <a:cubicBezTo>
                      <a:pt x="18" y="54"/>
                      <a:pt x="20" y="61"/>
                      <a:pt x="24" y="64"/>
                    </a:cubicBezTo>
                    <a:cubicBezTo>
                      <a:pt x="26" y="67"/>
                      <a:pt x="31" y="69"/>
                      <a:pt x="35" y="69"/>
                    </a:cubicBezTo>
                    <a:cubicBezTo>
                      <a:pt x="39" y="69"/>
                      <a:pt x="45" y="67"/>
                      <a:pt x="50" y="61"/>
                    </a:cubicBezTo>
                    <a:lnTo>
                      <a:pt x="58" y="72"/>
                    </a:lnTo>
                    <a:cubicBezTo>
                      <a:pt x="51" y="79"/>
                      <a:pt x="43"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6" name="Freeform 131"/>
              <p:cNvSpPr>
                <a:spLocks noChangeArrowheads="1"/>
              </p:cNvSpPr>
              <p:nvPr/>
            </p:nvSpPr>
            <p:spPr bwMode="auto">
              <a:xfrm>
                <a:off x="5921375" y="4713288"/>
                <a:ext cx="7938"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21 w 23"/>
                  <a:gd name="T17" fmla="*/ 11 h 25"/>
                  <a:gd name="T18" fmla="*/ 11 w 23"/>
                  <a:gd name="T19" fmla="*/ 3 h 25"/>
                  <a:gd name="T20" fmla="*/ 14 w 23"/>
                  <a:gd name="T21" fmla="*/ 18 h 25"/>
                  <a:gd name="T22" fmla="*/ 13 w 23"/>
                  <a:gd name="T23" fmla="*/ 17 h 25"/>
                  <a:gd name="T24" fmla="*/ 10 w 23"/>
                  <a:gd name="T25" fmla="*/ 13 h 25"/>
                  <a:gd name="T26" fmla="*/ 10 w 23"/>
                  <a:gd name="T27" fmla="*/ 13 h 25"/>
                  <a:gd name="T28" fmla="*/ 10 w 23"/>
                  <a:gd name="T29" fmla="*/ 18 h 25"/>
                  <a:gd name="T30" fmla="*/ 7 w 23"/>
                  <a:gd name="T31" fmla="*/ 18 h 25"/>
                  <a:gd name="T32" fmla="*/ 7 w 23"/>
                  <a:gd name="T33" fmla="*/ 6 h 25"/>
                  <a:gd name="T34" fmla="*/ 13 w 23"/>
                  <a:gd name="T35" fmla="*/ 6 h 25"/>
                  <a:gd name="T36" fmla="*/ 17 w 23"/>
                  <a:gd name="T37" fmla="*/ 10 h 25"/>
                  <a:gd name="T38" fmla="*/ 13 w 23"/>
                  <a:gd name="T39" fmla="*/ 13 h 25"/>
                  <a:gd name="T40" fmla="*/ 14 w 23"/>
                  <a:gd name="T41" fmla="*/ 13 h 25"/>
                  <a:gd name="T42" fmla="*/ 17 w 23"/>
                  <a:gd name="T43" fmla="*/ 18 h 25"/>
                  <a:gd name="T44" fmla="*/ 14 w 23"/>
                  <a:gd name="T45" fmla="*/ 18 h 25"/>
                  <a:gd name="T46" fmla="*/ 13 w 23"/>
                  <a:gd name="T47" fmla="*/ 7 h 25"/>
                  <a:gd name="T48" fmla="*/ 11 w 23"/>
                  <a:gd name="T49" fmla="*/ 7 h 25"/>
                  <a:gd name="T50" fmla="*/ 10 w 23"/>
                  <a:gd name="T51" fmla="*/ 7 h 25"/>
                  <a:gd name="T52" fmla="*/ 10 w 23"/>
                  <a:gd name="T53" fmla="*/ 11 h 25"/>
                  <a:gd name="T54" fmla="*/ 11 w 23"/>
                  <a:gd name="T55" fmla="*/ 11 h 25"/>
                  <a:gd name="T56" fmla="*/ 13 w 23"/>
                  <a:gd name="T57" fmla="*/ 11 h 25"/>
                  <a:gd name="T58" fmla="*/ 14 w 23"/>
                  <a:gd name="T59" fmla="*/ 10 h 25"/>
                  <a:gd name="T60" fmla="*/ 13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6" y="24"/>
                      <a:pt x="0" y="18"/>
                      <a:pt x="0" y="11"/>
                    </a:cubicBezTo>
                    <a:cubicBezTo>
                      <a:pt x="0" y="6"/>
                      <a:pt x="5" y="0"/>
                      <a:pt x="11" y="0"/>
                    </a:cubicBezTo>
                    <a:cubicBezTo>
                      <a:pt x="17" y="0"/>
                      <a:pt x="22" y="6"/>
                      <a:pt x="22" y="11"/>
                    </a:cubicBezTo>
                    <a:cubicBezTo>
                      <a:pt x="22" y="18"/>
                      <a:pt x="18" y="24"/>
                      <a:pt x="11" y="24"/>
                    </a:cubicBezTo>
                    <a:close/>
                    <a:moveTo>
                      <a:pt x="11" y="3"/>
                    </a:moveTo>
                    <a:cubicBezTo>
                      <a:pt x="7" y="3"/>
                      <a:pt x="3" y="6"/>
                      <a:pt x="3" y="11"/>
                    </a:cubicBezTo>
                    <a:cubicBezTo>
                      <a:pt x="3" y="16"/>
                      <a:pt x="6" y="21"/>
                      <a:pt x="11" y="21"/>
                    </a:cubicBezTo>
                    <a:cubicBezTo>
                      <a:pt x="16" y="21"/>
                      <a:pt x="21" y="17"/>
                      <a:pt x="21" y="11"/>
                    </a:cubicBezTo>
                    <a:cubicBezTo>
                      <a:pt x="21" y="7"/>
                      <a:pt x="17" y="3"/>
                      <a:pt x="11" y="3"/>
                    </a:cubicBezTo>
                    <a:close/>
                    <a:moveTo>
                      <a:pt x="14" y="18"/>
                    </a:moveTo>
                    <a:cubicBezTo>
                      <a:pt x="13" y="17"/>
                      <a:pt x="13" y="17"/>
                      <a:pt x="13" y="17"/>
                    </a:cubicBezTo>
                    <a:cubicBezTo>
                      <a:pt x="11" y="14"/>
                      <a:pt x="11" y="13"/>
                      <a:pt x="10" y="13"/>
                    </a:cubicBezTo>
                    <a:lnTo>
                      <a:pt x="10" y="13"/>
                    </a:lnTo>
                    <a:lnTo>
                      <a:pt x="10" y="18"/>
                    </a:lnTo>
                    <a:lnTo>
                      <a:pt x="7" y="18"/>
                    </a:lnTo>
                    <a:lnTo>
                      <a:pt x="7" y="6"/>
                    </a:lnTo>
                    <a:lnTo>
                      <a:pt x="13" y="6"/>
                    </a:lnTo>
                    <a:cubicBezTo>
                      <a:pt x="14" y="6"/>
                      <a:pt x="17" y="7"/>
                      <a:pt x="17" y="10"/>
                    </a:cubicBezTo>
                    <a:cubicBezTo>
                      <a:pt x="17" y="11"/>
                      <a:pt x="15" y="13"/>
                      <a:pt x="13" y="13"/>
                    </a:cubicBezTo>
                    <a:cubicBezTo>
                      <a:pt x="14" y="13"/>
                      <a:pt x="14" y="13"/>
                      <a:pt x="14" y="13"/>
                    </a:cubicBezTo>
                    <a:cubicBezTo>
                      <a:pt x="14" y="14"/>
                      <a:pt x="17" y="18"/>
                      <a:pt x="17" y="18"/>
                    </a:cubicBezTo>
                    <a:lnTo>
                      <a:pt x="14" y="18"/>
                    </a:lnTo>
                    <a:close/>
                    <a:moveTo>
                      <a:pt x="13" y="7"/>
                    </a:moveTo>
                    <a:lnTo>
                      <a:pt x="11" y="7"/>
                    </a:lnTo>
                    <a:lnTo>
                      <a:pt x="10" y="7"/>
                    </a:lnTo>
                    <a:lnTo>
                      <a:pt x="10" y="11"/>
                    </a:lnTo>
                    <a:lnTo>
                      <a:pt x="11" y="11"/>
                    </a:lnTo>
                    <a:cubicBezTo>
                      <a:pt x="13" y="11"/>
                      <a:pt x="13" y="11"/>
                      <a:pt x="13" y="11"/>
                    </a:cubicBezTo>
                    <a:cubicBezTo>
                      <a:pt x="13" y="10"/>
                      <a:pt x="14" y="10"/>
                      <a:pt x="14" y="10"/>
                    </a:cubicBezTo>
                    <a:cubicBezTo>
                      <a:pt x="14" y="9"/>
                      <a:pt x="13" y="9"/>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7" name="Freeform 132"/>
              <p:cNvSpPr>
                <a:spLocks noChangeArrowheads="1"/>
              </p:cNvSpPr>
              <p:nvPr/>
            </p:nvSpPr>
            <p:spPr bwMode="auto">
              <a:xfrm>
                <a:off x="6396038" y="4730750"/>
                <a:ext cx="9525" cy="11113"/>
              </a:xfrm>
              <a:custGeom>
                <a:avLst/>
                <a:gdLst>
                  <a:gd name="T0" fmla="*/ 10 w 25"/>
                  <a:gd name="T1" fmla="*/ 3 h 31"/>
                  <a:gd name="T2" fmla="*/ 0 w 25"/>
                  <a:gd name="T3" fmla="*/ 3 h 31"/>
                  <a:gd name="T4" fmla="*/ 0 w 25"/>
                  <a:gd name="T5" fmla="*/ 0 h 31"/>
                  <a:gd name="T6" fmla="*/ 24 w 25"/>
                  <a:gd name="T7" fmla="*/ 0 h 31"/>
                  <a:gd name="T8" fmla="*/ 24 w 25"/>
                  <a:gd name="T9" fmla="*/ 3 h 31"/>
                  <a:gd name="T10" fmla="*/ 14 w 25"/>
                  <a:gd name="T11" fmla="*/ 3 h 31"/>
                  <a:gd name="T12" fmla="*/ 14 w 25"/>
                  <a:gd name="T13" fmla="*/ 30 h 31"/>
                  <a:gd name="T14" fmla="*/ 10 w 25"/>
                  <a:gd name="T15" fmla="*/ 30 h 31"/>
                  <a:gd name="T16" fmla="*/ 10 w 25"/>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1">
                    <a:moveTo>
                      <a:pt x="10" y="3"/>
                    </a:moveTo>
                    <a:lnTo>
                      <a:pt x="0" y="3"/>
                    </a:lnTo>
                    <a:lnTo>
                      <a:pt x="0" y="0"/>
                    </a:lnTo>
                    <a:lnTo>
                      <a:pt x="24" y="0"/>
                    </a:lnTo>
                    <a:lnTo>
                      <a:pt x="24" y="3"/>
                    </a:lnTo>
                    <a:lnTo>
                      <a:pt x="14" y="3"/>
                    </a:lnTo>
                    <a:lnTo>
                      <a:pt x="14" y="30"/>
                    </a:lnTo>
                    <a:lnTo>
                      <a:pt x="10" y="30"/>
                    </a:lnTo>
                    <a:lnTo>
                      <a:pt x="10" y="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8" name="Freeform 133"/>
              <p:cNvSpPr>
                <a:spLocks noChangeArrowheads="1"/>
              </p:cNvSpPr>
              <p:nvPr/>
            </p:nvSpPr>
            <p:spPr bwMode="auto">
              <a:xfrm>
                <a:off x="6407150" y="4730750"/>
                <a:ext cx="9525" cy="11113"/>
              </a:xfrm>
              <a:custGeom>
                <a:avLst/>
                <a:gdLst>
                  <a:gd name="T0" fmla="*/ 4 w 28"/>
                  <a:gd name="T1" fmla="*/ 0 h 31"/>
                  <a:gd name="T2" fmla="*/ 13 w 28"/>
                  <a:gd name="T3" fmla="*/ 16 h 31"/>
                  <a:gd name="T4" fmla="*/ 25 w 28"/>
                  <a:gd name="T5" fmla="*/ 0 h 31"/>
                  <a:gd name="T6" fmla="*/ 27 w 28"/>
                  <a:gd name="T7" fmla="*/ 0 h 31"/>
                  <a:gd name="T8" fmla="*/ 27 w 28"/>
                  <a:gd name="T9" fmla="*/ 30 h 31"/>
                  <a:gd name="T10" fmla="*/ 25 w 28"/>
                  <a:gd name="T11" fmla="*/ 30 h 31"/>
                  <a:gd name="T12" fmla="*/ 25 w 28"/>
                  <a:gd name="T13" fmla="*/ 6 h 31"/>
                  <a:gd name="T14" fmla="*/ 13 w 28"/>
                  <a:gd name="T15" fmla="*/ 21 h 31"/>
                  <a:gd name="T16" fmla="*/ 13 w 28"/>
                  <a:gd name="T17" fmla="*/ 21 h 31"/>
                  <a:gd name="T18" fmla="*/ 2 w 28"/>
                  <a:gd name="T19" fmla="*/ 6 h 31"/>
                  <a:gd name="T20" fmla="*/ 2 w 28"/>
                  <a:gd name="T21" fmla="*/ 30 h 31"/>
                  <a:gd name="T22" fmla="*/ 0 w 28"/>
                  <a:gd name="T23" fmla="*/ 30 h 31"/>
                  <a:gd name="T24" fmla="*/ 0 w 28"/>
                  <a:gd name="T25" fmla="*/ 0 h 31"/>
                  <a:gd name="T26" fmla="*/ 4 w 28"/>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1">
                    <a:moveTo>
                      <a:pt x="4" y="0"/>
                    </a:moveTo>
                    <a:lnTo>
                      <a:pt x="13" y="16"/>
                    </a:lnTo>
                    <a:lnTo>
                      <a:pt x="25" y="0"/>
                    </a:lnTo>
                    <a:lnTo>
                      <a:pt x="27" y="0"/>
                    </a:lnTo>
                    <a:lnTo>
                      <a:pt x="27" y="30"/>
                    </a:lnTo>
                    <a:lnTo>
                      <a:pt x="25" y="30"/>
                    </a:lnTo>
                    <a:lnTo>
                      <a:pt x="25" y="6"/>
                    </a:lnTo>
                    <a:lnTo>
                      <a:pt x="13" y="21"/>
                    </a:lnTo>
                    <a:lnTo>
                      <a:pt x="13" y="21"/>
                    </a:lnTo>
                    <a:lnTo>
                      <a:pt x="2" y="6"/>
                    </a:lnTo>
                    <a:lnTo>
                      <a:pt x="2" y="30"/>
                    </a:lnTo>
                    <a:lnTo>
                      <a:pt x="0" y="30"/>
                    </a:lnTo>
                    <a:lnTo>
                      <a:pt x="0" y="0"/>
                    </a:lnTo>
                    <a:lnTo>
                      <a:pt x="4"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21" name="Freeform 134"/>
            <p:cNvSpPr>
              <a:spLocks noChangeArrowheads="1"/>
            </p:cNvSpPr>
            <p:nvPr/>
          </p:nvSpPr>
          <p:spPr bwMode="auto">
            <a:xfrm>
              <a:off x="2172472" y="4003771"/>
              <a:ext cx="4500044" cy="712975"/>
            </a:xfrm>
            <a:custGeom>
              <a:avLst/>
              <a:gdLst>
                <a:gd name="T0" fmla="*/ 7054 w 14111"/>
                <a:gd name="T1" fmla="*/ 2233 h 2234"/>
                <a:gd name="T2" fmla="*/ 0 w 14111"/>
                <a:gd name="T3" fmla="*/ 2233 h 2234"/>
                <a:gd name="T4" fmla="*/ 0 w 14111"/>
                <a:gd name="T5" fmla="*/ 0 h 2234"/>
                <a:gd name="T6" fmla="*/ 14110 w 14111"/>
                <a:gd name="T7" fmla="*/ 0 h 2234"/>
                <a:gd name="T8" fmla="*/ 14110 w 14111"/>
                <a:gd name="T9" fmla="*/ 2233 h 2234"/>
                <a:gd name="T10" fmla="*/ 7054 w 14111"/>
                <a:gd name="T11" fmla="*/ 2233 h 2234"/>
              </a:gdLst>
              <a:ahLst/>
              <a:cxnLst>
                <a:cxn ang="0">
                  <a:pos x="T0" y="T1"/>
                </a:cxn>
                <a:cxn ang="0">
                  <a:pos x="T2" y="T3"/>
                </a:cxn>
                <a:cxn ang="0">
                  <a:pos x="T4" y="T5"/>
                </a:cxn>
                <a:cxn ang="0">
                  <a:pos x="T6" y="T7"/>
                </a:cxn>
                <a:cxn ang="0">
                  <a:pos x="T8" y="T9"/>
                </a:cxn>
                <a:cxn ang="0">
                  <a:pos x="T10" y="T11"/>
                </a:cxn>
              </a:cxnLst>
              <a:rect l="0" t="0" r="r" b="b"/>
              <a:pathLst>
                <a:path w="14111" h="2234">
                  <a:moveTo>
                    <a:pt x="7054" y="2233"/>
                  </a:moveTo>
                  <a:lnTo>
                    <a:pt x="0" y="2233"/>
                  </a:lnTo>
                  <a:lnTo>
                    <a:pt x="0" y="0"/>
                  </a:lnTo>
                  <a:lnTo>
                    <a:pt x="14110" y="0"/>
                  </a:lnTo>
                  <a:lnTo>
                    <a:pt x="14110" y="2233"/>
                  </a:lnTo>
                  <a:lnTo>
                    <a:pt x="7054" y="2233"/>
                  </a:lnTo>
                </a:path>
              </a:pathLst>
            </a:custGeom>
            <a:solidFill>
              <a:srgbClr val="85B2E0"/>
            </a:solidFill>
            <a:ln>
              <a:noFill/>
            </a:ln>
            <a:effectLst/>
          </p:spPr>
          <p:txBody>
            <a:bodyPr wrap="none" anchor="ctr"/>
            <a:lstStyle/>
            <a:p>
              <a:endParaRPr lang="en-US"/>
            </a:p>
          </p:txBody>
        </p:sp>
        <p:sp>
          <p:nvSpPr>
            <p:cNvPr id="422" name="Freeform 135"/>
            <p:cNvSpPr>
              <a:spLocks noChangeArrowheads="1"/>
            </p:cNvSpPr>
            <p:nvPr/>
          </p:nvSpPr>
          <p:spPr bwMode="auto">
            <a:xfrm>
              <a:off x="6672517" y="3747831"/>
              <a:ext cx="261565" cy="967509"/>
            </a:xfrm>
            <a:custGeom>
              <a:avLst/>
              <a:gdLst>
                <a:gd name="T0" fmla="*/ 818 w 819"/>
                <a:gd name="T1" fmla="*/ 2233 h 3036"/>
                <a:gd name="T2" fmla="*/ 0 w 819"/>
                <a:gd name="T3" fmla="*/ 3035 h 3036"/>
                <a:gd name="T4" fmla="*/ 0 w 819"/>
                <a:gd name="T5" fmla="*/ 802 h 3036"/>
                <a:gd name="T6" fmla="*/ 818 w 819"/>
                <a:gd name="T7" fmla="*/ 0 h 3036"/>
                <a:gd name="T8" fmla="*/ 818 w 819"/>
                <a:gd name="T9" fmla="*/ 2233 h 3036"/>
              </a:gdLst>
              <a:ahLst/>
              <a:cxnLst>
                <a:cxn ang="0">
                  <a:pos x="T0" y="T1"/>
                </a:cxn>
                <a:cxn ang="0">
                  <a:pos x="T2" y="T3"/>
                </a:cxn>
                <a:cxn ang="0">
                  <a:pos x="T4" y="T5"/>
                </a:cxn>
                <a:cxn ang="0">
                  <a:pos x="T6" y="T7"/>
                </a:cxn>
                <a:cxn ang="0">
                  <a:pos x="T8" y="T9"/>
                </a:cxn>
              </a:cxnLst>
              <a:rect l="0" t="0" r="r" b="b"/>
              <a:pathLst>
                <a:path w="819" h="3036">
                  <a:moveTo>
                    <a:pt x="818" y="2233"/>
                  </a:moveTo>
                  <a:lnTo>
                    <a:pt x="0" y="3035"/>
                  </a:lnTo>
                  <a:lnTo>
                    <a:pt x="0" y="802"/>
                  </a:lnTo>
                  <a:lnTo>
                    <a:pt x="818" y="0"/>
                  </a:lnTo>
                  <a:lnTo>
                    <a:pt x="818" y="2233"/>
                  </a:lnTo>
                </a:path>
              </a:pathLst>
            </a:custGeom>
            <a:solidFill>
              <a:srgbClr val="85B2E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23" name="Group 422"/>
            <p:cNvGrpSpPr/>
            <p:nvPr/>
          </p:nvGrpSpPr>
          <p:grpSpPr>
            <a:xfrm>
              <a:off x="2543726" y="3189544"/>
              <a:ext cx="208127" cy="208127"/>
              <a:chOff x="2659063" y="4130675"/>
              <a:chExt cx="234950" cy="234950"/>
            </a:xfrm>
          </p:grpSpPr>
          <p:sp>
            <p:nvSpPr>
              <p:cNvPr id="954" name="Line 136"/>
              <p:cNvSpPr>
                <a:spLocks noChangeShapeType="1"/>
              </p:cNvSpPr>
              <p:nvPr/>
            </p:nvSpPr>
            <p:spPr bwMode="auto">
              <a:xfrm flipV="1">
                <a:off x="2776538" y="4211638"/>
                <a:ext cx="1587" cy="8413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55" name="Freeform 137"/>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6" name="Freeform 138"/>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7" name="Freeform 139"/>
              <p:cNvSpPr>
                <a:spLocks noChangeArrowheads="1"/>
              </p:cNvSpPr>
              <p:nvPr/>
            </p:nvSpPr>
            <p:spPr bwMode="auto">
              <a:xfrm>
                <a:off x="2659063" y="4130675"/>
                <a:ext cx="234950" cy="234950"/>
              </a:xfrm>
              <a:custGeom>
                <a:avLst/>
                <a:gdLst>
                  <a:gd name="T0" fmla="*/ 652 w 653"/>
                  <a:gd name="T1" fmla="*/ 652 h 653"/>
                  <a:gd name="T2" fmla="*/ 0 w 653"/>
                  <a:gd name="T3" fmla="*/ 652 h 653"/>
                  <a:gd name="T4" fmla="*/ 326 w 653"/>
                  <a:gd name="T5" fmla="*/ 0 h 653"/>
                  <a:gd name="T6" fmla="*/ 652 w 653"/>
                  <a:gd name="T7" fmla="*/ 652 h 653"/>
                </a:gdLst>
                <a:ahLst/>
                <a:cxnLst>
                  <a:cxn ang="0">
                    <a:pos x="T0" y="T1"/>
                  </a:cxn>
                  <a:cxn ang="0">
                    <a:pos x="T2" y="T3"/>
                  </a:cxn>
                  <a:cxn ang="0">
                    <a:pos x="T4" y="T5"/>
                  </a:cxn>
                  <a:cxn ang="0">
                    <a:pos x="T6" y="T7"/>
                  </a:cxn>
                </a:cxnLst>
                <a:rect l="0" t="0" r="r" b="b"/>
                <a:pathLst>
                  <a:path w="653" h="653">
                    <a:moveTo>
                      <a:pt x="652" y="652"/>
                    </a:moveTo>
                    <a:lnTo>
                      <a:pt x="0" y="652"/>
                    </a:lnTo>
                    <a:lnTo>
                      <a:pt x="326" y="0"/>
                    </a:lnTo>
                    <a:lnTo>
                      <a:pt x="652" y="65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4" name="Group 423"/>
            <p:cNvGrpSpPr/>
            <p:nvPr/>
          </p:nvGrpSpPr>
          <p:grpSpPr>
            <a:xfrm>
              <a:off x="3867020" y="3206419"/>
              <a:ext cx="253127" cy="191252"/>
              <a:chOff x="4152900" y="4149725"/>
              <a:chExt cx="285750" cy="215900"/>
            </a:xfrm>
          </p:grpSpPr>
          <p:sp>
            <p:nvSpPr>
              <p:cNvPr id="943" name="Freeform 140"/>
              <p:cNvSpPr>
                <a:spLocks noChangeArrowheads="1"/>
              </p:cNvSpPr>
              <p:nvPr/>
            </p:nvSpPr>
            <p:spPr bwMode="auto">
              <a:xfrm>
                <a:off x="4152900" y="4149725"/>
                <a:ext cx="285750" cy="215900"/>
              </a:xfrm>
              <a:custGeom>
                <a:avLst/>
                <a:gdLst>
                  <a:gd name="T0" fmla="*/ 792 w 793"/>
                  <a:gd name="T1" fmla="*/ 532 h 601"/>
                  <a:gd name="T2" fmla="*/ 724 w 793"/>
                  <a:gd name="T3" fmla="*/ 600 h 601"/>
                  <a:gd name="T4" fmla="*/ 68 w 793"/>
                  <a:gd name="T5" fmla="*/ 600 h 601"/>
                  <a:gd name="T6" fmla="*/ 0 w 793"/>
                  <a:gd name="T7" fmla="*/ 532 h 601"/>
                  <a:gd name="T8" fmla="*/ 0 w 793"/>
                  <a:gd name="T9" fmla="*/ 68 h 601"/>
                  <a:gd name="T10" fmla="*/ 68 w 793"/>
                  <a:gd name="T11" fmla="*/ 0 h 601"/>
                  <a:gd name="T12" fmla="*/ 724 w 793"/>
                  <a:gd name="T13" fmla="*/ 0 h 601"/>
                  <a:gd name="T14" fmla="*/ 792 w 793"/>
                  <a:gd name="T15" fmla="*/ 68 h 601"/>
                  <a:gd name="T16" fmla="*/ 792 w 793"/>
                  <a:gd name="T17" fmla="*/ 53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601">
                    <a:moveTo>
                      <a:pt x="792" y="532"/>
                    </a:moveTo>
                    <a:cubicBezTo>
                      <a:pt x="792" y="570"/>
                      <a:pt x="761" y="600"/>
                      <a:pt x="724" y="600"/>
                    </a:cubicBezTo>
                    <a:lnTo>
                      <a:pt x="68" y="600"/>
                    </a:lnTo>
                    <a:cubicBezTo>
                      <a:pt x="30" y="600"/>
                      <a:pt x="0" y="570"/>
                      <a:pt x="0" y="532"/>
                    </a:cubicBezTo>
                    <a:lnTo>
                      <a:pt x="0" y="68"/>
                    </a:lnTo>
                    <a:cubicBezTo>
                      <a:pt x="0" y="30"/>
                      <a:pt x="30" y="0"/>
                      <a:pt x="68" y="0"/>
                    </a:cubicBezTo>
                    <a:lnTo>
                      <a:pt x="724" y="0"/>
                    </a:lnTo>
                    <a:cubicBezTo>
                      <a:pt x="761" y="0"/>
                      <a:pt x="792" y="30"/>
                      <a:pt x="792" y="68"/>
                    </a:cubicBezTo>
                    <a:lnTo>
                      <a:pt x="792" y="53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4" name="Line 141"/>
              <p:cNvSpPr>
                <a:spLocks noChangeShapeType="1"/>
              </p:cNvSpPr>
              <p:nvPr/>
            </p:nvSpPr>
            <p:spPr bwMode="auto">
              <a:xfrm>
                <a:off x="4152900" y="4198938"/>
                <a:ext cx="28575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45" name="Freeform 142"/>
              <p:cNvSpPr>
                <a:spLocks noChangeArrowheads="1"/>
              </p:cNvSpPr>
              <p:nvPr/>
            </p:nvSpPr>
            <p:spPr bwMode="auto">
              <a:xfrm>
                <a:off x="4181475" y="4168775"/>
                <a:ext cx="9525" cy="9525"/>
              </a:xfrm>
              <a:custGeom>
                <a:avLst/>
                <a:gdLst>
                  <a:gd name="T0" fmla="*/ 27 w 28"/>
                  <a:gd name="T1" fmla="*/ 13 h 28"/>
                  <a:gd name="T2" fmla="*/ 26 w 28"/>
                  <a:gd name="T3" fmla="*/ 20 h 28"/>
                  <a:gd name="T4" fmla="*/ 21 w 28"/>
                  <a:gd name="T5" fmla="*/ 25 h 28"/>
                  <a:gd name="T6" fmla="*/ 14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4 w 28"/>
                  <a:gd name="T19" fmla="*/ 0 h 28"/>
                  <a:gd name="T20" fmla="*/ 21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3" y="24"/>
                      <a:pt x="21" y="25"/>
                    </a:cubicBezTo>
                    <a:cubicBezTo>
                      <a:pt x="18" y="27"/>
                      <a:pt x="16" y="27"/>
                      <a:pt x="14" y="27"/>
                    </a:cubicBezTo>
                    <a:cubicBezTo>
                      <a:pt x="11" y="27"/>
                      <a:pt x="9" y="27"/>
                      <a:pt x="7" y="25"/>
                    </a:cubicBezTo>
                    <a:cubicBezTo>
                      <a:pt x="5" y="24"/>
                      <a:pt x="3" y="22"/>
                      <a:pt x="2" y="20"/>
                    </a:cubicBezTo>
                    <a:cubicBezTo>
                      <a:pt x="2" y="17"/>
                      <a:pt x="0" y="15"/>
                      <a:pt x="0" y="13"/>
                    </a:cubicBezTo>
                    <a:cubicBezTo>
                      <a:pt x="0" y="11"/>
                      <a:pt x="2" y="8"/>
                      <a:pt x="2" y="6"/>
                    </a:cubicBezTo>
                    <a:cubicBezTo>
                      <a:pt x="3" y="4"/>
                      <a:pt x="5" y="3"/>
                      <a:pt x="7" y="2"/>
                    </a:cubicBezTo>
                    <a:cubicBezTo>
                      <a:pt x="9" y="0"/>
                      <a:pt x="11" y="0"/>
                      <a:pt x="14" y="0"/>
                    </a:cubicBezTo>
                    <a:cubicBezTo>
                      <a:pt x="16" y="0"/>
                      <a:pt x="18" y="0"/>
                      <a:pt x="21" y="2"/>
                    </a:cubicBezTo>
                    <a:cubicBezTo>
                      <a:pt x="23"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6" name="Freeform 143"/>
              <p:cNvSpPr>
                <a:spLocks noChangeArrowheads="1"/>
              </p:cNvSpPr>
              <p:nvPr/>
            </p:nvSpPr>
            <p:spPr bwMode="auto">
              <a:xfrm>
                <a:off x="4211638" y="4168775"/>
                <a:ext cx="9525" cy="9525"/>
              </a:xfrm>
              <a:custGeom>
                <a:avLst/>
                <a:gdLst>
                  <a:gd name="T0" fmla="*/ 27 w 28"/>
                  <a:gd name="T1" fmla="*/ 13 h 28"/>
                  <a:gd name="T2" fmla="*/ 26 w 28"/>
                  <a:gd name="T3" fmla="*/ 20 h 28"/>
                  <a:gd name="T4" fmla="*/ 20 w 28"/>
                  <a:gd name="T5" fmla="*/ 25 h 28"/>
                  <a:gd name="T6" fmla="*/ 13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3 w 28"/>
                  <a:gd name="T19" fmla="*/ 0 h 28"/>
                  <a:gd name="T20" fmla="*/ 20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2" y="24"/>
                      <a:pt x="20" y="25"/>
                    </a:cubicBezTo>
                    <a:cubicBezTo>
                      <a:pt x="18" y="27"/>
                      <a:pt x="16" y="27"/>
                      <a:pt x="13" y="27"/>
                    </a:cubicBezTo>
                    <a:cubicBezTo>
                      <a:pt x="11" y="27"/>
                      <a:pt x="9" y="27"/>
                      <a:pt x="7" y="25"/>
                    </a:cubicBezTo>
                    <a:cubicBezTo>
                      <a:pt x="4" y="24"/>
                      <a:pt x="4" y="22"/>
                      <a:pt x="2" y="20"/>
                    </a:cubicBezTo>
                    <a:cubicBezTo>
                      <a:pt x="1" y="17"/>
                      <a:pt x="0" y="15"/>
                      <a:pt x="0" y="13"/>
                    </a:cubicBezTo>
                    <a:cubicBezTo>
                      <a:pt x="0" y="11"/>
                      <a:pt x="1" y="8"/>
                      <a:pt x="2" y="6"/>
                    </a:cubicBezTo>
                    <a:cubicBezTo>
                      <a:pt x="4" y="4"/>
                      <a:pt x="4" y="3"/>
                      <a:pt x="7" y="2"/>
                    </a:cubicBezTo>
                    <a:cubicBezTo>
                      <a:pt x="9" y="0"/>
                      <a:pt x="11" y="0"/>
                      <a:pt x="13" y="0"/>
                    </a:cubicBezTo>
                    <a:cubicBezTo>
                      <a:pt x="16" y="0"/>
                      <a:pt x="18" y="0"/>
                      <a:pt x="20" y="2"/>
                    </a:cubicBezTo>
                    <a:cubicBezTo>
                      <a:pt x="22"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7" name="Freeform 144"/>
              <p:cNvSpPr>
                <a:spLocks noChangeArrowheads="1"/>
              </p:cNvSpPr>
              <p:nvPr/>
            </p:nvSpPr>
            <p:spPr bwMode="auto">
              <a:xfrm>
                <a:off x="4240213" y="4168775"/>
                <a:ext cx="11112" cy="9525"/>
              </a:xfrm>
              <a:custGeom>
                <a:avLst/>
                <a:gdLst>
                  <a:gd name="T0" fmla="*/ 28 w 29"/>
                  <a:gd name="T1" fmla="*/ 13 h 28"/>
                  <a:gd name="T2" fmla="*/ 27 w 29"/>
                  <a:gd name="T3" fmla="*/ 20 h 28"/>
                  <a:gd name="T4" fmla="*/ 21 w 29"/>
                  <a:gd name="T5" fmla="*/ 25 h 28"/>
                  <a:gd name="T6" fmla="*/ 14 w 29"/>
                  <a:gd name="T7" fmla="*/ 27 h 28"/>
                  <a:gd name="T8" fmla="*/ 7 w 29"/>
                  <a:gd name="T9" fmla="*/ 25 h 28"/>
                  <a:gd name="T10" fmla="*/ 3 w 29"/>
                  <a:gd name="T11" fmla="*/ 20 h 28"/>
                  <a:gd name="T12" fmla="*/ 0 w 29"/>
                  <a:gd name="T13" fmla="*/ 13 h 28"/>
                  <a:gd name="T14" fmla="*/ 3 w 29"/>
                  <a:gd name="T15" fmla="*/ 6 h 28"/>
                  <a:gd name="T16" fmla="*/ 7 w 29"/>
                  <a:gd name="T17" fmla="*/ 2 h 28"/>
                  <a:gd name="T18" fmla="*/ 14 w 29"/>
                  <a:gd name="T19" fmla="*/ 0 h 28"/>
                  <a:gd name="T20" fmla="*/ 21 w 29"/>
                  <a:gd name="T21" fmla="*/ 2 h 28"/>
                  <a:gd name="T22" fmla="*/ 27 w 29"/>
                  <a:gd name="T23" fmla="*/ 6 h 28"/>
                  <a:gd name="T24" fmla="*/ 28 w 29"/>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28" y="13"/>
                    </a:moveTo>
                    <a:cubicBezTo>
                      <a:pt x="28" y="15"/>
                      <a:pt x="28" y="17"/>
                      <a:pt x="27" y="20"/>
                    </a:cubicBezTo>
                    <a:cubicBezTo>
                      <a:pt x="25" y="22"/>
                      <a:pt x="23" y="24"/>
                      <a:pt x="21" y="25"/>
                    </a:cubicBezTo>
                    <a:cubicBezTo>
                      <a:pt x="19" y="27"/>
                      <a:pt x="17" y="27"/>
                      <a:pt x="14" y="27"/>
                    </a:cubicBezTo>
                    <a:cubicBezTo>
                      <a:pt x="12" y="27"/>
                      <a:pt x="9" y="27"/>
                      <a:pt x="7" y="25"/>
                    </a:cubicBezTo>
                    <a:cubicBezTo>
                      <a:pt x="5" y="24"/>
                      <a:pt x="5" y="22"/>
                      <a:pt x="3" y="20"/>
                    </a:cubicBezTo>
                    <a:cubicBezTo>
                      <a:pt x="2" y="17"/>
                      <a:pt x="0" y="15"/>
                      <a:pt x="0" y="13"/>
                    </a:cubicBezTo>
                    <a:cubicBezTo>
                      <a:pt x="0" y="11"/>
                      <a:pt x="2" y="8"/>
                      <a:pt x="3" y="6"/>
                    </a:cubicBezTo>
                    <a:cubicBezTo>
                      <a:pt x="5" y="4"/>
                      <a:pt x="5" y="3"/>
                      <a:pt x="7" y="2"/>
                    </a:cubicBezTo>
                    <a:cubicBezTo>
                      <a:pt x="9" y="0"/>
                      <a:pt x="12" y="0"/>
                      <a:pt x="14" y="0"/>
                    </a:cubicBezTo>
                    <a:cubicBezTo>
                      <a:pt x="17" y="0"/>
                      <a:pt x="19" y="0"/>
                      <a:pt x="21" y="2"/>
                    </a:cubicBezTo>
                    <a:cubicBezTo>
                      <a:pt x="23" y="3"/>
                      <a:pt x="25" y="4"/>
                      <a:pt x="27" y="6"/>
                    </a:cubicBezTo>
                    <a:cubicBezTo>
                      <a:pt x="28" y="8"/>
                      <a:pt x="28" y="11"/>
                      <a:pt x="28"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8" name="Freeform 145"/>
              <p:cNvSpPr>
                <a:spLocks noChangeArrowheads="1"/>
              </p:cNvSpPr>
              <p:nvPr/>
            </p:nvSpPr>
            <p:spPr bwMode="auto">
              <a:xfrm>
                <a:off x="4192588" y="4227513"/>
                <a:ext cx="49212"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9" name="Freeform 146"/>
              <p:cNvSpPr>
                <a:spLocks noChangeArrowheads="1"/>
              </p:cNvSpPr>
              <p:nvPr/>
            </p:nvSpPr>
            <p:spPr bwMode="auto">
              <a:xfrm>
                <a:off x="4270375" y="4227513"/>
                <a:ext cx="50800" cy="39687"/>
              </a:xfrm>
              <a:custGeom>
                <a:avLst/>
                <a:gdLst>
                  <a:gd name="T0" fmla="*/ 70 w 139"/>
                  <a:gd name="T1" fmla="*/ 108 h 109"/>
                  <a:gd name="T2" fmla="*/ 0 w 139"/>
                  <a:gd name="T3" fmla="*/ 108 h 109"/>
                  <a:gd name="T4" fmla="*/ 0 w 139"/>
                  <a:gd name="T5" fmla="*/ 0 h 109"/>
                  <a:gd name="T6" fmla="*/ 138 w 139"/>
                  <a:gd name="T7" fmla="*/ 0 h 109"/>
                  <a:gd name="T8" fmla="*/ 138 w 139"/>
                  <a:gd name="T9" fmla="*/ 108 h 109"/>
                  <a:gd name="T10" fmla="*/ 70 w 139"/>
                  <a:gd name="T11" fmla="*/ 108 h 109"/>
                </a:gdLst>
                <a:ahLst/>
                <a:cxnLst>
                  <a:cxn ang="0">
                    <a:pos x="T0" y="T1"/>
                  </a:cxn>
                  <a:cxn ang="0">
                    <a:pos x="T2" y="T3"/>
                  </a:cxn>
                  <a:cxn ang="0">
                    <a:pos x="T4" y="T5"/>
                  </a:cxn>
                  <a:cxn ang="0">
                    <a:pos x="T6" y="T7"/>
                  </a:cxn>
                  <a:cxn ang="0">
                    <a:pos x="T8" y="T9"/>
                  </a:cxn>
                  <a:cxn ang="0">
                    <a:pos x="T10" y="T11"/>
                  </a:cxn>
                </a:cxnLst>
                <a:rect l="0" t="0" r="r" b="b"/>
                <a:pathLst>
                  <a:path w="139" h="109">
                    <a:moveTo>
                      <a:pt x="70" y="108"/>
                    </a:moveTo>
                    <a:lnTo>
                      <a:pt x="0" y="108"/>
                    </a:lnTo>
                    <a:lnTo>
                      <a:pt x="0" y="0"/>
                    </a:lnTo>
                    <a:lnTo>
                      <a:pt x="138" y="0"/>
                    </a:lnTo>
                    <a:lnTo>
                      <a:pt x="138" y="108"/>
                    </a:lnTo>
                    <a:lnTo>
                      <a:pt x="70"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0" name="Freeform 147"/>
              <p:cNvSpPr>
                <a:spLocks noChangeArrowheads="1"/>
              </p:cNvSpPr>
              <p:nvPr/>
            </p:nvSpPr>
            <p:spPr bwMode="auto">
              <a:xfrm>
                <a:off x="4349750" y="4227513"/>
                <a:ext cx="49213"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1" name="Freeform 148"/>
              <p:cNvSpPr>
                <a:spLocks noChangeArrowheads="1"/>
              </p:cNvSpPr>
              <p:nvPr/>
            </p:nvSpPr>
            <p:spPr bwMode="auto">
              <a:xfrm>
                <a:off x="4192588" y="4295775"/>
                <a:ext cx="49212"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 name="Freeform 149"/>
              <p:cNvSpPr>
                <a:spLocks noChangeArrowheads="1"/>
              </p:cNvSpPr>
              <p:nvPr/>
            </p:nvSpPr>
            <p:spPr bwMode="auto">
              <a:xfrm>
                <a:off x="4270375" y="4295775"/>
                <a:ext cx="50800" cy="39688"/>
              </a:xfrm>
              <a:custGeom>
                <a:avLst/>
                <a:gdLst>
                  <a:gd name="T0" fmla="*/ 70 w 139"/>
                  <a:gd name="T1" fmla="*/ 109 h 110"/>
                  <a:gd name="T2" fmla="*/ 0 w 139"/>
                  <a:gd name="T3" fmla="*/ 109 h 110"/>
                  <a:gd name="T4" fmla="*/ 0 w 139"/>
                  <a:gd name="T5" fmla="*/ 0 h 110"/>
                  <a:gd name="T6" fmla="*/ 138 w 139"/>
                  <a:gd name="T7" fmla="*/ 0 h 110"/>
                  <a:gd name="T8" fmla="*/ 138 w 139"/>
                  <a:gd name="T9" fmla="*/ 109 h 110"/>
                  <a:gd name="T10" fmla="*/ 70 w 139"/>
                  <a:gd name="T11" fmla="*/ 109 h 110"/>
                </a:gdLst>
                <a:ahLst/>
                <a:cxnLst>
                  <a:cxn ang="0">
                    <a:pos x="T0" y="T1"/>
                  </a:cxn>
                  <a:cxn ang="0">
                    <a:pos x="T2" y="T3"/>
                  </a:cxn>
                  <a:cxn ang="0">
                    <a:pos x="T4" y="T5"/>
                  </a:cxn>
                  <a:cxn ang="0">
                    <a:pos x="T6" y="T7"/>
                  </a:cxn>
                  <a:cxn ang="0">
                    <a:pos x="T8" y="T9"/>
                  </a:cxn>
                  <a:cxn ang="0">
                    <a:pos x="T10" y="T11"/>
                  </a:cxn>
                </a:cxnLst>
                <a:rect l="0" t="0" r="r" b="b"/>
                <a:pathLst>
                  <a:path w="139" h="110">
                    <a:moveTo>
                      <a:pt x="70" y="109"/>
                    </a:moveTo>
                    <a:lnTo>
                      <a:pt x="0" y="109"/>
                    </a:lnTo>
                    <a:lnTo>
                      <a:pt x="0" y="0"/>
                    </a:lnTo>
                    <a:lnTo>
                      <a:pt x="138" y="0"/>
                    </a:lnTo>
                    <a:lnTo>
                      <a:pt x="138" y="109"/>
                    </a:lnTo>
                    <a:lnTo>
                      <a:pt x="70"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3" name="Freeform 150"/>
              <p:cNvSpPr>
                <a:spLocks noChangeArrowheads="1"/>
              </p:cNvSpPr>
              <p:nvPr/>
            </p:nvSpPr>
            <p:spPr bwMode="auto">
              <a:xfrm>
                <a:off x="4349750" y="4295775"/>
                <a:ext cx="49213"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5" name="Group 424"/>
            <p:cNvGrpSpPr/>
            <p:nvPr/>
          </p:nvGrpSpPr>
          <p:grpSpPr>
            <a:xfrm>
              <a:off x="3810769" y="3669080"/>
              <a:ext cx="438754" cy="125157"/>
              <a:chOff x="4089400" y="4672013"/>
              <a:chExt cx="495300" cy="141287"/>
            </a:xfrm>
          </p:grpSpPr>
          <p:sp>
            <p:nvSpPr>
              <p:cNvPr id="749" name="Freeform 151"/>
              <p:cNvSpPr>
                <a:spLocks noChangeArrowheads="1"/>
              </p:cNvSpPr>
              <p:nvPr/>
            </p:nvSpPr>
            <p:spPr bwMode="auto">
              <a:xfrm>
                <a:off x="4089400" y="4725988"/>
                <a:ext cx="68263" cy="85725"/>
              </a:xfrm>
              <a:custGeom>
                <a:avLst/>
                <a:gdLst>
                  <a:gd name="T0" fmla="*/ 98 w 189"/>
                  <a:gd name="T1" fmla="*/ 0 h 238"/>
                  <a:gd name="T2" fmla="*/ 188 w 189"/>
                  <a:gd name="T3" fmla="*/ 81 h 238"/>
                  <a:gd name="T4" fmla="*/ 188 w 189"/>
                  <a:gd name="T5" fmla="*/ 81 h 238"/>
                  <a:gd name="T6" fmla="*/ 92 w 189"/>
                  <a:gd name="T7" fmla="*/ 165 h 238"/>
                  <a:gd name="T8" fmla="*/ 53 w 189"/>
                  <a:gd name="T9" fmla="*/ 165 h 238"/>
                  <a:gd name="T10" fmla="*/ 53 w 189"/>
                  <a:gd name="T11" fmla="*/ 237 h 238"/>
                  <a:gd name="T12" fmla="*/ 0 w 189"/>
                  <a:gd name="T13" fmla="*/ 237 h 238"/>
                  <a:gd name="T14" fmla="*/ 0 w 189"/>
                  <a:gd name="T15" fmla="*/ 0 h 238"/>
                  <a:gd name="T16" fmla="*/ 98 w 189"/>
                  <a:gd name="T17" fmla="*/ 0 h 238"/>
                  <a:gd name="T18" fmla="*/ 95 w 189"/>
                  <a:gd name="T19" fmla="*/ 119 h 238"/>
                  <a:gd name="T20" fmla="*/ 135 w 189"/>
                  <a:gd name="T21" fmla="*/ 83 h 238"/>
                  <a:gd name="T22" fmla="*/ 135 w 189"/>
                  <a:gd name="T23" fmla="*/ 81 h 238"/>
                  <a:gd name="T24" fmla="*/ 93 w 189"/>
                  <a:gd name="T25" fmla="*/ 47 h 238"/>
                  <a:gd name="T26" fmla="*/ 53 w 189"/>
                  <a:gd name="T27" fmla="*/ 47 h 238"/>
                  <a:gd name="T28" fmla="*/ 53 w 189"/>
                  <a:gd name="T29" fmla="*/ 119 h 238"/>
                  <a:gd name="T30" fmla="*/ 95 w 189"/>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238">
                    <a:moveTo>
                      <a:pt x="98" y="0"/>
                    </a:moveTo>
                    <a:cubicBezTo>
                      <a:pt x="154" y="0"/>
                      <a:pt x="188" y="33"/>
                      <a:pt x="188" y="81"/>
                    </a:cubicBezTo>
                    <a:lnTo>
                      <a:pt x="188" y="81"/>
                    </a:lnTo>
                    <a:cubicBezTo>
                      <a:pt x="188" y="137"/>
                      <a:pt x="146" y="165"/>
                      <a:pt x="92" y="165"/>
                    </a:cubicBezTo>
                    <a:lnTo>
                      <a:pt x="53" y="165"/>
                    </a:lnTo>
                    <a:lnTo>
                      <a:pt x="53" y="237"/>
                    </a:lnTo>
                    <a:lnTo>
                      <a:pt x="0" y="237"/>
                    </a:lnTo>
                    <a:lnTo>
                      <a:pt x="0" y="0"/>
                    </a:lnTo>
                    <a:lnTo>
                      <a:pt x="98" y="0"/>
                    </a:lnTo>
                    <a:close/>
                    <a:moveTo>
                      <a:pt x="95" y="119"/>
                    </a:moveTo>
                    <a:cubicBezTo>
                      <a:pt x="120" y="119"/>
                      <a:pt x="135" y="104"/>
                      <a:pt x="135" y="83"/>
                    </a:cubicBezTo>
                    <a:lnTo>
                      <a:pt x="135" y="81"/>
                    </a:lnTo>
                    <a:cubicBezTo>
                      <a:pt x="135" y="59"/>
                      <a:pt x="120" y="47"/>
                      <a:pt x="93" y="47"/>
                    </a:cubicBezTo>
                    <a:lnTo>
                      <a:pt x="53" y="47"/>
                    </a:lnTo>
                    <a:lnTo>
                      <a:pt x="53" y="119"/>
                    </a:lnTo>
                    <a:lnTo>
                      <a:pt x="95" y="119"/>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0" name="Freeform 152"/>
              <p:cNvSpPr>
                <a:spLocks noChangeArrowheads="1"/>
              </p:cNvSpPr>
              <p:nvPr/>
            </p:nvSpPr>
            <p:spPr bwMode="auto">
              <a:xfrm>
                <a:off x="4164013" y="4725988"/>
                <a:ext cx="61912" cy="85725"/>
              </a:xfrm>
              <a:custGeom>
                <a:avLst/>
                <a:gdLst>
                  <a:gd name="T0" fmla="*/ 0 w 171"/>
                  <a:gd name="T1" fmla="*/ 0 h 238"/>
                  <a:gd name="T2" fmla="*/ 52 w 171"/>
                  <a:gd name="T3" fmla="*/ 0 h 238"/>
                  <a:gd name="T4" fmla="*/ 52 w 171"/>
                  <a:gd name="T5" fmla="*/ 188 h 238"/>
                  <a:gd name="T6" fmla="*/ 170 w 171"/>
                  <a:gd name="T7" fmla="*/ 188 h 238"/>
                  <a:gd name="T8" fmla="*/ 170 w 171"/>
                  <a:gd name="T9" fmla="*/ 237 h 238"/>
                  <a:gd name="T10" fmla="*/ 0 w 171"/>
                  <a:gd name="T11" fmla="*/ 237 h 238"/>
                  <a:gd name="T12" fmla="*/ 0 w 171"/>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171" h="238">
                    <a:moveTo>
                      <a:pt x="0" y="0"/>
                    </a:moveTo>
                    <a:lnTo>
                      <a:pt x="52" y="0"/>
                    </a:lnTo>
                    <a:lnTo>
                      <a:pt x="52" y="188"/>
                    </a:lnTo>
                    <a:lnTo>
                      <a:pt x="170" y="188"/>
                    </a:lnTo>
                    <a:lnTo>
                      <a:pt x="170"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1" name="Freeform 153"/>
              <p:cNvSpPr>
                <a:spLocks noChangeArrowheads="1"/>
              </p:cNvSpPr>
              <p:nvPr/>
            </p:nvSpPr>
            <p:spPr bwMode="auto">
              <a:xfrm>
                <a:off x="4229100" y="4725988"/>
                <a:ext cx="74613" cy="87312"/>
              </a:xfrm>
              <a:custGeom>
                <a:avLst/>
                <a:gdLst>
                  <a:gd name="T0" fmla="*/ 0 w 208"/>
                  <a:gd name="T1" fmla="*/ 134 h 241"/>
                  <a:gd name="T2" fmla="*/ 0 w 208"/>
                  <a:gd name="T3" fmla="*/ 0 h 241"/>
                  <a:gd name="T4" fmla="*/ 53 w 208"/>
                  <a:gd name="T5" fmla="*/ 0 h 241"/>
                  <a:gd name="T6" fmla="*/ 53 w 208"/>
                  <a:gd name="T7" fmla="*/ 133 h 241"/>
                  <a:gd name="T8" fmla="*/ 104 w 208"/>
                  <a:gd name="T9" fmla="*/ 192 h 241"/>
                  <a:gd name="T10" fmla="*/ 156 w 208"/>
                  <a:gd name="T11" fmla="*/ 135 h 241"/>
                  <a:gd name="T12" fmla="*/ 156 w 208"/>
                  <a:gd name="T13" fmla="*/ 0 h 241"/>
                  <a:gd name="T14" fmla="*/ 207 w 208"/>
                  <a:gd name="T15" fmla="*/ 0 h 241"/>
                  <a:gd name="T16" fmla="*/ 207 w 208"/>
                  <a:gd name="T17" fmla="*/ 133 h 241"/>
                  <a:gd name="T18" fmla="*/ 103 w 208"/>
                  <a:gd name="T19" fmla="*/ 240 h 241"/>
                  <a:gd name="T20" fmla="*/ 0 w 208"/>
                  <a:gd name="T21" fmla="*/ 1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241">
                    <a:moveTo>
                      <a:pt x="0" y="134"/>
                    </a:moveTo>
                    <a:lnTo>
                      <a:pt x="0" y="0"/>
                    </a:lnTo>
                    <a:lnTo>
                      <a:pt x="53" y="0"/>
                    </a:lnTo>
                    <a:lnTo>
                      <a:pt x="53" y="133"/>
                    </a:lnTo>
                    <a:cubicBezTo>
                      <a:pt x="53" y="172"/>
                      <a:pt x="72" y="192"/>
                      <a:pt x="104" y="192"/>
                    </a:cubicBezTo>
                    <a:cubicBezTo>
                      <a:pt x="136" y="192"/>
                      <a:pt x="156" y="173"/>
                      <a:pt x="156" y="135"/>
                    </a:cubicBezTo>
                    <a:lnTo>
                      <a:pt x="156" y="0"/>
                    </a:lnTo>
                    <a:lnTo>
                      <a:pt x="207" y="0"/>
                    </a:lnTo>
                    <a:lnTo>
                      <a:pt x="207" y="133"/>
                    </a:lnTo>
                    <a:cubicBezTo>
                      <a:pt x="207" y="205"/>
                      <a:pt x="167" y="240"/>
                      <a:pt x="103" y="240"/>
                    </a:cubicBezTo>
                    <a:cubicBezTo>
                      <a:pt x="39" y="240"/>
                      <a:pt x="0" y="205"/>
                      <a:pt x="0" y="13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2" name="Freeform 154"/>
              <p:cNvSpPr>
                <a:spLocks noChangeArrowheads="1"/>
              </p:cNvSpPr>
              <p:nvPr/>
            </p:nvSpPr>
            <p:spPr bwMode="auto">
              <a:xfrm>
                <a:off x="4310063" y="4722813"/>
                <a:ext cx="80962" cy="88900"/>
              </a:xfrm>
              <a:custGeom>
                <a:avLst/>
                <a:gdLst>
                  <a:gd name="T0" fmla="*/ 0 w 227"/>
                  <a:gd name="T1" fmla="*/ 124 h 247"/>
                  <a:gd name="T2" fmla="*/ 0 w 227"/>
                  <a:gd name="T3" fmla="*/ 122 h 247"/>
                  <a:gd name="T4" fmla="*/ 123 w 227"/>
                  <a:gd name="T5" fmla="*/ 0 h 247"/>
                  <a:gd name="T6" fmla="*/ 218 w 227"/>
                  <a:gd name="T7" fmla="*/ 32 h 247"/>
                  <a:gd name="T8" fmla="*/ 184 w 227"/>
                  <a:gd name="T9" fmla="*/ 73 h 247"/>
                  <a:gd name="T10" fmla="*/ 122 w 227"/>
                  <a:gd name="T11" fmla="*/ 48 h 247"/>
                  <a:gd name="T12" fmla="*/ 54 w 227"/>
                  <a:gd name="T13" fmla="*/ 122 h 247"/>
                  <a:gd name="T14" fmla="*/ 54 w 227"/>
                  <a:gd name="T15" fmla="*/ 122 h 247"/>
                  <a:gd name="T16" fmla="*/ 126 w 227"/>
                  <a:gd name="T17" fmla="*/ 197 h 247"/>
                  <a:gd name="T18" fmla="*/ 175 w 227"/>
                  <a:gd name="T19" fmla="*/ 183 h 247"/>
                  <a:gd name="T20" fmla="*/ 175 w 227"/>
                  <a:gd name="T21" fmla="*/ 150 h 247"/>
                  <a:gd name="T22" fmla="*/ 123 w 227"/>
                  <a:gd name="T23" fmla="*/ 150 h 247"/>
                  <a:gd name="T24" fmla="*/ 123 w 227"/>
                  <a:gd name="T25" fmla="*/ 104 h 247"/>
                  <a:gd name="T26" fmla="*/ 226 w 227"/>
                  <a:gd name="T27" fmla="*/ 104 h 247"/>
                  <a:gd name="T28" fmla="*/ 226 w 227"/>
                  <a:gd name="T29" fmla="*/ 207 h 247"/>
                  <a:gd name="T30" fmla="*/ 125 w 227"/>
                  <a:gd name="T31" fmla="*/ 246 h 247"/>
                  <a:gd name="T32" fmla="*/ 0 w 227"/>
                  <a:gd name="T33" fmla="*/ 1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7">
                    <a:moveTo>
                      <a:pt x="0" y="124"/>
                    </a:moveTo>
                    <a:lnTo>
                      <a:pt x="0" y="122"/>
                    </a:lnTo>
                    <a:cubicBezTo>
                      <a:pt x="0" y="54"/>
                      <a:pt x="53" y="0"/>
                      <a:pt x="123" y="0"/>
                    </a:cubicBezTo>
                    <a:cubicBezTo>
                      <a:pt x="166" y="0"/>
                      <a:pt x="193" y="11"/>
                      <a:pt x="218" y="32"/>
                    </a:cubicBezTo>
                    <a:lnTo>
                      <a:pt x="184" y="73"/>
                    </a:lnTo>
                    <a:cubicBezTo>
                      <a:pt x="166" y="57"/>
                      <a:pt x="150" y="48"/>
                      <a:pt x="122" y="48"/>
                    </a:cubicBezTo>
                    <a:cubicBezTo>
                      <a:pt x="84" y="48"/>
                      <a:pt x="54" y="82"/>
                      <a:pt x="54" y="122"/>
                    </a:cubicBezTo>
                    <a:lnTo>
                      <a:pt x="54" y="122"/>
                    </a:lnTo>
                    <a:cubicBezTo>
                      <a:pt x="54" y="165"/>
                      <a:pt x="84" y="197"/>
                      <a:pt x="126" y="197"/>
                    </a:cubicBezTo>
                    <a:cubicBezTo>
                      <a:pt x="146" y="197"/>
                      <a:pt x="162" y="193"/>
                      <a:pt x="175" y="183"/>
                    </a:cubicBezTo>
                    <a:lnTo>
                      <a:pt x="175" y="150"/>
                    </a:lnTo>
                    <a:lnTo>
                      <a:pt x="123" y="150"/>
                    </a:lnTo>
                    <a:lnTo>
                      <a:pt x="123" y="104"/>
                    </a:lnTo>
                    <a:lnTo>
                      <a:pt x="226" y="104"/>
                    </a:lnTo>
                    <a:lnTo>
                      <a:pt x="226" y="207"/>
                    </a:lnTo>
                    <a:cubicBezTo>
                      <a:pt x="201" y="228"/>
                      <a:pt x="168" y="246"/>
                      <a:pt x="125" y="246"/>
                    </a:cubicBezTo>
                    <a:cubicBezTo>
                      <a:pt x="50" y="246"/>
                      <a:pt x="0" y="193"/>
                      <a:pt x="0" y="12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3" name="Freeform 155"/>
              <p:cNvSpPr>
                <a:spLocks noChangeArrowheads="1"/>
              </p:cNvSpPr>
              <p:nvPr/>
            </p:nvSpPr>
            <p:spPr bwMode="auto">
              <a:xfrm>
                <a:off x="4400550" y="4725988"/>
                <a:ext cx="19050" cy="85725"/>
              </a:xfrm>
              <a:custGeom>
                <a:avLst/>
                <a:gdLst>
                  <a:gd name="T0" fmla="*/ 0 w 54"/>
                  <a:gd name="T1" fmla="*/ 0 h 238"/>
                  <a:gd name="T2" fmla="*/ 53 w 54"/>
                  <a:gd name="T3" fmla="*/ 0 h 238"/>
                  <a:gd name="T4" fmla="*/ 53 w 54"/>
                  <a:gd name="T5" fmla="*/ 237 h 238"/>
                  <a:gd name="T6" fmla="*/ 0 w 54"/>
                  <a:gd name="T7" fmla="*/ 237 h 238"/>
                  <a:gd name="T8" fmla="*/ 0 w 54"/>
                  <a:gd name="T9" fmla="*/ 0 h 238"/>
                </a:gdLst>
                <a:ahLst/>
                <a:cxnLst>
                  <a:cxn ang="0">
                    <a:pos x="T0" y="T1"/>
                  </a:cxn>
                  <a:cxn ang="0">
                    <a:pos x="T2" y="T3"/>
                  </a:cxn>
                  <a:cxn ang="0">
                    <a:pos x="T4" y="T5"/>
                  </a:cxn>
                  <a:cxn ang="0">
                    <a:pos x="T6" y="T7"/>
                  </a:cxn>
                  <a:cxn ang="0">
                    <a:pos x="T8" y="T9"/>
                  </a:cxn>
                </a:cxnLst>
                <a:rect l="0" t="0" r="r" b="b"/>
                <a:pathLst>
                  <a:path w="54" h="238">
                    <a:moveTo>
                      <a:pt x="0" y="0"/>
                    </a:moveTo>
                    <a:lnTo>
                      <a:pt x="53" y="0"/>
                    </a:lnTo>
                    <a:lnTo>
                      <a:pt x="53"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4" name="Freeform 156"/>
              <p:cNvSpPr>
                <a:spLocks noChangeArrowheads="1"/>
              </p:cNvSpPr>
              <p:nvPr/>
            </p:nvSpPr>
            <p:spPr bwMode="auto">
              <a:xfrm>
                <a:off x="4435475" y="4725988"/>
                <a:ext cx="76200" cy="85725"/>
              </a:xfrm>
              <a:custGeom>
                <a:avLst/>
                <a:gdLst>
                  <a:gd name="T0" fmla="*/ 0 w 212"/>
                  <a:gd name="T1" fmla="*/ 0 h 238"/>
                  <a:gd name="T2" fmla="*/ 49 w 212"/>
                  <a:gd name="T3" fmla="*/ 0 h 238"/>
                  <a:gd name="T4" fmla="*/ 160 w 212"/>
                  <a:gd name="T5" fmla="*/ 145 h 238"/>
                  <a:gd name="T6" fmla="*/ 160 w 212"/>
                  <a:gd name="T7" fmla="*/ 0 h 238"/>
                  <a:gd name="T8" fmla="*/ 211 w 212"/>
                  <a:gd name="T9" fmla="*/ 0 h 238"/>
                  <a:gd name="T10" fmla="*/ 211 w 212"/>
                  <a:gd name="T11" fmla="*/ 237 h 238"/>
                  <a:gd name="T12" fmla="*/ 167 w 212"/>
                  <a:gd name="T13" fmla="*/ 237 h 238"/>
                  <a:gd name="T14" fmla="*/ 51 w 212"/>
                  <a:gd name="T15" fmla="*/ 86 h 238"/>
                  <a:gd name="T16" fmla="*/ 51 w 212"/>
                  <a:gd name="T17" fmla="*/ 237 h 238"/>
                  <a:gd name="T18" fmla="*/ 0 w 212"/>
                  <a:gd name="T19" fmla="*/ 237 h 238"/>
                  <a:gd name="T20" fmla="*/ 0 w 212"/>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38">
                    <a:moveTo>
                      <a:pt x="0" y="0"/>
                    </a:moveTo>
                    <a:lnTo>
                      <a:pt x="49" y="0"/>
                    </a:lnTo>
                    <a:lnTo>
                      <a:pt x="160" y="145"/>
                    </a:lnTo>
                    <a:lnTo>
                      <a:pt x="160" y="0"/>
                    </a:lnTo>
                    <a:lnTo>
                      <a:pt x="211" y="0"/>
                    </a:lnTo>
                    <a:lnTo>
                      <a:pt x="211" y="237"/>
                    </a:lnTo>
                    <a:lnTo>
                      <a:pt x="167" y="237"/>
                    </a:lnTo>
                    <a:lnTo>
                      <a:pt x="51" y="86"/>
                    </a:lnTo>
                    <a:lnTo>
                      <a:pt x="51"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3" name="Freeform 157"/>
              <p:cNvSpPr>
                <a:spLocks noChangeArrowheads="1"/>
              </p:cNvSpPr>
              <p:nvPr/>
            </p:nvSpPr>
            <p:spPr bwMode="auto">
              <a:xfrm>
                <a:off x="4516438" y="4722813"/>
                <a:ext cx="68262" cy="88900"/>
              </a:xfrm>
              <a:custGeom>
                <a:avLst/>
                <a:gdLst>
                  <a:gd name="T0" fmla="*/ 0 w 190"/>
                  <a:gd name="T1" fmla="*/ 207 h 246"/>
                  <a:gd name="T2" fmla="*/ 31 w 190"/>
                  <a:gd name="T3" fmla="*/ 170 h 246"/>
                  <a:gd name="T4" fmla="*/ 101 w 190"/>
                  <a:gd name="T5" fmla="*/ 199 h 246"/>
                  <a:gd name="T6" fmla="*/ 136 w 190"/>
                  <a:gd name="T7" fmla="*/ 177 h 246"/>
                  <a:gd name="T8" fmla="*/ 136 w 190"/>
                  <a:gd name="T9" fmla="*/ 175 h 246"/>
                  <a:gd name="T10" fmla="*/ 89 w 190"/>
                  <a:gd name="T11" fmla="*/ 145 h 246"/>
                  <a:gd name="T12" fmla="*/ 10 w 190"/>
                  <a:gd name="T13" fmla="*/ 73 h 246"/>
                  <a:gd name="T14" fmla="*/ 10 w 190"/>
                  <a:gd name="T15" fmla="*/ 73 h 246"/>
                  <a:gd name="T16" fmla="*/ 93 w 190"/>
                  <a:gd name="T17" fmla="*/ 0 h 246"/>
                  <a:gd name="T18" fmla="*/ 181 w 190"/>
                  <a:gd name="T19" fmla="*/ 31 h 246"/>
                  <a:gd name="T20" fmla="*/ 154 w 190"/>
                  <a:gd name="T21" fmla="*/ 70 h 246"/>
                  <a:gd name="T22" fmla="*/ 92 w 190"/>
                  <a:gd name="T23" fmla="*/ 46 h 246"/>
                  <a:gd name="T24" fmla="*/ 61 w 190"/>
                  <a:gd name="T25" fmla="*/ 67 h 246"/>
                  <a:gd name="T26" fmla="*/ 61 w 190"/>
                  <a:gd name="T27" fmla="*/ 68 h 246"/>
                  <a:gd name="T28" fmla="*/ 113 w 190"/>
                  <a:gd name="T29" fmla="*/ 99 h 246"/>
                  <a:gd name="T30" fmla="*/ 189 w 190"/>
                  <a:gd name="T31" fmla="*/ 171 h 246"/>
                  <a:gd name="T32" fmla="*/ 189 w 190"/>
                  <a:gd name="T33" fmla="*/ 171 h 246"/>
                  <a:gd name="T34" fmla="*/ 101 w 190"/>
                  <a:gd name="T35" fmla="*/ 245 h 246"/>
                  <a:gd name="T36" fmla="*/ 0 w 190"/>
                  <a:gd name="T37" fmla="*/ 20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246">
                    <a:moveTo>
                      <a:pt x="0" y="207"/>
                    </a:moveTo>
                    <a:lnTo>
                      <a:pt x="31" y="170"/>
                    </a:lnTo>
                    <a:cubicBezTo>
                      <a:pt x="53" y="188"/>
                      <a:pt x="75" y="199"/>
                      <a:pt x="101" y="199"/>
                    </a:cubicBezTo>
                    <a:cubicBezTo>
                      <a:pt x="124" y="199"/>
                      <a:pt x="136" y="190"/>
                      <a:pt x="136" y="177"/>
                    </a:cubicBezTo>
                    <a:lnTo>
                      <a:pt x="136" y="175"/>
                    </a:lnTo>
                    <a:cubicBezTo>
                      <a:pt x="136" y="163"/>
                      <a:pt x="128" y="156"/>
                      <a:pt x="89" y="145"/>
                    </a:cubicBezTo>
                    <a:cubicBezTo>
                      <a:pt x="40" y="134"/>
                      <a:pt x="10" y="120"/>
                      <a:pt x="10" y="73"/>
                    </a:cubicBezTo>
                    <a:lnTo>
                      <a:pt x="10" y="73"/>
                    </a:lnTo>
                    <a:cubicBezTo>
                      <a:pt x="10" y="29"/>
                      <a:pt x="45" y="0"/>
                      <a:pt x="93" y="0"/>
                    </a:cubicBezTo>
                    <a:cubicBezTo>
                      <a:pt x="128" y="0"/>
                      <a:pt x="157" y="11"/>
                      <a:pt x="181" y="31"/>
                    </a:cubicBezTo>
                    <a:lnTo>
                      <a:pt x="154" y="70"/>
                    </a:lnTo>
                    <a:cubicBezTo>
                      <a:pt x="133" y="56"/>
                      <a:pt x="112" y="46"/>
                      <a:pt x="92" y="46"/>
                    </a:cubicBezTo>
                    <a:cubicBezTo>
                      <a:pt x="72" y="46"/>
                      <a:pt x="61" y="56"/>
                      <a:pt x="61" y="67"/>
                    </a:cubicBezTo>
                    <a:lnTo>
                      <a:pt x="61" y="68"/>
                    </a:lnTo>
                    <a:cubicBezTo>
                      <a:pt x="61" y="84"/>
                      <a:pt x="72" y="89"/>
                      <a:pt x="113" y="99"/>
                    </a:cubicBezTo>
                    <a:cubicBezTo>
                      <a:pt x="161" y="111"/>
                      <a:pt x="189" y="129"/>
                      <a:pt x="189" y="171"/>
                    </a:cubicBezTo>
                    <a:lnTo>
                      <a:pt x="189" y="171"/>
                    </a:lnTo>
                    <a:cubicBezTo>
                      <a:pt x="189" y="218"/>
                      <a:pt x="153" y="245"/>
                      <a:pt x="101" y="245"/>
                    </a:cubicBezTo>
                    <a:cubicBezTo>
                      <a:pt x="65" y="245"/>
                      <a:pt x="29" y="232"/>
                      <a:pt x="0" y="207"/>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4" name="Freeform 158"/>
              <p:cNvSpPr>
                <a:spLocks noChangeArrowheads="1"/>
              </p:cNvSpPr>
              <p:nvPr/>
            </p:nvSpPr>
            <p:spPr bwMode="auto">
              <a:xfrm>
                <a:off x="4089400" y="4675188"/>
                <a:ext cx="28575" cy="41275"/>
              </a:xfrm>
              <a:custGeom>
                <a:avLst/>
                <a:gdLst>
                  <a:gd name="T0" fmla="*/ 57 w 78"/>
                  <a:gd name="T1" fmla="*/ 113 h 114"/>
                  <a:gd name="T2" fmla="*/ 32 w 78"/>
                  <a:gd name="T3" fmla="*/ 60 h 114"/>
                  <a:gd name="T4" fmla="*/ 17 w 78"/>
                  <a:gd name="T5" fmla="*/ 27 h 114"/>
                  <a:gd name="T6" fmla="*/ 17 w 78"/>
                  <a:gd name="T7" fmla="*/ 28 h 114"/>
                  <a:gd name="T8" fmla="*/ 19 w 78"/>
                  <a:gd name="T9" fmla="*/ 59 h 114"/>
                  <a:gd name="T10" fmla="*/ 19 w 78"/>
                  <a:gd name="T11" fmla="*/ 113 h 114"/>
                  <a:gd name="T12" fmla="*/ 0 w 78"/>
                  <a:gd name="T13" fmla="*/ 113 h 114"/>
                  <a:gd name="T14" fmla="*/ 0 w 78"/>
                  <a:gd name="T15" fmla="*/ 0 h 114"/>
                  <a:gd name="T16" fmla="*/ 21 w 78"/>
                  <a:gd name="T17" fmla="*/ 0 h 114"/>
                  <a:gd name="T18" fmla="*/ 49 w 78"/>
                  <a:gd name="T19" fmla="*/ 56 h 114"/>
                  <a:gd name="T20" fmla="*/ 60 w 78"/>
                  <a:gd name="T21" fmla="*/ 85 h 114"/>
                  <a:gd name="T22" fmla="*/ 60 w 78"/>
                  <a:gd name="T23" fmla="*/ 84 h 114"/>
                  <a:gd name="T24" fmla="*/ 59 w 78"/>
                  <a:gd name="T25" fmla="*/ 52 h 114"/>
                  <a:gd name="T26" fmla="*/ 59 w 78"/>
                  <a:gd name="T27" fmla="*/ 0 h 114"/>
                  <a:gd name="T28" fmla="*/ 77 w 78"/>
                  <a:gd name="T29" fmla="*/ 0 h 114"/>
                  <a:gd name="T30" fmla="*/ 77 w 78"/>
                  <a:gd name="T31" fmla="*/ 113 h 114"/>
                  <a:gd name="T32" fmla="*/ 57 w 78"/>
                  <a:gd name="T3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14">
                    <a:moveTo>
                      <a:pt x="57" y="113"/>
                    </a:moveTo>
                    <a:lnTo>
                      <a:pt x="32" y="60"/>
                    </a:lnTo>
                    <a:cubicBezTo>
                      <a:pt x="25" y="48"/>
                      <a:pt x="20" y="34"/>
                      <a:pt x="17" y="27"/>
                    </a:cubicBezTo>
                    <a:lnTo>
                      <a:pt x="17" y="28"/>
                    </a:lnTo>
                    <a:cubicBezTo>
                      <a:pt x="19" y="36"/>
                      <a:pt x="19" y="49"/>
                      <a:pt x="19" y="59"/>
                    </a:cubicBezTo>
                    <a:lnTo>
                      <a:pt x="19" y="113"/>
                    </a:lnTo>
                    <a:lnTo>
                      <a:pt x="0" y="113"/>
                    </a:lnTo>
                    <a:lnTo>
                      <a:pt x="0" y="0"/>
                    </a:lnTo>
                    <a:lnTo>
                      <a:pt x="21" y="0"/>
                    </a:lnTo>
                    <a:lnTo>
                      <a:pt x="49" y="56"/>
                    </a:lnTo>
                    <a:cubicBezTo>
                      <a:pt x="53" y="66"/>
                      <a:pt x="59" y="79"/>
                      <a:pt x="60" y="85"/>
                    </a:cubicBezTo>
                    <a:lnTo>
                      <a:pt x="60" y="84"/>
                    </a:lnTo>
                    <a:cubicBezTo>
                      <a:pt x="60" y="78"/>
                      <a:pt x="59" y="63"/>
                      <a:pt x="59" y="52"/>
                    </a:cubicBezTo>
                    <a:lnTo>
                      <a:pt x="59" y="0"/>
                    </a:lnTo>
                    <a:lnTo>
                      <a:pt x="77" y="0"/>
                    </a:lnTo>
                    <a:lnTo>
                      <a:pt x="77" y="113"/>
                    </a:lnTo>
                    <a:lnTo>
                      <a:pt x="57" y="11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5" name="Freeform 159"/>
              <p:cNvSpPr>
                <a:spLocks noChangeArrowheads="1"/>
              </p:cNvSpPr>
              <p:nvPr/>
            </p:nvSpPr>
            <p:spPr bwMode="auto">
              <a:xfrm>
                <a:off x="4122738" y="4684713"/>
                <a:ext cx="25400" cy="31750"/>
              </a:xfrm>
              <a:custGeom>
                <a:avLst/>
                <a:gdLst>
                  <a:gd name="T0" fmla="*/ 19 w 69"/>
                  <a:gd name="T1" fmla="*/ 48 h 87"/>
                  <a:gd name="T2" fmla="*/ 38 w 69"/>
                  <a:gd name="T3" fmla="*/ 72 h 87"/>
                  <a:gd name="T4" fmla="*/ 59 w 69"/>
                  <a:gd name="T5" fmla="*/ 63 h 87"/>
                  <a:gd name="T6" fmla="*/ 66 w 69"/>
                  <a:gd name="T7" fmla="*/ 74 h 87"/>
                  <a:gd name="T8" fmla="*/ 37 w 69"/>
                  <a:gd name="T9" fmla="*/ 86 h 87"/>
                  <a:gd name="T10" fmla="*/ 0 w 69"/>
                  <a:gd name="T11" fmla="*/ 43 h 87"/>
                  <a:gd name="T12" fmla="*/ 9 w 69"/>
                  <a:gd name="T13" fmla="*/ 11 h 87"/>
                  <a:gd name="T14" fmla="*/ 34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4 w 69"/>
                  <a:gd name="T27" fmla="*/ 12 h 87"/>
                  <a:gd name="T28" fmla="*/ 19 w 69"/>
                  <a:gd name="T29" fmla="*/ 34 h 87"/>
                  <a:gd name="T30" fmla="*/ 50 w 69"/>
                  <a:gd name="T31" fmla="*/ 34 h 87"/>
                  <a:gd name="T32" fmla="*/ 34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3" y="72"/>
                      <a:pt x="38" y="72"/>
                    </a:cubicBezTo>
                    <a:cubicBezTo>
                      <a:pt x="47" y="72"/>
                      <a:pt x="52" y="69"/>
                      <a:pt x="59" y="63"/>
                    </a:cubicBezTo>
                    <a:lnTo>
                      <a:pt x="66" y="74"/>
                    </a:lnTo>
                    <a:cubicBezTo>
                      <a:pt x="58" y="81"/>
                      <a:pt x="48" y="86"/>
                      <a:pt x="37" y="86"/>
                    </a:cubicBezTo>
                    <a:cubicBezTo>
                      <a:pt x="14" y="86"/>
                      <a:pt x="0" y="69"/>
                      <a:pt x="0" y="43"/>
                    </a:cubicBezTo>
                    <a:cubicBezTo>
                      <a:pt x="0" y="27"/>
                      <a:pt x="2" y="18"/>
                      <a:pt x="9" y="11"/>
                    </a:cubicBezTo>
                    <a:cubicBezTo>
                      <a:pt x="16" y="2"/>
                      <a:pt x="25" y="0"/>
                      <a:pt x="34" y="0"/>
                    </a:cubicBezTo>
                    <a:cubicBezTo>
                      <a:pt x="43" y="0"/>
                      <a:pt x="50" y="1"/>
                      <a:pt x="57" y="8"/>
                    </a:cubicBezTo>
                    <a:cubicBezTo>
                      <a:pt x="63" y="13"/>
                      <a:pt x="68" y="25"/>
                      <a:pt x="68" y="43"/>
                    </a:cubicBezTo>
                    <a:lnTo>
                      <a:pt x="68" y="47"/>
                    </a:lnTo>
                    <a:lnTo>
                      <a:pt x="19" y="47"/>
                    </a:lnTo>
                    <a:lnTo>
                      <a:pt x="19" y="48"/>
                    </a:lnTo>
                    <a:close/>
                    <a:moveTo>
                      <a:pt x="34" y="12"/>
                    </a:moveTo>
                    <a:cubicBezTo>
                      <a:pt x="25" y="12"/>
                      <a:pt x="19" y="20"/>
                      <a:pt x="19" y="34"/>
                    </a:cubicBezTo>
                    <a:lnTo>
                      <a:pt x="50" y="34"/>
                    </a:lnTo>
                    <a:cubicBezTo>
                      <a:pt x="50" y="20"/>
                      <a:pt x="43" y="12"/>
                      <a:pt x="34"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6" name="Freeform 160"/>
              <p:cNvSpPr>
                <a:spLocks noChangeArrowheads="1"/>
              </p:cNvSpPr>
              <p:nvPr/>
            </p:nvSpPr>
            <p:spPr bwMode="auto">
              <a:xfrm>
                <a:off x="4149725" y="4684713"/>
                <a:ext cx="39688" cy="30162"/>
              </a:xfrm>
              <a:custGeom>
                <a:avLst/>
                <a:gdLst>
                  <a:gd name="T0" fmla="*/ 86 w 111"/>
                  <a:gd name="T1" fmla="*/ 83 h 84"/>
                  <a:gd name="T2" fmla="*/ 69 w 111"/>
                  <a:gd name="T3" fmla="*/ 83 h 84"/>
                  <a:gd name="T4" fmla="*/ 60 w 111"/>
                  <a:gd name="T5" fmla="*/ 45 h 84"/>
                  <a:gd name="T6" fmla="*/ 54 w 111"/>
                  <a:gd name="T7" fmla="*/ 23 h 84"/>
                  <a:gd name="T8" fmla="*/ 54 w 111"/>
                  <a:gd name="T9" fmla="*/ 23 h 84"/>
                  <a:gd name="T10" fmla="*/ 48 w 111"/>
                  <a:gd name="T11" fmla="*/ 47 h 84"/>
                  <a:gd name="T12" fmla="*/ 39 w 111"/>
                  <a:gd name="T13" fmla="*/ 83 h 84"/>
                  <a:gd name="T14" fmla="*/ 22 w 111"/>
                  <a:gd name="T15" fmla="*/ 83 h 84"/>
                  <a:gd name="T16" fmla="*/ 0 w 111"/>
                  <a:gd name="T17" fmla="*/ 2 h 84"/>
                  <a:gd name="T18" fmla="*/ 17 w 111"/>
                  <a:gd name="T19" fmla="*/ 0 h 84"/>
                  <a:gd name="T20" fmla="*/ 26 w 111"/>
                  <a:gd name="T21" fmla="*/ 40 h 84"/>
                  <a:gd name="T22" fmla="*/ 30 w 111"/>
                  <a:gd name="T23" fmla="*/ 61 h 84"/>
                  <a:gd name="T24" fmla="*/ 30 w 111"/>
                  <a:gd name="T25" fmla="*/ 61 h 84"/>
                  <a:gd name="T26" fmla="*/ 36 w 111"/>
                  <a:gd name="T27" fmla="*/ 38 h 84"/>
                  <a:gd name="T28" fmla="*/ 46 w 111"/>
                  <a:gd name="T29" fmla="*/ 1 h 84"/>
                  <a:gd name="T30" fmla="*/ 64 w 111"/>
                  <a:gd name="T31" fmla="*/ 1 h 84"/>
                  <a:gd name="T32" fmla="*/ 72 w 111"/>
                  <a:gd name="T33" fmla="*/ 38 h 84"/>
                  <a:gd name="T34" fmla="*/ 78 w 111"/>
                  <a:gd name="T35" fmla="*/ 61 h 84"/>
                  <a:gd name="T36" fmla="*/ 78 w 111"/>
                  <a:gd name="T37" fmla="*/ 61 h 84"/>
                  <a:gd name="T38" fmla="*/ 82 w 111"/>
                  <a:gd name="T39" fmla="*/ 40 h 84"/>
                  <a:gd name="T40" fmla="*/ 90 w 111"/>
                  <a:gd name="T41" fmla="*/ 1 h 84"/>
                  <a:gd name="T42" fmla="*/ 110 w 111"/>
                  <a:gd name="T43" fmla="*/ 1 h 84"/>
                  <a:gd name="T44" fmla="*/ 86 w 111"/>
                  <a:gd name="T4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84">
                    <a:moveTo>
                      <a:pt x="86" y="83"/>
                    </a:moveTo>
                    <a:lnTo>
                      <a:pt x="69" y="83"/>
                    </a:lnTo>
                    <a:lnTo>
                      <a:pt x="60" y="45"/>
                    </a:lnTo>
                    <a:cubicBezTo>
                      <a:pt x="57" y="36"/>
                      <a:pt x="54" y="23"/>
                      <a:pt x="54" y="23"/>
                    </a:cubicBezTo>
                    <a:lnTo>
                      <a:pt x="54" y="23"/>
                    </a:lnTo>
                    <a:cubicBezTo>
                      <a:pt x="54" y="23"/>
                      <a:pt x="53" y="31"/>
                      <a:pt x="48" y="47"/>
                    </a:cubicBezTo>
                    <a:lnTo>
                      <a:pt x="39" y="83"/>
                    </a:lnTo>
                    <a:lnTo>
                      <a:pt x="22" y="83"/>
                    </a:lnTo>
                    <a:lnTo>
                      <a:pt x="0" y="2"/>
                    </a:lnTo>
                    <a:lnTo>
                      <a:pt x="17" y="0"/>
                    </a:lnTo>
                    <a:lnTo>
                      <a:pt x="26" y="40"/>
                    </a:lnTo>
                    <a:cubicBezTo>
                      <a:pt x="28" y="49"/>
                      <a:pt x="30" y="61"/>
                      <a:pt x="30" y="61"/>
                    </a:cubicBezTo>
                    <a:lnTo>
                      <a:pt x="30" y="61"/>
                    </a:lnTo>
                    <a:cubicBezTo>
                      <a:pt x="30" y="61"/>
                      <a:pt x="32" y="51"/>
                      <a:pt x="36" y="38"/>
                    </a:cubicBezTo>
                    <a:lnTo>
                      <a:pt x="46" y="1"/>
                    </a:lnTo>
                    <a:lnTo>
                      <a:pt x="64" y="1"/>
                    </a:lnTo>
                    <a:lnTo>
                      <a:pt x="72" y="38"/>
                    </a:lnTo>
                    <a:cubicBezTo>
                      <a:pt x="76" y="51"/>
                      <a:pt x="78" y="61"/>
                      <a:pt x="78" y="61"/>
                    </a:cubicBezTo>
                    <a:lnTo>
                      <a:pt x="78" y="61"/>
                    </a:lnTo>
                    <a:cubicBezTo>
                      <a:pt x="78" y="61"/>
                      <a:pt x="80" y="48"/>
                      <a:pt x="82" y="40"/>
                    </a:cubicBezTo>
                    <a:lnTo>
                      <a:pt x="90" y="1"/>
                    </a:lnTo>
                    <a:lnTo>
                      <a:pt x="110" y="1"/>
                    </a:lnTo>
                    <a:lnTo>
                      <a:pt x="86" y="8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7" name="Freeform 161"/>
              <p:cNvSpPr>
                <a:spLocks noChangeArrowheads="1"/>
              </p:cNvSpPr>
              <p:nvPr/>
            </p:nvSpPr>
            <p:spPr bwMode="auto">
              <a:xfrm>
                <a:off x="4206875" y="4675188"/>
                <a:ext cx="26988" cy="41275"/>
              </a:xfrm>
              <a:custGeom>
                <a:avLst/>
                <a:gdLst>
                  <a:gd name="T0" fmla="*/ 54 w 77"/>
                  <a:gd name="T1" fmla="*/ 113 h 114"/>
                  <a:gd name="T2" fmla="*/ 44 w 77"/>
                  <a:gd name="T3" fmla="*/ 96 h 114"/>
                  <a:gd name="T4" fmla="*/ 26 w 77"/>
                  <a:gd name="T5" fmla="*/ 68 h 114"/>
                  <a:gd name="T6" fmla="*/ 18 w 77"/>
                  <a:gd name="T7" fmla="*/ 64 h 114"/>
                  <a:gd name="T8" fmla="*/ 18 w 77"/>
                  <a:gd name="T9" fmla="*/ 113 h 114"/>
                  <a:gd name="T10" fmla="*/ 0 w 77"/>
                  <a:gd name="T11" fmla="*/ 113 h 114"/>
                  <a:gd name="T12" fmla="*/ 0 w 77"/>
                  <a:gd name="T13" fmla="*/ 0 h 114"/>
                  <a:gd name="T14" fmla="*/ 35 w 77"/>
                  <a:gd name="T15" fmla="*/ 0 h 114"/>
                  <a:gd name="T16" fmla="*/ 71 w 77"/>
                  <a:gd name="T17" fmla="*/ 34 h 114"/>
                  <a:gd name="T18" fmla="*/ 43 w 77"/>
                  <a:gd name="T19" fmla="*/ 64 h 114"/>
                  <a:gd name="T20" fmla="*/ 60 w 77"/>
                  <a:gd name="T21" fmla="*/ 86 h 114"/>
                  <a:gd name="T22" fmla="*/ 76 w 77"/>
                  <a:gd name="T23" fmla="*/ 113 h 114"/>
                  <a:gd name="T24" fmla="*/ 54 w 77"/>
                  <a:gd name="T25" fmla="*/ 113 h 114"/>
                  <a:gd name="T26" fmla="*/ 29 w 77"/>
                  <a:gd name="T27" fmla="*/ 16 h 114"/>
                  <a:gd name="T28" fmla="*/ 18 w 77"/>
                  <a:gd name="T29" fmla="*/ 16 h 114"/>
                  <a:gd name="T30" fmla="*/ 18 w 77"/>
                  <a:gd name="T31" fmla="*/ 52 h 114"/>
                  <a:gd name="T32" fmla="*/ 28 w 77"/>
                  <a:gd name="T33" fmla="*/ 52 h 114"/>
                  <a:gd name="T34" fmla="*/ 46 w 77"/>
                  <a:gd name="T35" fmla="*/ 46 h 114"/>
                  <a:gd name="T36" fmla="*/ 51 w 77"/>
                  <a:gd name="T37" fmla="*/ 34 h 114"/>
                  <a:gd name="T38" fmla="*/ 29 w 77"/>
                  <a:gd name="T39" fmla="*/ 1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14">
                    <a:moveTo>
                      <a:pt x="54" y="113"/>
                    </a:moveTo>
                    <a:lnTo>
                      <a:pt x="44" y="96"/>
                    </a:lnTo>
                    <a:cubicBezTo>
                      <a:pt x="38" y="82"/>
                      <a:pt x="32" y="74"/>
                      <a:pt x="26" y="68"/>
                    </a:cubicBezTo>
                    <a:cubicBezTo>
                      <a:pt x="24" y="66"/>
                      <a:pt x="22" y="64"/>
                      <a:pt x="18" y="64"/>
                    </a:cubicBezTo>
                    <a:lnTo>
                      <a:pt x="18" y="113"/>
                    </a:lnTo>
                    <a:lnTo>
                      <a:pt x="0" y="113"/>
                    </a:lnTo>
                    <a:lnTo>
                      <a:pt x="0" y="0"/>
                    </a:lnTo>
                    <a:lnTo>
                      <a:pt x="35" y="0"/>
                    </a:lnTo>
                    <a:cubicBezTo>
                      <a:pt x="60" y="0"/>
                      <a:pt x="71" y="16"/>
                      <a:pt x="71" y="34"/>
                    </a:cubicBezTo>
                    <a:cubicBezTo>
                      <a:pt x="71" y="49"/>
                      <a:pt x="61" y="64"/>
                      <a:pt x="43" y="64"/>
                    </a:cubicBezTo>
                    <a:cubicBezTo>
                      <a:pt x="47" y="66"/>
                      <a:pt x="54" y="77"/>
                      <a:pt x="60" y="86"/>
                    </a:cubicBezTo>
                    <a:lnTo>
                      <a:pt x="76" y="113"/>
                    </a:lnTo>
                    <a:lnTo>
                      <a:pt x="54" y="113"/>
                    </a:lnTo>
                    <a:close/>
                    <a:moveTo>
                      <a:pt x="29" y="16"/>
                    </a:moveTo>
                    <a:lnTo>
                      <a:pt x="18" y="16"/>
                    </a:lnTo>
                    <a:lnTo>
                      <a:pt x="18" y="52"/>
                    </a:lnTo>
                    <a:lnTo>
                      <a:pt x="28" y="52"/>
                    </a:lnTo>
                    <a:cubicBezTo>
                      <a:pt x="38" y="52"/>
                      <a:pt x="42" y="50"/>
                      <a:pt x="46" y="46"/>
                    </a:cubicBezTo>
                    <a:cubicBezTo>
                      <a:pt x="49" y="43"/>
                      <a:pt x="51" y="39"/>
                      <a:pt x="51" y="34"/>
                    </a:cubicBezTo>
                    <a:cubicBezTo>
                      <a:pt x="51" y="21"/>
                      <a:pt x="46" y="16"/>
                      <a:pt x="29" y="1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8" name="Freeform 162"/>
              <p:cNvSpPr>
                <a:spLocks noChangeArrowheads="1"/>
              </p:cNvSpPr>
              <p:nvPr/>
            </p:nvSpPr>
            <p:spPr bwMode="auto">
              <a:xfrm>
                <a:off x="4237038" y="4684713"/>
                <a:ext cx="25400" cy="31750"/>
              </a:xfrm>
              <a:custGeom>
                <a:avLst/>
                <a:gdLst>
                  <a:gd name="T0" fmla="*/ 19 w 69"/>
                  <a:gd name="T1" fmla="*/ 48 h 87"/>
                  <a:gd name="T2" fmla="*/ 39 w 69"/>
                  <a:gd name="T3" fmla="*/ 72 h 87"/>
                  <a:gd name="T4" fmla="*/ 60 w 69"/>
                  <a:gd name="T5" fmla="*/ 63 h 87"/>
                  <a:gd name="T6" fmla="*/ 67 w 69"/>
                  <a:gd name="T7" fmla="*/ 74 h 87"/>
                  <a:gd name="T8" fmla="*/ 37 w 69"/>
                  <a:gd name="T9" fmla="*/ 86 h 87"/>
                  <a:gd name="T10" fmla="*/ 0 w 69"/>
                  <a:gd name="T11" fmla="*/ 43 h 87"/>
                  <a:gd name="T12" fmla="*/ 10 w 69"/>
                  <a:gd name="T13" fmla="*/ 11 h 87"/>
                  <a:gd name="T14" fmla="*/ 35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5 w 69"/>
                  <a:gd name="T27" fmla="*/ 12 h 87"/>
                  <a:gd name="T28" fmla="*/ 19 w 69"/>
                  <a:gd name="T29" fmla="*/ 34 h 87"/>
                  <a:gd name="T30" fmla="*/ 50 w 69"/>
                  <a:gd name="T31" fmla="*/ 34 h 87"/>
                  <a:gd name="T32" fmla="*/ 35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4" y="72"/>
                      <a:pt x="39" y="72"/>
                    </a:cubicBezTo>
                    <a:cubicBezTo>
                      <a:pt x="47" y="72"/>
                      <a:pt x="54" y="69"/>
                      <a:pt x="60" y="63"/>
                    </a:cubicBezTo>
                    <a:lnTo>
                      <a:pt x="67" y="74"/>
                    </a:lnTo>
                    <a:cubicBezTo>
                      <a:pt x="58" y="81"/>
                      <a:pt x="48" y="86"/>
                      <a:pt x="37" y="86"/>
                    </a:cubicBezTo>
                    <a:cubicBezTo>
                      <a:pt x="14" y="86"/>
                      <a:pt x="0" y="69"/>
                      <a:pt x="0" y="43"/>
                    </a:cubicBezTo>
                    <a:cubicBezTo>
                      <a:pt x="0" y="27"/>
                      <a:pt x="3" y="18"/>
                      <a:pt x="10" y="11"/>
                    </a:cubicBezTo>
                    <a:cubicBezTo>
                      <a:pt x="17" y="2"/>
                      <a:pt x="25" y="0"/>
                      <a:pt x="35" y="0"/>
                    </a:cubicBezTo>
                    <a:cubicBezTo>
                      <a:pt x="43" y="0"/>
                      <a:pt x="50" y="1"/>
                      <a:pt x="57" y="8"/>
                    </a:cubicBezTo>
                    <a:cubicBezTo>
                      <a:pt x="65" y="13"/>
                      <a:pt x="68" y="25"/>
                      <a:pt x="68" y="43"/>
                    </a:cubicBezTo>
                    <a:lnTo>
                      <a:pt x="68" y="47"/>
                    </a:lnTo>
                    <a:lnTo>
                      <a:pt x="19" y="47"/>
                    </a:lnTo>
                    <a:lnTo>
                      <a:pt x="19" y="48"/>
                    </a:lnTo>
                    <a:close/>
                    <a:moveTo>
                      <a:pt x="35" y="12"/>
                    </a:moveTo>
                    <a:cubicBezTo>
                      <a:pt x="25" y="12"/>
                      <a:pt x="19" y="20"/>
                      <a:pt x="19" y="34"/>
                    </a:cubicBezTo>
                    <a:lnTo>
                      <a:pt x="50" y="34"/>
                    </a:lnTo>
                    <a:cubicBezTo>
                      <a:pt x="50" y="20"/>
                      <a:pt x="44" y="12"/>
                      <a:pt x="35"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9" name="Freeform 163"/>
              <p:cNvSpPr>
                <a:spLocks noChangeArrowheads="1"/>
              </p:cNvSpPr>
              <p:nvPr/>
            </p:nvSpPr>
            <p:spPr bwMode="auto">
              <a:xfrm>
                <a:off x="4265613" y="4672013"/>
                <a:ext cx="11112" cy="44450"/>
              </a:xfrm>
              <a:custGeom>
                <a:avLst/>
                <a:gdLst>
                  <a:gd name="T0" fmla="*/ 19 w 31"/>
                  <a:gd name="T1" fmla="*/ 121 h 122"/>
                  <a:gd name="T2" fmla="*/ 1 w 31"/>
                  <a:gd name="T3" fmla="*/ 99 h 122"/>
                  <a:gd name="T4" fmla="*/ 1 w 31"/>
                  <a:gd name="T5" fmla="*/ 28 h 122"/>
                  <a:gd name="T6" fmla="*/ 0 w 31"/>
                  <a:gd name="T7" fmla="*/ 5 h 122"/>
                  <a:gd name="T8" fmla="*/ 18 w 31"/>
                  <a:gd name="T9" fmla="*/ 0 h 122"/>
                  <a:gd name="T10" fmla="*/ 19 w 31"/>
                  <a:gd name="T11" fmla="*/ 24 h 122"/>
                  <a:gd name="T12" fmla="*/ 19 w 31"/>
                  <a:gd name="T13" fmla="*/ 92 h 122"/>
                  <a:gd name="T14" fmla="*/ 21 w 31"/>
                  <a:gd name="T15" fmla="*/ 107 h 122"/>
                  <a:gd name="T16" fmla="*/ 28 w 31"/>
                  <a:gd name="T17" fmla="*/ 109 h 122"/>
                  <a:gd name="T18" fmla="*/ 30 w 31"/>
                  <a:gd name="T19" fmla="*/ 120 h 122"/>
                  <a:gd name="T20" fmla="*/ 19 w 31"/>
                  <a:gd name="T2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19" y="121"/>
                    </a:moveTo>
                    <a:cubicBezTo>
                      <a:pt x="1" y="121"/>
                      <a:pt x="1" y="106"/>
                      <a:pt x="1" y="99"/>
                    </a:cubicBezTo>
                    <a:lnTo>
                      <a:pt x="1" y="28"/>
                    </a:lnTo>
                    <a:cubicBezTo>
                      <a:pt x="1" y="17"/>
                      <a:pt x="1" y="12"/>
                      <a:pt x="0" y="5"/>
                    </a:cubicBezTo>
                    <a:lnTo>
                      <a:pt x="18" y="0"/>
                    </a:lnTo>
                    <a:cubicBezTo>
                      <a:pt x="19" y="6"/>
                      <a:pt x="19" y="13"/>
                      <a:pt x="19" y="24"/>
                    </a:cubicBezTo>
                    <a:lnTo>
                      <a:pt x="19" y="92"/>
                    </a:lnTo>
                    <a:cubicBezTo>
                      <a:pt x="19" y="103"/>
                      <a:pt x="21" y="106"/>
                      <a:pt x="21" y="107"/>
                    </a:cubicBezTo>
                    <a:cubicBezTo>
                      <a:pt x="22" y="109"/>
                      <a:pt x="25" y="110"/>
                      <a:pt x="28" y="109"/>
                    </a:cubicBezTo>
                    <a:lnTo>
                      <a:pt x="30" y="120"/>
                    </a:lnTo>
                    <a:cubicBezTo>
                      <a:pt x="26" y="121"/>
                      <a:pt x="23" y="121"/>
                      <a:pt x="19" y="121"/>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0" name="Freeform 164"/>
              <p:cNvSpPr>
                <a:spLocks noChangeArrowheads="1"/>
              </p:cNvSpPr>
              <p:nvPr/>
            </p:nvSpPr>
            <p:spPr bwMode="auto">
              <a:xfrm>
                <a:off x="4279900" y="4672013"/>
                <a:ext cx="7938" cy="42862"/>
              </a:xfrm>
              <a:custGeom>
                <a:avLst/>
                <a:gdLst>
                  <a:gd name="T0" fmla="*/ 11 w 24"/>
                  <a:gd name="T1" fmla="*/ 23 h 119"/>
                  <a:gd name="T2" fmla="*/ 0 w 24"/>
                  <a:gd name="T3" fmla="*/ 12 h 119"/>
                  <a:gd name="T4" fmla="*/ 12 w 24"/>
                  <a:gd name="T5" fmla="*/ 0 h 119"/>
                  <a:gd name="T6" fmla="*/ 23 w 24"/>
                  <a:gd name="T7" fmla="*/ 12 h 119"/>
                  <a:gd name="T8" fmla="*/ 11 w 24"/>
                  <a:gd name="T9" fmla="*/ 23 h 119"/>
                  <a:gd name="T10" fmla="*/ 2 w 24"/>
                  <a:gd name="T11" fmla="*/ 118 h 119"/>
                  <a:gd name="T12" fmla="*/ 2 w 24"/>
                  <a:gd name="T13" fmla="*/ 37 h 119"/>
                  <a:gd name="T14" fmla="*/ 20 w 24"/>
                  <a:gd name="T15" fmla="*/ 35 h 119"/>
                  <a:gd name="T16" fmla="*/ 20 w 24"/>
                  <a:gd name="T17" fmla="*/ 118 h 119"/>
                  <a:gd name="T18" fmla="*/ 2 w 24"/>
                  <a:gd name="T19"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9">
                    <a:moveTo>
                      <a:pt x="11" y="23"/>
                    </a:moveTo>
                    <a:cubicBezTo>
                      <a:pt x="5" y="23"/>
                      <a:pt x="0" y="19"/>
                      <a:pt x="0" y="12"/>
                    </a:cubicBezTo>
                    <a:cubicBezTo>
                      <a:pt x="0" y="5"/>
                      <a:pt x="5" y="0"/>
                      <a:pt x="12" y="0"/>
                    </a:cubicBezTo>
                    <a:cubicBezTo>
                      <a:pt x="18" y="0"/>
                      <a:pt x="23" y="5"/>
                      <a:pt x="23" y="12"/>
                    </a:cubicBezTo>
                    <a:cubicBezTo>
                      <a:pt x="23" y="19"/>
                      <a:pt x="18" y="23"/>
                      <a:pt x="11" y="23"/>
                    </a:cubicBezTo>
                    <a:close/>
                    <a:moveTo>
                      <a:pt x="2" y="118"/>
                    </a:moveTo>
                    <a:lnTo>
                      <a:pt x="2" y="37"/>
                    </a:lnTo>
                    <a:lnTo>
                      <a:pt x="20" y="35"/>
                    </a:lnTo>
                    <a:lnTo>
                      <a:pt x="20" y="118"/>
                    </a:lnTo>
                    <a:lnTo>
                      <a:pt x="2"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1" name="Freeform 165"/>
              <p:cNvSpPr>
                <a:spLocks noChangeArrowheads="1"/>
              </p:cNvSpPr>
              <p:nvPr/>
            </p:nvSpPr>
            <p:spPr bwMode="auto">
              <a:xfrm>
                <a:off x="4292600" y="4684713"/>
                <a:ext cx="22225" cy="31750"/>
              </a:xfrm>
              <a:custGeom>
                <a:avLst/>
                <a:gdLst>
                  <a:gd name="T0" fmla="*/ 36 w 62"/>
                  <a:gd name="T1" fmla="*/ 86 h 87"/>
                  <a:gd name="T2" fmla="*/ 0 w 62"/>
                  <a:gd name="T3" fmla="*/ 43 h 87"/>
                  <a:gd name="T4" fmla="*/ 36 w 62"/>
                  <a:gd name="T5" fmla="*/ 0 h 87"/>
                  <a:gd name="T6" fmla="*/ 59 w 62"/>
                  <a:gd name="T7" fmla="*/ 8 h 87"/>
                  <a:gd name="T8" fmla="*/ 50 w 62"/>
                  <a:gd name="T9" fmla="*/ 20 h 87"/>
                  <a:gd name="T10" fmla="*/ 36 w 62"/>
                  <a:gd name="T11" fmla="*/ 13 h 87"/>
                  <a:gd name="T12" fmla="*/ 23 w 62"/>
                  <a:gd name="T13" fmla="*/ 22 h 87"/>
                  <a:gd name="T14" fmla="*/ 21 w 62"/>
                  <a:gd name="T15" fmla="*/ 44 h 87"/>
                  <a:gd name="T16" fmla="*/ 26 w 62"/>
                  <a:gd name="T17" fmla="*/ 66 h 87"/>
                  <a:gd name="T18" fmla="*/ 36 w 62"/>
                  <a:gd name="T19" fmla="*/ 72 h 87"/>
                  <a:gd name="T20" fmla="*/ 52 w 62"/>
                  <a:gd name="T21" fmla="*/ 63 h 87"/>
                  <a:gd name="T22" fmla="*/ 61 w 62"/>
                  <a:gd name="T23" fmla="*/ 74 h 87"/>
                  <a:gd name="T24" fmla="*/ 36 w 62"/>
                  <a:gd name="T25"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7">
                    <a:moveTo>
                      <a:pt x="36" y="86"/>
                    </a:moveTo>
                    <a:cubicBezTo>
                      <a:pt x="12" y="86"/>
                      <a:pt x="0" y="69"/>
                      <a:pt x="0" y="43"/>
                    </a:cubicBezTo>
                    <a:cubicBezTo>
                      <a:pt x="0" y="13"/>
                      <a:pt x="18" y="0"/>
                      <a:pt x="36" y="0"/>
                    </a:cubicBezTo>
                    <a:cubicBezTo>
                      <a:pt x="45" y="0"/>
                      <a:pt x="52" y="1"/>
                      <a:pt x="59" y="8"/>
                    </a:cubicBezTo>
                    <a:lnTo>
                      <a:pt x="50" y="20"/>
                    </a:lnTo>
                    <a:cubicBezTo>
                      <a:pt x="45" y="15"/>
                      <a:pt x="41" y="13"/>
                      <a:pt x="36" y="13"/>
                    </a:cubicBezTo>
                    <a:cubicBezTo>
                      <a:pt x="30" y="13"/>
                      <a:pt x="26" y="16"/>
                      <a:pt x="23" y="22"/>
                    </a:cubicBezTo>
                    <a:cubicBezTo>
                      <a:pt x="21" y="27"/>
                      <a:pt x="21" y="34"/>
                      <a:pt x="21" y="44"/>
                    </a:cubicBezTo>
                    <a:cubicBezTo>
                      <a:pt x="21" y="55"/>
                      <a:pt x="22" y="63"/>
                      <a:pt x="26" y="66"/>
                    </a:cubicBezTo>
                    <a:cubicBezTo>
                      <a:pt x="29" y="70"/>
                      <a:pt x="32" y="72"/>
                      <a:pt x="36" y="72"/>
                    </a:cubicBezTo>
                    <a:cubicBezTo>
                      <a:pt x="43" y="72"/>
                      <a:pt x="48" y="69"/>
                      <a:pt x="52" y="63"/>
                    </a:cubicBezTo>
                    <a:lnTo>
                      <a:pt x="61" y="74"/>
                    </a:lnTo>
                    <a:cubicBezTo>
                      <a:pt x="54" y="81"/>
                      <a:pt x="45" y="86"/>
                      <a:pt x="36" y="8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 name="Freeform 166"/>
              <p:cNvSpPr>
                <a:spLocks noChangeArrowheads="1"/>
              </p:cNvSpPr>
              <p:nvPr/>
            </p:nvSpPr>
            <p:spPr bwMode="auto">
              <a:xfrm>
                <a:off x="4316413" y="4706938"/>
                <a:ext cx="7937" cy="7937"/>
              </a:xfrm>
              <a:custGeom>
                <a:avLst/>
                <a:gdLst>
                  <a:gd name="T0" fmla="*/ 11 w 24"/>
                  <a:gd name="T1" fmla="*/ 23 h 24"/>
                  <a:gd name="T2" fmla="*/ 0 w 24"/>
                  <a:gd name="T3" fmla="*/ 12 h 24"/>
                  <a:gd name="T4" fmla="*/ 11 w 24"/>
                  <a:gd name="T5" fmla="*/ 0 h 24"/>
                  <a:gd name="T6" fmla="*/ 23 w 24"/>
                  <a:gd name="T7" fmla="*/ 12 h 24"/>
                  <a:gd name="T8" fmla="*/ 11 w 24"/>
                  <a:gd name="T9" fmla="*/ 23 h 24"/>
                  <a:gd name="T10" fmla="*/ 11 w 24"/>
                  <a:gd name="T11" fmla="*/ 2 h 24"/>
                  <a:gd name="T12" fmla="*/ 3 w 24"/>
                  <a:gd name="T13" fmla="*/ 12 h 24"/>
                  <a:gd name="T14" fmla="*/ 11 w 24"/>
                  <a:gd name="T15" fmla="*/ 22 h 24"/>
                  <a:gd name="T16" fmla="*/ 21 w 24"/>
                  <a:gd name="T17" fmla="*/ 12 h 24"/>
                  <a:gd name="T18" fmla="*/ 11 w 24"/>
                  <a:gd name="T19" fmla="*/ 2 h 24"/>
                  <a:gd name="T20" fmla="*/ 14 w 24"/>
                  <a:gd name="T21" fmla="*/ 18 h 24"/>
                  <a:gd name="T22" fmla="*/ 12 w 24"/>
                  <a:gd name="T23" fmla="*/ 16 h 24"/>
                  <a:gd name="T24" fmla="*/ 11 w 24"/>
                  <a:gd name="T25" fmla="*/ 12 h 24"/>
                  <a:gd name="T26" fmla="*/ 10 w 24"/>
                  <a:gd name="T27" fmla="*/ 12 h 24"/>
                  <a:gd name="T28" fmla="*/ 10 w 24"/>
                  <a:gd name="T29" fmla="*/ 18 h 24"/>
                  <a:gd name="T30" fmla="*/ 7 w 24"/>
                  <a:gd name="T31" fmla="*/ 18 h 24"/>
                  <a:gd name="T32" fmla="*/ 7 w 24"/>
                  <a:gd name="T33" fmla="*/ 5 h 24"/>
                  <a:gd name="T34" fmla="*/ 12 w 24"/>
                  <a:gd name="T35" fmla="*/ 5 h 24"/>
                  <a:gd name="T36" fmla="*/ 17 w 24"/>
                  <a:gd name="T37" fmla="*/ 9 h 24"/>
                  <a:gd name="T38" fmla="*/ 14 w 24"/>
                  <a:gd name="T39" fmla="*/ 12 h 24"/>
                  <a:gd name="T40" fmla="*/ 14 w 24"/>
                  <a:gd name="T41" fmla="*/ 13 h 24"/>
                  <a:gd name="T42" fmla="*/ 17 w 24"/>
                  <a:gd name="T43" fmla="*/ 18 h 24"/>
                  <a:gd name="T44" fmla="*/ 14 w 24"/>
                  <a:gd name="T45" fmla="*/ 18 h 24"/>
                  <a:gd name="T46" fmla="*/ 12 w 24"/>
                  <a:gd name="T47" fmla="*/ 7 h 24"/>
                  <a:gd name="T48" fmla="*/ 11 w 24"/>
                  <a:gd name="T49" fmla="*/ 7 h 24"/>
                  <a:gd name="T50" fmla="*/ 10 w 24"/>
                  <a:gd name="T51" fmla="*/ 7 h 24"/>
                  <a:gd name="T52" fmla="*/ 10 w 24"/>
                  <a:gd name="T53" fmla="*/ 11 h 24"/>
                  <a:gd name="T54" fmla="*/ 11 w 24"/>
                  <a:gd name="T55" fmla="*/ 11 h 24"/>
                  <a:gd name="T56" fmla="*/ 12 w 24"/>
                  <a:gd name="T57" fmla="*/ 11 h 24"/>
                  <a:gd name="T58" fmla="*/ 14 w 24"/>
                  <a:gd name="T59" fmla="*/ 9 h 24"/>
                  <a:gd name="T60" fmla="*/ 12 w 24"/>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4">
                    <a:moveTo>
                      <a:pt x="11" y="23"/>
                    </a:moveTo>
                    <a:cubicBezTo>
                      <a:pt x="5" y="23"/>
                      <a:pt x="0" y="19"/>
                      <a:pt x="0" y="12"/>
                    </a:cubicBezTo>
                    <a:cubicBezTo>
                      <a:pt x="0" y="5"/>
                      <a:pt x="5" y="0"/>
                      <a:pt x="11" y="0"/>
                    </a:cubicBezTo>
                    <a:cubicBezTo>
                      <a:pt x="18" y="0"/>
                      <a:pt x="23" y="5"/>
                      <a:pt x="23" y="12"/>
                    </a:cubicBezTo>
                    <a:cubicBezTo>
                      <a:pt x="23" y="19"/>
                      <a:pt x="18" y="23"/>
                      <a:pt x="11" y="23"/>
                    </a:cubicBezTo>
                    <a:close/>
                    <a:moveTo>
                      <a:pt x="11" y="2"/>
                    </a:moveTo>
                    <a:cubicBezTo>
                      <a:pt x="7" y="2"/>
                      <a:pt x="3" y="7"/>
                      <a:pt x="3" y="12"/>
                    </a:cubicBezTo>
                    <a:cubicBezTo>
                      <a:pt x="3" y="18"/>
                      <a:pt x="7" y="22"/>
                      <a:pt x="11" y="22"/>
                    </a:cubicBezTo>
                    <a:cubicBezTo>
                      <a:pt x="17" y="22"/>
                      <a:pt x="21" y="18"/>
                      <a:pt x="21" y="12"/>
                    </a:cubicBezTo>
                    <a:cubicBezTo>
                      <a:pt x="21" y="7"/>
                      <a:pt x="17" y="2"/>
                      <a:pt x="11" y="2"/>
                    </a:cubicBezTo>
                    <a:close/>
                    <a:moveTo>
                      <a:pt x="14" y="18"/>
                    </a:moveTo>
                    <a:cubicBezTo>
                      <a:pt x="14" y="18"/>
                      <a:pt x="14" y="18"/>
                      <a:pt x="12" y="16"/>
                    </a:cubicBezTo>
                    <a:cubicBezTo>
                      <a:pt x="11" y="13"/>
                      <a:pt x="11" y="13"/>
                      <a:pt x="11" y="12"/>
                    </a:cubicBezTo>
                    <a:cubicBezTo>
                      <a:pt x="10" y="12"/>
                      <a:pt x="10" y="12"/>
                      <a:pt x="10" y="12"/>
                    </a:cubicBezTo>
                    <a:lnTo>
                      <a:pt x="10" y="18"/>
                    </a:lnTo>
                    <a:lnTo>
                      <a:pt x="7" y="18"/>
                    </a:lnTo>
                    <a:lnTo>
                      <a:pt x="7" y="5"/>
                    </a:lnTo>
                    <a:lnTo>
                      <a:pt x="12" y="5"/>
                    </a:lnTo>
                    <a:cubicBezTo>
                      <a:pt x="15" y="5"/>
                      <a:pt x="17" y="7"/>
                      <a:pt x="17" y="9"/>
                    </a:cubicBezTo>
                    <a:cubicBezTo>
                      <a:pt x="17" y="11"/>
                      <a:pt x="15" y="12"/>
                      <a:pt x="14" y="12"/>
                    </a:cubicBezTo>
                    <a:lnTo>
                      <a:pt x="14" y="13"/>
                    </a:lnTo>
                    <a:cubicBezTo>
                      <a:pt x="15" y="13"/>
                      <a:pt x="17" y="18"/>
                      <a:pt x="17" y="18"/>
                    </a:cubicBezTo>
                    <a:lnTo>
                      <a:pt x="14" y="18"/>
                    </a:lnTo>
                    <a:close/>
                    <a:moveTo>
                      <a:pt x="12" y="7"/>
                    </a:moveTo>
                    <a:lnTo>
                      <a:pt x="11" y="7"/>
                    </a:lnTo>
                    <a:lnTo>
                      <a:pt x="10" y="7"/>
                    </a:lnTo>
                    <a:lnTo>
                      <a:pt x="10" y="11"/>
                    </a:lnTo>
                    <a:lnTo>
                      <a:pt x="11" y="11"/>
                    </a:lnTo>
                    <a:cubicBezTo>
                      <a:pt x="12" y="11"/>
                      <a:pt x="12" y="11"/>
                      <a:pt x="12" y="11"/>
                    </a:cubicBezTo>
                    <a:cubicBezTo>
                      <a:pt x="14" y="9"/>
                      <a:pt x="14" y="9"/>
                      <a:pt x="14" y="9"/>
                    </a:cubicBezTo>
                    <a:cubicBezTo>
                      <a:pt x="14" y="8"/>
                      <a:pt x="12" y="8"/>
                      <a:pt x="12" y="7"/>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 name="Group 5"/>
            <p:cNvGrpSpPr/>
            <p:nvPr/>
          </p:nvGrpSpPr>
          <p:grpSpPr>
            <a:xfrm>
              <a:off x="2175285" y="2060315"/>
              <a:ext cx="1441420" cy="448597"/>
              <a:chOff x="2175285" y="2060315"/>
              <a:chExt cx="1441420" cy="448597"/>
            </a:xfrm>
          </p:grpSpPr>
          <p:sp>
            <p:nvSpPr>
              <p:cNvPr id="380" name="Freeform 2"/>
              <p:cNvSpPr>
                <a:spLocks noChangeArrowheads="1"/>
              </p:cNvSpPr>
              <p:nvPr/>
            </p:nvSpPr>
            <p:spPr bwMode="auto">
              <a:xfrm>
                <a:off x="2183722" y="2313442"/>
                <a:ext cx="151876" cy="191252"/>
              </a:xfrm>
              <a:custGeom>
                <a:avLst/>
                <a:gdLst>
                  <a:gd name="T0" fmla="*/ 0 w 475"/>
                  <a:gd name="T1" fmla="*/ 0 h 599"/>
                  <a:gd name="T2" fmla="*/ 245 w 475"/>
                  <a:gd name="T3" fmla="*/ 0 h 599"/>
                  <a:gd name="T4" fmla="*/ 474 w 475"/>
                  <a:gd name="T5" fmla="*/ 207 h 599"/>
                  <a:gd name="T6" fmla="*/ 474 w 475"/>
                  <a:gd name="T7" fmla="*/ 209 h 599"/>
                  <a:gd name="T8" fmla="*/ 233 w 475"/>
                  <a:gd name="T9" fmla="*/ 419 h 599"/>
                  <a:gd name="T10" fmla="*/ 132 w 475"/>
                  <a:gd name="T11" fmla="*/ 419 h 599"/>
                  <a:gd name="T12" fmla="*/ 132 w 475"/>
                  <a:gd name="T13" fmla="*/ 598 h 599"/>
                  <a:gd name="T14" fmla="*/ 0 w 475"/>
                  <a:gd name="T15" fmla="*/ 598 h 599"/>
                  <a:gd name="T16" fmla="*/ 0 w 475"/>
                  <a:gd name="T17" fmla="*/ 0 h 599"/>
                  <a:gd name="T18" fmla="*/ 237 w 475"/>
                  <a:gd name="T19" fmla="*/ 301 h 599"/>
                  <a:gd name="T20" fmla="*/ 341 w 475"/>
                  <a:gd name="T21" fmla="*/ 211 h 599"/>
                  <a:gd name="T22" fmla="*/ 341 w 475"/>
                  <a:gd name="T23" fmla="*/ 210 h 599"/>
                  <a:gd name="T24" fmla="*/ 234 w 475"/>
                  <a:gd name="T25" fmla="*/ 118 h 599"/>
                  <a:gd name="T26" fmla="*/ 132 w 475"/>
                  <a:gd name="T27" fmla="*/ 118 h 599"/>
                  <a:gd name="T28" fmla="*/ 132 w 475"/>
                  <a:gd name="T29" fmla="*/ 301 h 599"/>
                  <a:gd name="T30" fmla="*/ 237 w 475"/>
                  <a:gd name="T31" fmla="*/ 30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5" h="599">
                    <a:moveTo>
                      <a:pt x="0" y="0"/>
                    </a:moveTo>
                    <a:lnTo>
                      <a:pt x="245" y="0"/>
                    </a:lnTo>
                    <a:cubicBezTo>
                      <a:pt x="388" y="0"/>
                      <a:pt x="474" y="85"/>
                      <a:pt x="474" y="207"/>
                    </a:cubicBezTo>
                    <a:lnTo>
                      <a:pt x="474" y="209"/>
                    </a:lnTo>
                    <a:cubicBezTo>
                      <a:pt x="474" y="347"/>
                      <a:pt x="366" y="419"/>
                      <a:pt x="233" y="419"/>
                    </a:cubicBezTo>
                    <a:lnTo>
                      <a:pt x="132" y="419"/>
                    </a:lnTo>
                    <a:lnTo>
                      <a:pt x="132" y="598"/>
                    </a:lnTo>
                    <a:lnTo>
                      <a:pt x="0" y="598"/>
                    </a:lnTo>
                    <a:lnTo>
                      <a:pt x="0" y="0"/>
                    </a:lnTo>
                    <a:close/>
                    <a:moveTo>
                      <a:pt x="237" y="301"/>
                    </a:moveTo>
                    <a:cubicBezTo>
                      <a:pt x="302" y="301"/>
                      <a:pt x="341" y="263"/>
                      <a:pt x="341" y="211"/>
                    </a:cubicBezTo>
                    <a:lnTo>
                      <a:pt x="341" y="210"/>
                    </a:lnTo>
                    <a:cubicBezTo>
                      <a:pt x="341" y="150"/>
                      <a:pt x="299" y="118"/>
                      <a:pt x="234" y="118"/>
                    </a:cubicBezTo>
                    <a:lnTo>
                      <a:pt x="132" y="118"/>
                    </a:lnTo>
                    <a:lnTo>
                      <a:pt x="132" y="301"/>
                    </a:lnTo>
                    <a:lnTo>
                      <a:pt x="237" y="301"/>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
              <p:cNvSpPr>
                <a:spLocks noChangeArrowheads="1"/>
              </p:cNvSpPr>
              <p:nvPr/>
            </p:nvSpPr>
            <p:spPr bwMode="auto">
              <a:xfrm>
                <a:off x="2352474" y="2313442"/>
                <a:ext cx="137814" cy="191252"/>
              </a:xfrm>
              <a:custGeom>
                <a:avLst/>
                <a:gdLst>
                  <a:gd name="T0" fmla="*/ 0 w 431"/>
                  <a:gd name="T1" fmla="*/ 0 h 599"/>
                  <a:gd name="T2" fmla="*/ 131 w 431"/>
                  <a:gd name="T3" fmla="*/ 0 h 599"/>
                  <a:gd name="T4" fmla="*/ 131 w 431"/>
                  <a:gd name="T5" fmla="*/ 479 h 599"/>
                  <a:gd name="T6" fmla="*/ 430 w 431"/>
                  <a:gd name="T7" fmla="*/ 479 h 599"/>
                  <a:gd name="T8" fmla="*/ 430 w 431"/>
                  <a:gd name="T9" fmla="*/ 598 h 599"/>
                  <a:gd name="T10" fmla="*/ 0 w 431"/>
                  <a:gd name="T11" fmla="*/ 598 h 599"/>
                  <a:gd name="T12" fmla="*/ 0 w 431"/>
                  <a:gd name="T13" fmla="*/ 0 h 599"/>
                </a:gdLst>
                <a:ahLst/>
                <a:cxnLst>
                  <a:cxn ang="0">
                    <a:pos x="T0" y="T1"/>
                  </a:cxn>
                  <a:cxn ang="0">
                    <a:pos x="T2" y="T3"/>
                  </a:cxn>
                  <a:cxn ang="0">
                    <a:pos x="T4" y="T5"/>
                  </a:cxn>
                  <a:cxn ang="0">
                    <a:pos x="T6" y="T7"/>
                  </a:cxn>
                  <a:cxn ang="0">
                    <a:pos x="T8" y="T9"/>
                  </a:cxn>
                  <a:cxn ang="0">
                    <a:pos x="T10" y="T11"/>
                  </a:cxn>
                  <a:cxn ang="0">
                    <a:pos x="T12" y="T13"/>
                  </a:cxn>
                </a:cxnLst>
                <a:rect l="0" t="0" r="r" b="b"/>
                <a:pathLst>
                  <a:path w="431" h="599">
                    <a:moveTo>
                      <a:pt x="0" y="0"/>
                    </a:moveTo>
                    <a:lnTo>
                      <a:pt x="131" y="0"/>
                    </a:lnTo>
                    <a:lnTo>
                      <a:pt x="131" y="479"/>
                    </a:lnTo>
                    <a:lnTo>
                      <a:pt x="430" y="479"/>
                    </a:lnTo>
                    <a:lnTo>
                      <a:pt x="430"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4"/>
              <p:cNvSpPr>
                <a:spLocks noChangeArrowheads="1"/>
              </p:cNvSpPr>
              <p:nvPr/>
            </p:nvSpPr>
            <p:spPr bwMode="auto">
              <a:xfrm>
                <a:off x="2491694" y="2312035"/>
                <a:ext cx="202502" cy="192659"/>
              </a:xfrm>
              <a:custGeom>
                <a:avLst/>
                <a:gdLst>
                  <a:gd name="T0" fmla="*/ 257 w 637"/>
                  <a:gd name="T1" fmla="*/ 0 h 604"/>
                  <a:gd name="T2" fmla="*/ 378 w 637"/>
                  <a:gd name="T3" fmla="*/ 0 h 604"/>
                  <a:gd name="T4" fmla="*/ 636 w 637"/>
                  <a:gd name="T5" fmla="*/ 603 h 604"/>
                  <a:gd name="T6" fmla="*/ 497 w 637"/>
                  <a:gd name="T7" fmla="*/ 603 h 604"/>
                  <a:gd name="T8" fmla="*/ 443 w 637"/>
                  <a:gd name="T9" fmla="*/ 470 h 604"/>
                  <a:gd name="T10" fmla="*/ 189 w 637"/>
                  <a:gd name="T11" fmla="*/ 470 h 604"/>
                  <a:gd name="T12" fmla="*/ 135 w 637"/>
                  <a:gd name="T13" fmla="*/ 603 h 604"/>
                  <a:gd name="T14" fmla="*/ 0 w 637"/>
                  <a:gd name="T15" fmla="*/ 603 h 604"/>
                  <a:gd name="T16" fmla="*/ 257 w 637"/>
                  <a:gd name="T17" fmla="*/ 0 h 604"/>
                  <a:gd name="T18" fmla="*/ 396 w 637"/>
                  <a:gd name="T19" fmla="*/ 354 h 604"/>
                  <a:gd name="T20" fmla="*/ 315 w 637"/>
                  <a:gd name="T21" fmla="*/ 159 h 604"/>
                  <a:gd name="T22" fmla="*/ 236 w 637"/>
                  <a:gd name="T23" fmla="*/ 354 h 604"/>
                  <a:gd name="T24" fmla="*/ 396 w 637"/>
                  <a:gd name="T25" fmla="*/ 3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604">
                    <a:moveTo>
                      <a:pt x="257" y="0"/>
                    </a:moveTo>
                    <a:lnTo>
                      <a:pt x="378" y="0"/>
                    </a:lnTo>
                    <a:lnTo>
                      <a:pt x="636" y="603"/>
                    </a:lnTo>
                    <a:lnTo>
                      <a:pt x="497" y="603"/>
                    </a:lnTo>
                    <a:lnTo>
                      <a:pt x="443" y="470"/>
                    </a:lnTo>
                    <a:lnTo>
                      <a:pt x="189" y="470"/>
                    </a:lnTo>
                    <a:lnTo>
                      <a:pt x="135" y="603"/>
                    </a:lnTo>
                    <a:lnTo>
                      <a:pt x="0" y="603"/>
                    </a:lnTo>
                    <a:lnTo>
                      <a:pt x="257" y="0"/>
                    </a:lnTo>
                    <a:close/>
                    <a:moveTo>
                      <a:pt x="396" y="354"/>
                    </a:moveTo>
                    <a:lnTo>
                      <a:pt x="315" y="159"/>
                    </a:lnTo>
                    <a:lnTo>
                      <a:pt x="236" y="354"/>
                    </a:lnTo>
                    <a:lnTo>
                      <a:pt x="396" y="354"/>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5"/>
              <p:cNvSpPr>
                <a:spLocks noChangeArrowheads="1"/>
              </p:cNvSpPr>
              <p:nvPr/>
            </p:nvSpPr>
            <p:spPr bwMode="auto">
              <a:xfrm>
                <a:off x="2671695" y="2313442"/>
                <a:ext cx="158908" cy="191252"/>
              </a:xfrm>
              <a:custGeom>
                <a:avLst/>
                <a:gdLst>
                  <a:gd name="T0" fmla="*/ 182 w 498"/>
                  <a:gd name="T1" fmla="*/ 121 h 599"/>
                  <a:gd name="T2" fmla="*/ 0 w 498"/>
                  <a:gd name="T3" fmla="*/ 121 h 599"/>
                  <a:gd name="T4" fmla="*/ 0 w 498"/>
                  <a:gd name="T5" fmla="*/ 0 h 599"/>
                  <a:gd name="T6" fmla="*/ 497 w 498"/>
                  <a:gd name="T7" fmla="*/ 0 h 599"/>
                  <a:gd name="T8" fmla="*/ 497 w 498"/>
                  <a:gd name="T9" fmla="*/ 121 h 599"/>
                  <a:gd name="T10" fmla="*/ 313 w 498"/>
                  <a:gd name="T11" fmla="*/ 121 h 599"/>
                  <a:gd name="T12" fmla="*/ 313 w 498"/>
                  <a:gd name="T13" fmla="*/ 598 h 599"/>
                  <a:gd name="T14" fmla="*/ 182 w 498"/>
                  <a:gd name="T15" fmla="*/ 598 h 599"/>
                  <a:gd name="T16" fmla="*/ 182 w 498"/>
                  <a:gd name="T17" fmla="*/ 12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99">
                    <a:moveTo>
                      <a:pt x="182" y="121"/>
                    </a:moveTo>
                    <a:lnTo>
                      <a:pt x="0" y="121"/>
                    </a:lnTo>
                    <a:lnTo>
                      <a:pt x="0" y="0"/>
                    </a:lnTo>
                    <a:lnTo>
                      <a:pt x="497" y="0"/>
                    </a:lnTo>
                    <a:lnTo>
                      <a:pt x="497" y="121"/>
                    </a:lnTo>
                    <a:lnTo>
                      <a:pt x="313" y="121"/>
                    </a:lnTo>
                    <a:lnTo>
                      <a:pt x="313" y="598"/>
                    </a:lnTo>
                    <a:lnTo>
                      <a:pt x="182" y="598"/>
                    </a:lnTo>
                    <a:lnTo>
                      <a:pt x="182" y="121"/>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6"/>
              <p:cNvSpPr>
                <a:spLocks noChangeArrowheads="1"/>
              </p:cNvSpPr>
              <p:nvPr/>
            </p:nvSpPr>
            <p:spPr bwMode="auto">
              <a:xfrm>
                <a:off x="2848885" y="2313442"/>
                <a:ext cx="146251" cy="191252"/>
              </a:xfrm>
              <a:custGeom>
                <a:avLst/>
                <a:gdLst>
                  <a:gd name="T0" fmla="*/ 0 w 457"/>
                  <a:gd name="T1" fmla="*/ 0 h 599"/>
                  <a:gd name="T2" fmla="*/ 456 w 457"/>
                  <a:gd name="T3" fmla="*/ 0 h 599"/>
                  <a:gd name="T4" fmla="*/ 456 w 457"/>
                  <a:gd name="T5" fmla="*/ 120 h 599"/>
                  <a:gd name="T6" fmla="*/ 132 w 457"/>
                  <a:gd name="T7" fmla="*/ 120 h 599"/>
                  <a:gd name="T8" fmla="*/ 132 w 457"/>
                  <a:gd name="T9" fmla="*/ 247 h 599"/>
                  <a:gd name="T10" fmla="*/ 417 w 457"/>
                  <a:gd name="T11" fmla="*/ 247 h 599"/>
                  <a:gd name="T12" fmla="*/ 417 w 457"/>
                  <a:gd name="T13" fmla="*/ 367 h 599"/>
                  <a:gd name="T14" fmla="*/ 132 w 457"/>
                  <a:gd name="T15" fmla="*/ 367 h 599"/>
                  <a:gd name="T16" fmla="*/ 132 w 457"/>
                  <a:gd name="T17" fmla="*/ 598 h 599"/>
                  <a:gd name="T18" fmla="*/ 0 w 457"/>
                  <a:gd name="T19" fmla="*/ 598 h 599"/>
                  <a:gd name="T20" fmla="*/ 0 w 457"/>
                  <a:gd name="T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599">
                    <a:moveTo>
                      <a:pt x="0" y="0"/>
                    </a:moveTo>
                    <a:lnTo>
                      <a:pt x="456" y="0"/>
                    </a:lnTo>
                    <a:lnTo>
                      <a:pt x="456" y="120"/>
                    </a:lnTo>
                    <a:lnTo>
                      <a:pt x="132" y="120"/>
                    </a:lnTo>
                    <a:lnTo>
                      <a:pt x="132" y="247"/>
                    </a:lnTo>
                    <a:lnTo>
                      <a:pt x="417" y="247"/>
                    </a:lnTo>
                    <a:lnTo>
                      <a:pt x="417" y="367"/>
                    </a:lnTo>
                    <a:lnTo>
                      <a:pt x="132" y="367"/>
                    </a:lnTo>
                    <a:lnTo>
                      <a:pt x="132"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7"/>
              <p:cNvSpPr>
                <a:spLocks noChangeArrowheads="1"/>
              </p:cNvSpPr>
              <p:nvPr/>
            </p:nvSpPr>
            <p:spPr bwMode="auto">
              <a:xfrm>
                <a:off x="3006386" y="2310629"/>
                <a:ext cx="203909" cy="198283"/>
              </a:xfrm>
              <a:custGeom>
                <a:avLst/>
                <a:gdLst>
                  <a:gd name="T0" fmla="*/ 0 w 638"/>
                  <a:gd name="T1" fmla="*/ 312 h 621"/>
                  <a:gd name="T2" fmla="*/ 0 w 638"/>
                  <a:gd name="T3" fmla="*/ 311 h 621"/>
                  <a:gd name="T4" fmla="*/ 319 w 638"/>
                  <a:gd name="T5" fmla="*/ 0 h 621"/>
                  <a:gd name="T6" fmla="*/ 637 w 638"/>
                  <a:gd name="T7" fmla="*/ 308 h 621"/>
                  <a:gd name="T8" fmla="*/ 637 w 638"/>
                  <a:gd name="T9" fmla="*/ 311 h 621"/>
                  <a:gd name="T10" fmla="*/ 317 w 638"/>
                  <a:gd name="T11" fmla="*/ 620 h 621"/>
                  <a:gd name="T12" fmla="*/ 0 w 638"/>
                  <a:gd name="T13" fmla="*/ 312 h 621"/>
                  <a:gd name="T14" fmla="*/ 498 w 638"/>
                  <a:gd name="T15" fmla="*/ 312 h 621"/>
                  <a:gd name="T16" fmla="*/ 498 w 638"/>
                  <a:gd name="T17" fmla="*/ 311 h 621"/>
                  <a:gd name="T18" fmla="*/ 317 w 638"/>
                  <a:gd name="T19" fmla="*/ 122 h 621"/>
                  <a:gd name="T20" fmla="*/ 138 w 638"/>
                  <a:gd name="T21" fmla="*/ 308 h 621"/>
                  <a:gd name="T22" fmla="*/ 138 w 638"/>
                  <a:gd name="T23" fmla="*/ 311 h 621"/>
                  <a:gd name="T24" fmla="*/ 319 w 638"/>
                  <a:gd name="T25" fmla="*/ 498 h 621"/>
                  <a:gd name="T26" fmla="*/ 498 w 638"/>
                  <a:gd name="T27" fmla="*/ 3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621">
                    <a:moveTo>
                      <a:pt x="0" y="312"/>
                    </a:moveTo>
                    <a:lnTo>
                      <a:pt x="0" y="311"/>
                    </a:lnTo>
                    <a:cubicBezTo>
                      <a:pt x="0" y="140"/>
                      <a:pt x="133" y="0"/>
                      <a:pt x="319" y="0"/>
                    </a:cubicBezTo>
                    <a:cubicBezTo>
                      <a:pt x="504" y="0"/>
                      <a:pt x="637" y="138"/>
                      <a:pt x="637" y="308"/>
                    </a:cubicBezTo>
                    <a:lnTo>
                      <a:pt x="637" y="311"/>
                    </a:lnTo>
                    <a:cubicBezTo>
                      <a:pt x="637" y="480"/>
                      <a:pt x="502" y="620"/>
                      <a:pt x="317" y="620"/>
                    </a:cubicBezTo>
                    <a:cubicBezTo>
                      <a:pt x="132" y="620"/>
                      <a:pt x="0" y="483"/>
                      <a:pt x="0" y="312"/>
                    </a:cubicBezTo>
                    <a:close/>
                    <a:moveTo>
                      <a:pt x="498" y="312"/>
                    </a:moveTo>
                    <a:lnTo>
                      <a:pt x="498" y="311"/>
                    </a:lnTo>
                    <a:cubicBezTo>
                      <a:pt x="498" y="207"/>
                      <a:pt x="423" y="122"/>
                      <a:pt x="317" y="122"/>
                    </a:cubicBezTo>
                    <a:cubicBezTo>
                      <a:pt x="210" y="122"/>
                      <a:pt x="138" y="206"/>
                      <a:pt x="138" y="308"/>
                    </a:cubicBezTo>
                    <a:lnTo>
                      <a:pt x="138" y="311"/>
                    </a:lnTo>
                    <a:cubicBezTo>
                      <a:pt x="138" y="414"/>
                      <a:pt x="213" y="498"/>
                      <a:pt x="319" y="498"/>
                    </a:cubicBezTo>
                    <a:cubicBezTo>
                      <a:pt x="425" y="498"/>
                      <a:pt x="498" y="415"/>
                      <a:pt x="498" y="312"/>
                    </a:cubicBez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8"/>
              <p:cNvSpPr>
                <a:spLocks noChangeArrowheads="1"/>
              </p:cNvSpPr>
              <p:nvPr/>
            </p:nvSpPr>
            <p:spPr bwMode="auto">
              <a:xfrm>
                <a:off x="3232795" y="2313442"/>
                <a:ext cx="165939" cy="191252"/>
              </a:xfrm>
              <a:custGeom>
                <a:avLst/>
                <a:gdLst>
                  <a:gd name="T0" fmla="*/ 0 w 519"/>
                  <a:gd name="T1" fmla="*/ 0 h 599"/>
                  <a:gd name="T2" fmla="*/ 274 w 519"/>
                  <a:gd name="T3" fmla="*/ 0 h 599"/>
                  <a:gd name="T4" fmla="*/ 449 w 519"/>
                  <a:gd name="T5" fmla="*/ 60 h 599"/>
                  <a:gd name="T6" fmla="*/ 500 w 519"/>
                  <a:gd name="T7" fmla="*/ 197 h 599"/>
                  <a:gd name="T8" fmla="*/ 500 w 519"/>
                  <a:gd name="T9" fmla="*/ 199 h 599"/>
                  <a:gd name="T10" fmla="*/ 371 w 519"/>
                  <a:gd name="T11" fmla="*/ 385 h 599"/>
                  <a:gd name="T12" fmla="*/ 518 w 519"/>
                  <a:gd name="T13" fmla="*/ 598 h 599"/>
                  <a:gd name="T14" fmla="*/ 364 w 519"/>
                  <a:gd name="T15" fmla="*/ 598 h 599"/>
                  <a:gd name="T16" fmla="*/ 235 w 519"/>
                  <a:gd name="T17" fmla="*/ 407 h 599"/>
                  <a:gd name="T18" fmla="*/ 131 w 519"/>
                  <a:gd name="T19" fmla="*/ 407 h 599"/>
                  <a:gd name="T20" fmla="*/ 131 w 519"/>
                  <a:gd name="T21" fmla="*/ 598 h 599"/>
                  <a:gd name="T22" fmla="*/ 0 w 519"/>
                  <a:gd name="T23" fmla="*/ 598 h 599"/>
                  <a:gd name="T24" fmla="*/ 0 w 519"/>
                  <a:gd name="T25" fmla="*/ 0 h 599"/>
                  <a:gd name="T26" fmla="*/ 266 w 519"/>
                  <a:gd name="T27" fmla="*/ 290 h 599"/>
                  <a:gd name="T28" fmla="*/ 366 w 519"/>
                  <a:gd name="T29" fmla="*/ 206 h 599"/>
                  <a:gd name="T30" fmla="*/ 366 w 519"/>
                  <a:gd name="T31" fmla="*/ 204 h 599"/>
                  <a:gd name="T32" fmla="*/ 263 w 519"/>
                  <a:gd name="T33" fmla="*/ 118 h 599"/>
                  <a:gd name="T34" fmla="*/ 131 w 519"/>
                  <a:gd name="T35" fmla="*/ 118 h 599"/>
                  <a:gd name="T36" fmla="*/ 131 w 519"/>
                  <a:gd name="T37" fmla="*/ 290 h 599"/>
                  <a:gd name="T38" fmla="*/ 266 w 519"/>
                  <a:gd name="T39" fmla="*/ 29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9" h="599">
                    <a:moveTo>
                      <a:pt x="0" y="0"/>
                    </a:moveTo>
                    <a:lnTo>
                      <a:pt x="274" y="0"/>
                    </a:lnTo>
                    <a:cubicBezTo>
                      <a:pt x="351" y="0"/>
                      <a:pt x="409" y="21"/>
                      <a:pt x="449" y="60"/>
                    </a:cubicBezTo>
                    <a:cubicBezTo>
                      <a:pt x="482" y="93"/>
                      <a:pt x="500" y="141"/>
                      <a:pt x="500" y="197"/>
                    </a:cubicBezTo>
                    <a:lnTo>
                      <a:pt x="500" y="199"/>
                    </a:lnTo>
                    <a:cubicBezTo>
                      <a:pt x="500" y="296"/>
                      <a:pt x="448" y="357"/>
                      <a:pt x="371" y="385"/>
                    </a:cubicBezTo>
                    <a:lnTo>
                      <a:pt x="518" y="598"/>
                    </a:lnTo>
                    <a:lnTo>
                      <a:pt x="364" y="598"/>
                    </a:lnTo>
                    <a:lnTo>
                      <a:pt x="235" y="407"/>
                    </a:lnTo>
                    <a:lnTo>
                      <a:pt x="131" y="407"/>
                    </a:lnTo>
                    <a:lnTo>
                      <a:pt x="131" y="598"/>
                    </a:lnTo>
                    <a:lnTo>
                      <a:pt x="0" y="598"/>
                    </a:lnTo>
                    <a:lnTo>
                      <a:pt x="0" y="0"/>
                    </a:lnTo>
                    <a:close/>
                    <a:moveTo>
                      <a:pt x="266" y="290"/>
                    </a:moveTo>
                    <a:cubicBezTo>
                      <a:pt x="330" y="290"/>
                      <a:pt x="366" y="257"/>
                      <a:pt x="366" y="206"/>
                    </a:cubicBezTo>
                    <a:lnTo>
                      <a:pt x="366" y="204"/>
                    </a:lnTo>
                    <a:cubicBezTo>
                      <a:pt x="366" y="147"/>
                      <a:pt x="327" y="118"/>
                      <a:pt x="263" y="118"/>
                    </a:cubicBezTo>
                    <a:lnTo>
                      <a:pt x="131" y="118"/>
                    </a:lnTo>
                    <a:lnTo>
                      <a:pt x="131" y="290"/>
                    </a:lnTo>
                    <a:lnTo>
                      <a:pt x="266" y="290"/>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9"/>
              <p:cNvSpPr>
                <a:spLocks noChangeArrowheads="1"/>
              </p:cNvSpPr>
              <p:nvPr/>
            </p:nvSpPr>
            <p:spPr bwMode="auto">
              <a:xfrm>
                <a:off x="3417015" y="2313442"/>
                <a:ext cx="191252" cy="191252"/>
              </a:xfrm>
              <a:custGeom>
                <a:avLst/>
                <a:gdLst>
                  <a:gd name="T0" fmla="*/ 141 w 599"/>
                  <a:gd name="T1" fmla="*/ 0 h 599"/>
                  <a:gd name="T2" fmla="*/ 299 w 599"/>
                  <a:gd name="T3" fmla="*/ 253 h 599"/>
                  <a:gd name="T4" fmla="*/ 456 w 599"/>
                  <a:gd name="T5" fmla="*/ 0 h 599"/>
                  <a:gd name="T6" fmla="*/ 598 w 599"/>
                  <a:gd name="T7" fmla="*/ 0 h 599"/>
                  <a:gd name="T8" fmla="*/ 598 w 599"/>
                  <a:gd name="T9" fmla="*/ 598 h 599"/>
                  <a:gd name="T10" fmla="*/ 467 w 599"/>
                  <a:gd name="T11" fmla="*/ 598 h 599"/>
                  <a:gd name="T12" fmla="*/ 467 w 599"/>
                  <a:gd name="T13" fmla="*/ 207 h 599"/>
                  <a:gd name="T14" fmla="*/ 299 w 599"/>
                  <a:gd name="T15" fmla="*/ 464 h 599"/>
                  <a:gd name="T16" fmla="*/ 295 w 599"/>
                  <a:gd name="T17" fmla="*/ 464 h 599"/>
                  <a:gd name="T18" fmla="*/ 129 w 599"/>
                  <a:gd name="T19" fmla="*/ 210 h 599"/>
                  <a:gd name="T20" fmla="*/ 129 w 599"/>
                  <a:gd name="T21" fmla="*/ 598 h 599"/>
                  <a:gd name="T22" fmla="*/ 0 w 599"/>
                  <a:gd name="T23" fmla="*/ 598 h 599"/>
                  <a:gd name="T24" fmla="*/ 0 w 599"/>
                  <a:gd name="T25" fmla="*/ 0 h 599"/>
                  <a:gd name="T26" fmla="*/ 141 w 599"/>
                  <a:gd name="T2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9" h="599">
                    <a:moveTo>
                      <a:pt x="141" y="0"/>
                    </a:moveTo>
                    <a:lnTo>
                      <a:pt x="299" y="253"/>
                    </a:lnTo>
                    <a:lnTo>
                      <a:pt x="456" y="0"/>
                    </a:lnTo>
                    <a:lnTo>
                      <a:pt x="598" y="0"/>
                    </a:lnTo>
                    <a:lnTo>
                      <a:pt x="598" y="598"/>
                    </a:lnTo>
                    <a:lnTo>
                      <a:pt x="467" y="598"/>
                    </a:lnTo>
                    <a:lnTo>
                      <a:pt x="467" y="207"/>
                    </a:lnTo>
                    <a:lnTo>
                      <a:pt x="299" y="464"/>
                    </a:lnTo>
                    <a:lnTo>
                      <a:pt x="295" y="464"/>
                    </a:lnTo>
                    <a:lnTo>
                      <a:pt x="129" y="210"/>
                    </a:lnTo>
                    <a:lnTo>
                      <a:pt x="129" y="598"/>
                    </a:lnTo>
                    <a:lnTo>
                      <a:pt x="0" y="598"/>
                    </a:lnTo>
                    <a:lnTo>
                      <a:pt x="0" y="0"/>
                    </a:lnTo>
                    <a:lnTo>
                      <a:pt x="141"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167"/>
              <p:cNvSpPr>
                <a:spLocks noChangeArrowheads="1"/>
              </p:cNvSpPr>
              <p:nvPr/>
            </p:nvSpPr>
            <p:spPr bwMode="auto">
              <a:xfrm>
                <a:off x="2175285" y="2188284"/>
                <a:ext cx="70313" cy="91408"/>
              </a:xfrm>
              <a:custGeom>
                <a:avLst/>
                <a:gdLst>
                  <a:gd name="T0" fmla="*/ 0 w 222"/>
                  <a:gd name="T1" fmla="*/ 242 h 288"/>
                  <a:gd name="T2" fmla="*/ 36 w 222"/>
                  <a:gd name="T3" fmla="*/ 198 h 288"/>
                  <a:gd name="T4" fmla="*/ 119 w 222"/>
                  <a:gd name="T5" fmla="*/ 233 h 288"/>
                  <a:gd name="T6" fmla="*/ 160 w 222"/>
                  <a:gd name="T7" fmla="*/ 206 h 288"/>
                  <a:gd name="T8" fmla="*/ 160 w 222"/>
                  <a:gd name="T9" fmla="*/ 205 h 288"/>
                  <a:gd name="T10" fmla="*/ 103 w 222"/>
                  <a:gd name="T11" fmla="*/ 170 h 288"/>
                  <a:gd name="T12" fmla="*/ 11 w 222"/>
                  <a:gd name="T13" fmla="*/ 84 h 288"/>
                  <a:gd name="T14" fmla="*/ 11 w 222"/>
                  <a:gd name="T15" fmla="*/ 83 h 288"/>
                  <a:gd name="T16" fmla="*/ 108 w 222"/>
                  <a:gd name="T17" fmla="*/ 0 h 288"/>
                  <a:gd name="T18" fmla="*/ 212 w 222"/>
                  <a:gd name="T19" fmla="*/ 34 h 288"/>
                  <a:gd name="T20" fmla="*/ 180 w 222"/>
                  <a:gd name="T21" fmla="*/ 82 h 288"/>
                  <a:gd name="T22" fmla="*/ 108 w 222"/>
                  <a:gd name="T23" fmla="*/ 54 h 288"/>
                  <a:gd name="T24" fmla="*/ 72 w 222"/>
                  <a:gd name="T25" fmla="*/ 77 h 288"/>
                  <a:gd name="T26" fmla="*/ 72 w 222"/>
                  <a:gd name="T27" fmla="*/ 79 h 288"/>
                  <a:gd name="T28" fmla="*/ 132 w 222"/>
                  <a:gd name="T29" fmla="*/ 115 h 288"/>
                  <a:gd name="T30" fmla="*/ 221 w 222"/>
                  <a:gd name="T31" fmla="*/ 199 h 288"/>
                  <a:gd name="T32" fmla="*/ 221 w 222"/>
                  <a:gd name="T33" fmla="*/ 199 h 288"/>
                  <a:gd name="T34" fmla="*/ 118 w 222"/>
                  <a:gd name="T35" fmla="*/ 287 h 288"/>
                  <a:gd name="T36" fmla="*/ 0 w 222"/>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288">
                    <a:moveTo>
                      <a:pt x="0" y="242"/>
                    </a:moveTo>
                    <a:lnTo>
                      <a:pt x="36" y="198"/>
                    </a:lnTo>
                    <a:cubicBezTo>
                      <a:pt x="61" y="219"/>
                      <a:pt x="87" y="233"/>
                      <a:pt x="119" y="233"/>
                    </a:cubicBezTo>
                    <a:cubicBezTo>
                      <a:pt x="144" y="233"/>
                      <a:pt x="160" y="223"/>
                      <a:pt x="160" y="206"/>
                    </a:cubicBezTo>
                    <a:lnTo>
                      <a:pt x="160" y="205"/>
                    </a:lnTo>
                    <a:cubicBezTo>
                      <a:pt x="160" y="190"/>
                      <a:pt x="150" y="181"/>
                      <a:pt x="103" y="170"/>
                    </a:cubicBezTo>
                    <a:cubicBezTo>
                      <a:pt x="47" y="155"/>
                      <a:pt x="11" y="140"/>
                      <a:pt x="11" y="84"/>
                    </a:cubicBezTo>
                    <a:lnTo>
                      <a:pt x="11" y="83"/>
                    </a:lnTo>
                    <a:cubicBezTo>
                      <a:pt x="11" y="33"/>
                      <a:pt x="51" y="0"/>
                      <a:pt x="108" y="0"/>
                    </a:cubicBezTo>
                    <a:cubicBezTo>
                      <a:pt x="150" y="0"/>
                      <a:pt x="185" y="12"/>
                      <a:pt x="212" y="34"/>
                    </a:cubicBezTo>
                    <a:lnTo>
                      <a:pt x="180" y="82"/>
                    </a:lnTo>
                    <a:cubicBezTo>
                      <a:pt x="155" y="63"/>
                      <a:pt x="132" y="54"/>
                      <a:pt x="108" y="54"/>
                    </a:cubicBezTo>
                    <a:cubicBezTo>
                      <a:pt x="85" y="54"/>
                      <a:pt x="72" y="63"/>
                      <a:pt x="72" y="77"/>
                    </a:cubicBezTo>
                    <a:lnTo>
                      <a:pt x="72" y="79"/>
                    </a:lnTo>
                    <a:cubicBezTo>
                      <a:pt x="72" y="97"/>
                      <a:pt x="83" y="102"/>
                      <a:pt x="132" y="115"/>
                    </a:cubicBezTo>
                    <a:cubicBezTo>
                      <a:pt x="189" y="130"/>
                      <a:pt x="221" y="151"/>
                      <a:pt x="221" y="199"/>
                    </a:cubicBezTo>
                    <a:lnTo>
                      <a:pt x="221" y="199"/>
                    </a:lnTo>
                    <a:cubicBezTo>
                      <a:pt x="221" y="255"/>
                      <a:pt x="179" y="287"/>
                      <a:pt x="118"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168"/>
              <p:cNvSpPr>
                <a:spLocks noChangeArrowheads="1"/>
              </p:cNvSpPr>
              <p:nvPr/>
            </p:nvSpPr>
            <p:spPr bwMode="auto">
              <a:xfrm>
                <a:off x="2251223" y="2186878"/>
                <a:ext cx="95626" cy="92813"/>
              </a:xfrm>
              <a:custGeom>
                <a:avLst/>
                <a:gdLst>
                  <a:gd name="T0" fmla="*/ 0 w 300"/>
                  <a:gd name="T1" fmla="*/ 146 h 290"/>
                  <a:gd name="T2" fmla="*/ 0 w 300"/>
                  <a:gd name="T3" fmla="*/ 145 h 290"/>
                  <a:gd name="T4" fmla="*/ 150 w 300"/>
                  <a:gd name="T5" fmla="*/ 0 h 290"/>
                  <a:gd name="T6" fmla="*/ 299 w 300"/>
                  <a:gd name="T7" fmla="*/ 145 h 290"/>
                  <a:gd name="T8" fmla="*/ 299 w 300"/>
                  <a:gd name="T9" fmla="*/ 145 h 290"/>
                  <a:gd name="T10" fmla="*/ 149 w 300"/>
                  <a:gd name="T11" fmla="*/ 289 h 290"/>
                  <a:gd name="T12" fmla="*/ 0 w 300"/>
                  <a:gd name="T13" fmla="*/ 146 h 290"/>
                  <a:gd name="T14" fmla="*/ 233 w 300"/>
                  <a:gd name="T15" fmla="*/ 146 h 290"/>
                  <a:gd name="T16" fmla="*/ 233 w 300"/>
                  <a:gd name="T17" fmla="*/ 145 h 290"/>
                  <a:gd name="T18" fmla="*/ 149 w 300"/>
                  <a:gd name="T19" fmla="*/ 57 h 290"/>
                  <a:gd name="T20" fmla="*/ 66 w 300"/>
                  <a:gd name="T21" fmla="*/ 145 h 290"/>
                  <a:gd name="T22" fmla="*/ 66 w 300"/>
                  <a:gd name="T23" fmla="*/ 145 h 290"/>
                  <a:gd name="T24" fmla="*/ 150 w 300"/>
                  <a:gd name="T25" fmla="*/ 233 h 290"/>
                  <a:gd name="T26" fmla="*/ 233 w 300"/>
                  <a:gd name="T27"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290">
                    <a:moveTo>
                      <a:pt x="0" y="146"/>
                    </a:moveTo>
                    <a:lnTo>
                      <a:pt x="0" y="145"/>
                    </a:lnTo>
                    <a:cubicBezTo>
                      <a:pt x="0" y="65"/>
                      <a:pt x="64" y="0"/>
                      <a:pt x="150" y="0"/>
                    </a:cubicBezTo>
                    <a:cubicBezTo>
                      <a:pt x="236" y="0"/>
                      <a:pt x="299" y="64"/>
                      <a:pt x="299" y="145"/>
                    </a:cubicBezTo>
                    <a:lnTo>
                      <a:pt x="299" y="145"/>
                    </a:lnTo>
                    <a:cubicBezTo>
                      <a:pt x="299" y="225"/>
                      <a:pt x="236" y="289"/>
                      <a:pt x="149" y="289"/>
                    </a:cubicBezTo>
                    <a:cubicBezTo>
                      <a:pt x="63" y="289"/>
                      <a:pt x="0" y="225"/>
                      <a:pt x="0" y="146"/>
                    </a:cubicBezTo>
                    <a:close/>
                    <a:moveTo>
                      <a:pt x="233" y="146"/>
                    </a:moveTo>
                    <a:lnTo>
                      <a:pt x="233" y="145"/>
                    </a:lnTo>
                    <a:cubicBezTo>
                      <a:pt x="233" y="97"/>
                      <a:pt x="198" y="57"/>
                      <a:pt x="149" y="57"/>
                    </a:cubicBezTo>
                    <a:cubicBezTo>
                      <a:pt x="100" y="57"/>
                      <a:pt x="66" y="96"/>
                      <a:pt x="66" y="145"/>
                    </a:cubicBezTo>
                    <a:lnTo>
                      <a:pt x="66" y="145"/>
                    </a:lnTo>
                    <a:cubicBezTo>
                      <a:pt x="66" y="193"/>
                      <a:pt x="100" y="233"/>
                      <a:pt x="150" y="233"/>
                    </a:cubicBezTo>
                    <a:cubicBezTo>
                      <a:pt x="200" y="233"/>
                      <a:pt x="233" y="193"/>
                      <a:pt x="233" y="146"/>
                    </a:cubicBez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169"/>
              <p:cNvSpPr>
                <a:spLocks noChangeArrowheads="1"/>
              </p:cNvSpPr>
              <p:nvPr/>
            </p:nvSpPr>
            <p:spPr bwMode="auto">
              <a:xfrm>
                <a:off x="2358099" y="2188284"/>
                <a:ext cx="68906" cy="90001"/>
              </a:xfrm>
              <a:custGeom>
                <a:avLst/>
                <a:gdLst>
                  <a:gd name="T0" fmla="*/ 0 w 214"/>
                  <a:gd name="T1" fmla="*/ 0 h 282"/>
                  <a:gd name="T2" fmla="*/ 213 w 214"/>
                  <a:gd name="T3" fmla="*/ 0 h 282"/>
                  <a:gd name="T4" fmla="*/ 213 w 214"/>
                  <a:gd name="T5" fmla="*/ 57 h 282"/>
                  <a:gd name="T6" fmla="*/ 61 w 214"/>
                  <a:gd name="T7" fmla="*/ 57 h 282"/>
                  <a:gd name="T8" fmla="*/ 61 w 214"/>
                  <a:gd name="T9" fmla="*/ 117 h 282"/>
                  <a:gd name="T10" fmla="*/ 195 w 214"/>
                  <a:gd name="T11" fmla="*/ 117 h 282"/>
                  <a:gd name="T12" fmla="*/ 195 w 214"/>
                  <a:gd name="T13" fmla="*/ 172 h 282"/>
                  <a:gd name="T14" fmla="*/ 61 w 214"/>
                  <a:gd name="T15" fmla="*/ 172 h 282"/>
                  <a:gd name="T16" fmla="*/ 61 w 214"/>
                  <a:gd name="T17" fmla="*/ 281 h 282"/>
                  <a:gd name="T18" fmla="*/ 0 w 214"/>
                  <a:gd name="T19" fmla="*/ 281 h 282"/>
                  <a:gd name="T20" fmla="*/ 0 w 214"/>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82">
                    <a:moveTo>
                      <a:pt x="0" y="0"/>
                    </a:moveTo>
                    <a:lnTo>
                      <a:pt x="213" y="0"/>
                    </a:lnTo>
                    <a:lnTo>
                      <a:pt x="213" y="57"/>
                    </a:lnTo>
                    <a:lnTo>
                      <a:pt x="61" y="57"/>
                    </a:lnTo>
                    <a:lnTo>
                      <a:pt x="61" y="117"/>
                    </a:lnTo>
                    <a:lnTo>
                      <a:pt x="195" y="117"/>
                    </a:lnTo>
                    <a:lnTo>
                      <a:pt x="195" y="172"/>
                    </a:lnTo>
                    <a:lnTo>
                      <a:pt x="61" y="172"/>
                    </a:lnTo>
                    <a:lnTo>
                      <a:pt x="6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170"/>
              <p:cNvSpPr>
                <a:spLocks noChangeArrowheads="1"/>
              </p:cNvSpPr>
              <p:nvPr/>
            </p:nvSpPr>
            <p:spPr bwMode="auto">
              <a:xfrm>
                <a:off x="2428412"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7 w 233"/>
                  <a:gd name="T11" fmla="*/ 57 h 282"/>
                  <a:gd name="T12" fmla="*/ 147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7" y="57"/>
                    </a:lnTo>
                    <a:lnTo>
                      <a:pt x="147"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171"/>
              <p:cNvSpPr>
                <a:spLocks noChangeArrowheads="1"/>
              </p:cNvSpPr>
              <p:nvPr/>
            </p:nvSpPr>
            <p:spPr bwMode="auto">
              <a:xfrm>
                <a:off x="2504351" y="2188284"/>
                <a:ext cx="135001" cy="90001"/>
              </a:xfrm>
              <a:custGeom>
                <a:avLst/>
                <a:gdLst>
                  <a:gd name="T0" fmla="*/ 0 w 425"/>
                  <a:gd name="T1" fmla="*/ 0 h 283"/>
                  <a:gd name="T2" fmla="*/ 66 w 425"/>
                  <a:gd name="T3" fmla="*/ 0 h 283"/>
                  <a:gd name="T4" fmla="*/ 123 w 425"/>
                  <a:gd name="T5" fmla="*/ 191 h 283"/>
                  <a:gd name="T6" fmla="*/ 187 w 425"/>
                  <a:gd name="T7" fmla="*/ 0 h 283"/>
                  <a:gd name="T8" fmla="*/ 240 w 425"/>
                  <a:gd name="T9" fmla="*/ 0 h 283"/>
                  <a:gd name="T10" fmla="*/ 302 w 425"/>
                  <a:gd name="T11" fmla="*/ 191 h 283"/>
                  <a:gd name="T12" fmla="*/ 360 w 425"/>
                  <a:gd name="T13" fmla="*/ 0 h 283"/>
                  <a:gd name="T14" fmla="*/ 424 w 425"/>
                  <a:gd name="T15" fmla="*/ 0 h 283"/>
                  <a:gd name="T16" fmla="*/ 328 w 425"/>
                  <a:gd name="T17" fmla="*/ 282 h 283"/>
                  <a:gd name="T18" fmla="*/ 276 w 425"/>
                  <a:gd name="T19" fmla="*/ 282 h 283"/>
                  <a:gd name="T20" fmla="*/ 212 w 425"/>
                  <a:gd name="T21" fmla="*/ 100 h 283"/>
                  <a:gd name="T22" fmla="*/ 149 w 425"/>
                  <a:gd name="T23" fmla="*/ 282 h 283"/>
                  <a:gd name="T24" fmla="*/ 95 w 425"/>
                  <a:gd name="T25" fmla="*/ 282 h 283"/>
                  <a:gd name="T26" fmla="*/ 0 w 425"/>
                  <a:gd name="T2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283">
                    <a:moveTo>
                      <a:pt x="0" y="0"/>
                    </a:moveTo>
                    <a:lnTo>
                      <a:pt x="66" y="0"/>
                    </a:lnTo>
                    <a:lnTo>
                      <a:pt x="123" y="191"/>
                    </a:lnTo>
                    <a:lnTo>
                      <a:pt x="187" y="0"/>
                    </a:lnTo>
                    <a:lnTo>
                      <a:pt x="240" y="0"/>
                    </a:lnTo>
                    <a:lnTo>
                      <a:pt x="302" y="191"/>
                    </a:lnTo>
                    <a:lnTo>
                      <a:pt x="360" y="0"/>
                    </a:lnTo>
                    <a:lnTo>
                      <a:pt x="424" y="0"/>
                    </a:lnTo>
                    <a:lnTo>
                      <a:pt x="328" y="282"/>
                    </a:lnTo>
                    <a:lnTo>
                      <a:pt x="276" y="282"/>
                    </a:lnTo>
                    <a:lnTo>
                      <a:pt x="212" y="100"/>
                    </a:lnTo>
                    <a:lnTo>
                      <a:pt x="149" y="282"/>
                    </a:lnTo>
                    <a:lnTo>
                      <a:pt x="95" y="28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172"/>
              <p:cNvSpPr>
                <a:spLocks noChangeArrowheads="1"/>
              </p:cNvSpPr>
              <p:nvPr/>
            </p:nvSpPr>
            <p:spPr bwMode="auto">
              <a:xfrm>
                <a:off x="2628102"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173"/>
              <p:cNvSpPr>
                <a:spLocks noChangeArrowheads="1"/>
              </p:cNvSpPr>
              <p:nvPr/>
            </p:nvSpPr>
            <p:spPr bwMode="auto">
              <a:xfrm>
                <a:off x="2730759" y="2188284"/>
                <a:ext cx="77345" cy="90001"/>
              </a:xfrm>
              <a:custGeom>
                <a:avLst/>
                <a:gdLst>
                  <a:gd name="T0" fmla="*/ 0 w 242"/>
                  <a:gd name="T1" fmla="*/ 0 h 282"/>
                  <a:gd name="T2" fmla="*/ 127 w 242"/>
                  <a:gd name="T3" fmla="*/ 0 h 282"/>
                  <a:gd name="T4" fmla="*/ 209 w 242"/>
                  <a:gd name="T5" fmla="*/ 30 h 282"/>
                  <a:gd name="T6" fmla="*/ 233 w 242"/>
                  <a:gd name="T7" fmla="*/ 93 h 282"/>
                  <a:gd name="T8" fmla="*/ 233 w 242"/>
                  <a:gd name="T9" fmla="*/ 93 h 282"/>
                  <a:gd name="T10" fmla="*/ 173 w 242"/>
                  <a:gd name="T11" fmla="*/ 181 h 282"/>
                  <a:gd name="T12" fmla="*/ 241 w 242"/>
                  <a:gd name="T13" fmla="*/ 281 h 282"/>
                  <a:gd name="T14" fmla="*/ 169 w 242"/>
                  <a:gd name="T15" fmla="*/ 281 h 282"/>
                  <a:gd name="T16" fmla="*/ 109 w 242"/>
                  <a:gd name="T17" fmla="*/ 191 h 282"/>
                  <a:gd name="T18" fmla="*/ 61 w 242"/>
                  <a:gd name="T19" fmla="*/ 191 h 282"/>
                  <a:gd name="T20" fmla="*/ 61 w 242"/>
                  <a:gd name="T21" fmla="*/ 281 h 282"/>
                  <a:gd name="T22" fmla="*/ 0 w 242"/>
                  <a:gd name="T23" fmla="*/ 281 h 282"/>
                  <a:gd name="T24" fmla="*/ 0 w 242"/>
                  <a:gd name="T25" fmla="*/ 0 h 282"/>
                  <a:gd name="T26" fmla="*/ 123 w 242"/>
                  <a:gd name="T27" fmla="*/ 136 h 282"/>
                  <a:gd name="T28" fmla="*/ 170 w 242"/>
                  <a:gd name="T29" fmla="*/ 98 h 282"/>
                  <a:gd name="T30" fmla="*/ 170 w 242"/>
                  <a:gd name="T31" fmla="*/ 96 h 282"/>
                  <a:gd name="T32" fmla="*/ 122 w 242"/>
                  <a:gd name="T33" fmla="*/ 56 h 282"/>
                  <a:gd name="T34" fmla="*/ 61 w 242"/>
                  <a:gd name="T35" fmla="*/ 56 h 282"/>
                  <a:gd name="T36" fmla="*/ 61 w 242"/>
                  <a:gd name="T37" fmla="*/ 136 h 282"/>
                  <a:gd name="T38" fmla="*/ 123 w 242"/>
                  <a:gd name="T3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282">
                    <a:moveTo>
                      <a:pt x="0" y="0"/>
                    </a:moveTo>
                    <a:lnTo>
                      <a:pt x="127" y="0"/>
                    </a:lnTo>
                    <a:cubicBezTo>
                      <a:pt x="163" y="0"/>
                      <a:pt x="190" y="12"/>
                      <a:pt x="209" y="30"/>
                    </a:cubicBezTo>
                    <a:cubicBezTo>
                      <a:pt x="225" y="45"/>
                      <a:pt x="233" y="67"/>
                      <a:pt x="233" y="93"/>
                    </a:cubicBezTo>
                    <a:lnTo>
                      <a:pt x="233" y="93"/>
                    </a:lnTo>
                    <a:cubicBezTo>
                      <a:pt x="233" y="139"/>
                      <a:pt x="208" y="167"/>
                      <a:pt x="173" y="181"/>
                    </a:cubicBezTo>
                    <a:lnTo>
                      <a:pt x="241" y="281"/>
                    </a:lnTo>
                    <a:lnTo>
                      <a:pt x="169" y="281"/>
                    </a:lnTo>
                    <a:lnTo>
                      <a:pt x="109" y="191"/>
                    </a:lnTo>
                    <a:lnTo>
                      <a:pt x="61" y="191"/>
                    </a:lnTo>
                    <a:lnTo>
                      <a:pt x="61" y="281"/>
                    </a:lnTo>
                    <a:lnTo>
                      <a:pt x="0" y="281"/>
                    </a:lnTo>
                    <a:lnTo>
                      <a:pt x="0" y="0"/>
                    </a:lnTo>
                    <a:close/>
                    <a:moveTo>
                      <a:pt x="123" y="136"/>
                    </a:moveTo>
                    <a:cubicBezTo>
                      <a:pt x="154" y="136"/>
                      <a:pt x="170" y="121"/>
                      <a:pt x="170" y="98"/>
                    </a:cubicBezTo>
                    <a:lnTo>
                      <a:pt x="170" y="96"/>
                    </a:lnTo>
                    <a:cubicBezTo>
                      <a:pt x="170" y="70"/>
                      <a:pt x="152" y="56"/>
                      <a:pt x="122" y="56"/>
                    </a:cubicBezTo>
                    <a:lnTo>
                      <a:pt x="61" y="56"/>
                    </a:lnTo>
                    <a:lnTo>
                      <a:pt x="61" y="136"/>
                    </a:lnTo>
                    <a:lnTo>
                      <a:pt x="123" y="136"/>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174"/>
              <p:cNvSpPr>
                <a:spLocks noChangeArrowheads="1"/>
              </p:cNvSpPr>
              <p:nvPr/>
            </p:nvSpPr>
            <p:spPr bwMode="auto">
              <a:xfrm>
                <a:off x="2816541" y="2188284"/>
                <a:ext cx="67501" cy="90001"/>
              </a:xfrm>
              <a:custGeom>
                <a:avLst/>
                <a:gdLst>
                  <a:gd name="T0" fmla="*/ 0 w 213"/>
                  <a:gd name="T1" fmla="*/ 0 h 282"/>
                  <a:gd name="T2" fmla="*/ 211 w 213"/>
                  <a:gd name="T3" fmla="*/ 0 h 282"/>
                  <a:gd name="T4" fmla="*/ 211 w 213"/>
                  <a:gd name="T5" fmla="*/ 56 h 282"/>
                  <a:gd name="T6" fmla="*/ 61 w 213"/>
                  <a:gd name="T7" fmla="*/ 56 h 282"/>
                  <a:gd name="T8" fmla="*/ 61 w 213"/>
                  <a:gd name="T9" fmla="*/ 113 h 282"/>
                  <a:gd name="T10" fmla="*/ 193 w 213"/>
                  <a:gd name="T11" fmla="*/ 113 h 282"/>
                  <a:gd name="T12" fmla="*/ 193 w 213"/>
                  <a:gd name="T13" fmla="*/ 167 h 282"/>
                  <a:gd name="T14" fmla="*/ 61 w 213"/>
                  <a:gd name="T15" fmla="*/ 167 h 282"/>
                  <a:gd name="T16" fmla="*/ 61 w 213"/>
                  <a:gd name="T17" fmla="*/ 227 h 282"/>
                  <a:gd name="T18" fmla="*/ 212 w 213"/>
                  <a:gd name="T19" fmla="*/ 227 h 282"/>
                  <a:gd name="T20" fmla="*/ 212 w 213"/>
                  <a:gd name="T21" fmla="*/ 281 h 282"/>
                  <a:gd name="T22" fmla="*/ 0 w 213"/>
                  <a:gd name="T23" fmla="*/ 281 h 282"/>
                  <a:gd name="T24" fmla="*/ 0 w 213"/>
                  <a:gd name="T2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82">
                    <a:moveTo>
                      <a:pt x="0" y="0"/>
                    </a:moveTo>
                    <a:lnTo>
                      <a:pt x="211" y="0"/>
                    </a:lnTo>
                    <a:lnTo>
                      <a:pt x="211" y="56"/>
                    </a:lnTo>
                    <a:lnTo>
                      <a:pt x="61" y="56"/>
                    </a:lnTo>
                    <a:lnTo>
                      <a:pt x="61" y="113"/>
                    </a:lnTo>
                    <a:lnTo>
                      <a:pt x="193" y="113"/>
                    </a:lnTo>
                    <a:lnTo>
                      <a:pt x="193" y="167"/>
                    </a:lnTo>
                    <a:lnTo>
                      <a:pt x="61" y="167"/>
                    </a:lnTo>
                    <a:lnTo>
                      <a:pt x="61" y="227"/>
                    </a:lnTo>
                    <a:lnTo>
                      <a:pt x="212" y="227"/>
                    </a:lnTo>
                    <a:lnTo>
                      <a:pt x="212"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175"/>
              <p:cNvSpPr>
                <a:spLocks noChangeArrowheads="1"/>
              </p:cNvSpPr>
              <p:nvPr/>
            </p:nvSpPr>
            <p:spPr bwMode="auto">
              <a:xfrm>
                <a:off x="2920605" y="2188284"/>
                <a:ext cx="95626" cy="90001"/>
              </a:xfrm>
              <a:custGeom>
                <a:avLst/>
                <a:gdLst>
                  <a:gd name="T0" fmla="*/ 119 w 298"/>
                  <a:gd name="T1" fmla="*/ 0 h 283"/>
                  <a:gd name="T2" fmla="*/ 176 w 298"/>
                  <a:gd name="T3" fmla="*/ 0 h 283"/>
                  <a:gd name="T4" fmla="*/ 297 w 298"/>
                  <a:gd name="T5" fmla="*/ 282 h 283"/>
                  <a:gd name="T6" fmla="*/ 232 w 298"/>
                  <a:gd name="T7" fmla="*/ 282 h 283"/>
                  <a:gd name="T8" fmla="*/ 207 w 298"/>
                  <a:gd name="T9" fmla="*/ 219 h 283"/>
                  <a:gd name="T10" fmla="*/ 89 w 298"/>
                  <a:gd name="T11" fmla="*/ 219 h 283"/>
                  <a:gd name="T12" fmla="*/ 63 w 298"/>
                  <a:gd name="T13" fmla="*/ 282 h 283"/>
                  <a:gd name="T14" fmla="*/ 0 w 298"/>
                  <a:gd name="T15" fmla="*/ 282 h 283"/>
                  <a:gd name="T16" fmla="*/ 119 w 298"/>
                  <a:gd name="T17" fmla="*/ 0 h 283"/>
                  <a:gd name="T18" fmla="*/ 185 w 298"/>
                  <a:gd name="T19" fmla="*/ 165 h 283"/>
                  <a:gd name="T20" fmla="*/ 147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19" y="0"/>
                    </a:moveTo>
                    <a:lnTo>
                      <a:pt x="176" y="0"/>
                    </a:lnTo>
                    <a:lnTo>
                      <a:pt x="297" y="282"/>
                    </a:lnTo>
                    <a:lnTo>
                      <a:pt x="232" y="282"/>
                    </a:lnTo>
                    <a:lnTo>
                      <a:pt x="207" y="219"/>
                    </a:lnTo>
                    <a:lnTo>
                      <a:pt x="89" y="219"/>
                    </a:lnTo>
                    <a:lnTo>
                      <a:pt x="63" y="282"/>
                    </a:lnTo>
                    <a:lnTo>
                      <a:pt x="0" y="282"/>
                    </a:lnTo>
                    <a:lnTo>
                      <a:pt x="119" y="0"/>
                    </a:lnTo>
                    <a:close/>
                    <a:moveTo>
                      <a:pt x="185" y="165"/>
                    </a:moveTo>
                    <a:lnTo>
                      <a:pt x="147"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176"/>
              <p:cNvSpPr>
                <a:spLocks noChangeArrowheads="1"/>
              </p:cNvSpPr>
              <p:nvPr/>
            </p:nvSpPr>
            <p:spPr bwMode="auto">
              <a:xfrm>
                <a:off x="3021856" y="2188284"/>
                <a:ext cx="80157" cy="90001"/>
              </a:xfrm>
              <a:custGeom>
                <a:avLst/>
                <a:gdLst>
                  <a:gd name="T0" fmla="*/ 57 w 251"/>
                  <a:gd name="T1" fmla="*/ 0 h 282"/>
                  <a:gd name="T2" fmla="*/ 189 w 251"/>
                  <a:gd name="T3" fmla="*/ 174 h 282"/>
                  <a:gd name="T4" fmla="*/ 189 w 251"/>
                  <a:gd name="T5" fmla="*/ 0 h 282"/>
                  <a:gd name="T6" fmla="*/ 250 w 251"/>
                  <a:gd name="T7" fmla="*/ 0 h 282"/>
                  <a:gd name="T8" fmla="*/ 250 w 251"/>
                  <a:gd name="T9" fmla="*/ 281 h 282"/>
                  <a:gd name="T10" fmla="*/ 197 w 251"/>
                  <a:gd name="T11" fmla="*/ 281 h 282"/>
                  <a:gd name="T12" fmla="*/ 61 w 251"/>
                  <a:gd name="T13" fmla="*/ 103 h 282"/>
                  <a:gd name="T14" fmla="*/ 61 w 251"/>
                  <a:gd name="T15" fmla="*/ 281 h 282"/>
                  <a:gd name="T16" fmla="*/ 0 w 251"/>
                  <a:gd name="T17" fmla="*/ 281 h 282"/>
                  <a:gd name="T18" fmla="*/ 0 w 251"/>
                  <a:gd name="T19" fmla="*/ 0 h 282"/>
                  <a:gd name="T20" fmla="*/ 57 w 251"/>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2">
                    <a:moveTo>
                      <a:pt x="57" y="0"/>
                    </a:moveTo>
                    <a:lnTo>
                      <a:pt x="189" y="174"/>
                    </a:lnTo>
                    <a:lnTo>
                      <a:pt x="189" y="0"/>
                    </a:lnTo>
                    <a:lnTo>
                      <a:pt x="250" y="0"/>
                    </a:lnTo>
                    <a:lnTo>
                      <a:pt x="250" y="281"/>
                    </a:lnTo>
                    <a:lnTo>
                      <a:pt x="197" y="281"/>
                    </a:lnTo>
                    <a:lnTo>
                      <a:pt x="61" y="103"/>
                    </a:lnTo>
                    <a:lnTo>
                      <a:pt x="61" y="281"/>
                    </a:lnTo>
                    <a:lnTo>
                      <a:pt x="0" y="281"/>
                    </a:lnTo>
                    <a:lnTo>
                      <a:pt x="0" y="0"/>
                    </a:lnTo>
                    <a:lnTo>
                      <a:pt x="57"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177"/>
              <p:cNvSpPr>
                <a:spLocks noChangeArrowheads="1"/>
              </p:cNvSpPr>
              <p:nvPr/>
            </p:nvSpPr>
            <p:spPr bwMode="auto">
              <a:xfrm>
                <a:off x="3109044"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178"/>
              <p:cNvSpPr>
                <a:spLocks noChangeArrowheads="1"/>
              </p:cNvSpPr>
              <p:nvPr/>
            </p:nvSpPr>
            <p:spPr bwMode="auto">
              <a:xfrm>
                <a:off x="3210295" y="2188284"/>
                <a:ext cx="64688" cy="90001"/>
              </a:xfrm>
              <a:custGeom>
                <a:avLst/>
                <a:gdLst>
                  <a:gd name="T0" fmla="*/ 0 w 202"/>
                  <a:gd name="T1" fmla="*/ 0 h 282"/>
                  <a:gd name="T2" fmla="*/ 61 w 202"/>
                  <a:gd name="T3" fmla="*/ 0 h 282"/>
                  <a:gd name="T4" fmla="*/ 61 w 202"/>
                  <a:gd name="T5" fmla="*/ 225 h 282"/>
                  <a:gd name="T6" fmla="*/ 201 w 202"/>
                  <a:gd name="T7" fmla="*/ 225 h 282"/>
                  <a:gd name="T8" fmla="*/ 201 w 202"/>
                  <a:gd name="T9" fmla="*/ 281 h 282"/>
                  <a:gd name="T10" fmla="*/ 0 w 202"/>
                  <a:gd name="T11" fmla="*/ 281 h 282"/>
                  <a:gd name="T12" fmla="*/ 0 w 202"/>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202" h="282">
                    <a:moveTo>
                      <a:pt x="0" y="0"/>
                    </a:moveTo>
                    <a:lnTo>
                      <a:pt x="61" y="0"/>
                    </a:lnTo>
                    <a:lnTo>
                      <a:pt x="61" y="225"/>
                    </a:lnTo>
                    <a:lnTo>
                      <a:pt x="201" y="225"/>
                    </a:lnTo>
                    <a:lnTo>
                      <a:pt x="20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179"/>
              <p:cNvSpPr>
                <a:spLocks noChangeArrowheads="1"/>
              </p:cNvSpPr>
              <p:nvPr/>
            </p:nvSpPr>
            <p:spPr bwMode="auto">
              <a:xfrm>
                <a:off x="3258108" y="2188284"/>
                <a:ext cx="88594" cy="90001"/>
              </a:xfrm>
              <a:custGeom>
                <a:avLst/>
                <a:gdLst>
                  <a:gd name="T0" fmla="*/ 106 w 277"/>
                  <a:gd name="T1" fmla="*/ 171 h 282"/>
                  <a:gd name="T2" fmla="*/ 0 w 277"/>
                  <a:gd name="T3" fmla="*/ 0 h 282"/>
                  <a:gd name="T4" fmla="*/ 70 w 277"/>
                  <a:gd name="T5" fmla="*/ 0 h 282"/>
                  <a:gd name="T6" fmla="*/ 138 w 277"/>
                  <a:gd name="T7" fmla="*/ 113 h 282"/>
                  <a:gd name="T8" fmla="*/ 206 w 277"/>
                  <a:gd name="T9" fmla="*/ 0 h 282"/>
                  <a:gd name="T10" fmla="*/ 276 w 277"/>
                  <a:gd name="T11" fmla="*/ 0 h 282"/>
                  <a:gd name="T12" fmla="*/ 167 w 277"/>
                  <a:gd name="T13" fmla="*/ 170 h 282"/>
                  <a:gd name="T14" fmla="*/ 167 w 277"/>
                  <a:gd name="T15" fmla="*/ 281 h 282"/>
                  <a:gd name="T16" fmla="*/ 106 w 277"/>
                  <a:gd name="T17" fmla="*/ 281 h 282"/>
                  <a:gd name="T18" fmla="*/ 106 w 277"/>
                  <a:gd name="T19"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82">
                    <a:moveTo>
                      <a:pt x="106" y="171"/>
                    </a:moveTo>
                    <a:lnTo>
                      <a:pt x="0" y="0"/>
                    </a:lnTo>
                    <a:lnTo>
                      <a:pt x="70" y="0"/>
                    </a:lnTo>
                    <a:lnTo>
                      <a:pt x="138" y="113"/>
                    </a:lnTo>
                    <a:lnTo>
                      <a:pt x="206" y="0"/>
                    </a:lnTo>
                    <a:lnTo>
                      <a:pt x="276" y="0"/>
                    </a:lnTo>
                    <a:lnTo>
                      <a:pt x="167" y="170"/>
                    </a:lnTo>
                    <a:lnTo>
                      <a:pt x="167" y="281"/>
                    </a:lnTo>
                    <a:lnTo>
                      <a:pt x="106" y="281"/>
                    </a:lnTo>
                    <a:lnTo>
                      <a:pt x="106" y="17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180"/>
              <p:cNvSpPr>
                <a:spLocks noChangeArrowheads="1"/>
              </p:cNvSpPr>
              <p:nvPr/>
            </p:nvSpPr>
            <p:spPr bwMode="auto">
              <a:xfrm>
                <a:off x="3345296"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6 w 233"/>
                  <a:gd name="T11" fmla="*/ 57 h 282"/>
                  <a:gd name="T12" fmla="*/ 146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6" y="57"/>
                    </a:lnTo>
                    <a:lnTo>
                      <a:pt x="146"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181"/>
              <p:cNvSpPr>
                <a:spLocks noChangeArrowheads="1"/>
              </p:cNvSpPr>
              <p:nvPr/>
            </p:nvSpPr>
            <p:spPr bwMode="auto">
              <a:xfrm>
                <a:off x="3428265" y="2188284"/>
                <a:ext cx="21094" cy="90001"/>
              </a:xfrm>
              <a:custGeom>
                <a:avLst/>
                <a:gdLst>
                  <a:gd name="T0" fmla="*/ 0 w 64"/>
                  <a:gd name="T1" fmla="*/ 0 h 282"/>
                  <a:gd name="T2" fmla="*/ 63 w 64"/>
                  <a:gd name="T3" fmla="*/ 0 h 282"/>
                  <a:gd name="T4" fmla="*/ 63 w 64"/>
                  <a:gd name="T5" fmla="*/ 281 h 282"/>
                  <a:gd name="T6" fmla="*/ 0 w 64"/>
                  <a:gd name="T7" fmla="*/ 281 h 282"/>
                  <a:gd name="T8" fmla="*/ 0 w 64"/>
                  <a:gd name="T9" fmla="*/ 0 h 282"/>
                </a:gdLst>
                <a:ahLst/>
                <a:cxnLst>
                  <a:cxn ang="0">
                    <a:pos x="T0" y="T1"/>
                  </a:cxn>
                  <a:cxn ang="0">
                    <a:pos x="T2" y="T3"/>
                  </a:cxn>
                  <a:cxn ang="0">
                    <a:pos x="T4" y="T5"/>
                  </a:cxn>
                  <a:cxn ang="0">
                    <a:pos x="T6" y="T7"/>
                  </a:cxn>
                  <a:cxn ang="0">
                    <a:pos x="T8" y="T9"/>
                  </a:cxn>
                </a:cxnLst>
                <a:rect l="0" t="0" r="r" b="b"/>
                <a:pathLst>
                  <a:path w="64" h="282">
                    <a:moveTo>
                      <a:pt x="0" y="0"/>
                    </a:moveTo>
                    <a:lnTo>
                      <a:pt x="63" y="0"/>
                    </a:lnTo>
                    <a:lnTo>
                      <a:pt x="63"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182"/>
              <p:cNvSpPr>
                <a:spLocks noChangeArrowheads="1"/>
              </p:cNvSpPr>
              <p:nvPr/>
            </p:nvSpPr>
            <p:spPr bwMode="auto">
              <a:xfrm>
                <a:off x="3460610" y="2186878"/>
                <a:ext cx="82969" cy="92813"/>
              </a:xfrm>
              <a:custGeom>
                <a:avLst/>
                <a:gdLst>
                  <a:gd name="T0" fmla="*/ 0 w 259"/>
                  <a:gd name="T1" fmla="*/ 146 h 290"/>
                  <a:gd name="T2" fmla="*/ 0 w 259"/>
                  <a:gd name="T3" fmla="*/ 145 h 290"/>
                  <a:gd name="T4" fmla="*/ 146 w 259"/>
                  <a:gd name="T5" fmla="*/ 0 h 290"/>
                  <a:gd name="T6" fmla="*/ 257 w 259"/>
                  <a:gd name="T7" fmla="*/ 43 h 290"/>
                  <a:gd name="T8" fmla="*/ 216 w 259"/>
                  <a:gd name="T9" fmla="*/ 89 h 290"/>
                  <a:gd name="T10" fmla="*/ 146 w 259"/>
                  <a:gd name="T11" fmla="*/ 57 h 290"/>
                  <a:gd name="T12" fmla="*/ 64 w 259"/>
                  <a:gd name="T13" fmla="*/ 145 h 290"/>
                  <a:gd name="T14" fmla="*/ 64 w 259"/>
                  <a:gd name="T15" fmla="*/ 145 h 290"/>
                  <a:gd name="T16" fmla="*/ 146 w 259"/>
                  <a:gd name="T17" fmla="*/ 233 h 290"/>
                  <a:gd name="T18" fmla="*/ 219 w 259"/>
                  <a:gd name="T19" fmla="*/ 200 h 290"/>
                  <a:gd name="T20" fmla="*/ 258 w 259"/>
                  <a:gd name="T21" fmla="*/ 239 h 290"/>
                  <a:gd name="T22" fmla="*/ 143 w 259"/>
                  <a:gd name="T23" fmla="*/ 289 h 290"/>
                  <a:gd name="T24" fmla="*/ 0 w 259"/>
                  <a:gd name="T25"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90">
                    <a:moveTo>
                      <a:pt x="0" y="146"/>
                    </a:moveTo>
                    <a:lnTo>
                      <a:pt x="0" y="145"/>
                    </a:lnTo>
                    <a:cubicBezTo>
                      <a:pt x="0" y="65"/>
                      <a:pt x="60" y="0"/>
                      <a:pt x="146" y="0"/>
                    </a:cubicBezTo>
                    <a:cubicBezTo>
                      <a:pt x="198" y="0"/>
                      <a:pt x="230" y="18"/>
                      <a:pt x="257" y="43"/>
                    </a:cubicBezTo>
                    <a:lnTo>
                      <a:pt x="216" y="89"/>
                    </a:lnTo>
                    <a:cubicBezTo>
                      <a:pt x="196" y="68"/>
                      <a:pt x="173" y="57"/>
                      <a:pt x="146" y="57"/>
                    </a:cubicBezTo>
                    <a:cubicBezTo>
                      <a:pt x="98" y="57"/>
                      <a:pt x="64" y="96"/>
                      <a:pt x="64" y="145"/>
                    </a:cubicBezTo>
                    <a:lnTo>
                      <a:pt x="64" y="145"/>
                    </a:lnTo>
                    <a:cubicBezTo>
                      <a:pt x="64" y="193"/>
                      <a:pt x="97" y="233"/>
                      <a:pt x="146" y="233"/>
                    </a:cubicBezTo>
                    <a:cubicBezTo>
                      <a:pt x="178" y="233"/>
                      <a:pt x="197" y="219"/>
                      <a:pt x="219" y="200"/>
                    </a:cubicBezTo>
                    <a:lnTo>
                      <a:pt x="258" y="239"/>
                    </a:lnTo>
                    <a:cubicBezTo>
                      <a:pt x="229" y="271"/>
                      <a:pt x="197" y="289"/>
                      <a:pt x="143" y="289"/>
                    </a:cubicBezTo>
                    <a:cubicBezTo>
                      <a:pt x="61" y="289"/>
                      <a:pt x="0" y="226"/>
                      <a:pt x="0" y="146"/>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183"/>
              <p:cNvSpPr>
                <a:spLocks noChangeArrowheads="1"/>
              </p:cNvSpPr>
              <p:nvPr/>
            </p:nvSpPr>
            <p:spPr bwMode="auto">
              <a:xfrm>
                <a:off x="3544986" y="2188284"/>
                <a:ext cx="71719" cy="91408"/>
              </a:xfrm>
              <a:custGeom>
                <a:avLst/>
                <a:gdLst>
                  <a:gd name="T0" fmla="*/ 0 w 223"/>
                  <a:gd name="T1" fmla="*/ 242 h 288"/>
                  <a:gd name="T2" fmla="*/ 36 w 223"/>
                  <a:gd name="T3" fmla="*/ 198 h 288"/>
                  <a:gd name="T4" fmla="*/ 120 w 223"/>
                  <a:gd name="T5" fmla="*/ 233 h 288"/>
                  <a:gd name="T6" fmla="*/ 161 w 223"/>
                  <a:gd name="T7" fmla="*/ 206 h 288"/>
                  <a:gd name="T8" fmla="*/ 161 w 223"/>
                  <a:gd name="T9" fmla="*/ 205 h 288"/>
                  <a:gd name="T10" fmla="*/ 104 w 223"/>
                  <a:gd name="T11" fmla="*/ 170 h 288"/>
                  <a:gd name="T12" fmla="*/ 11 w 223"/>
                  <a:gd name="T13" fmla="*/ 84 h 288"/>
                  <a:gd name="T14" fmla="*/ 11 w 223"/>
                  <a:gd name="T15" fmla="*/ 83 h 288"/>
                  <a:gd name="T16" fmla="*/ 109 w 223"/>
                  <a:gd name="T17" fmla="*/ 0 h 288"/>
                  <a:gd name="T18" fmla="*/ 213 w 223"/>
                  <a:gd name="T19" fmla="*/ 34 h 288"/>
                  <a:gd name="T20" fmla="*/ 181 w 223"/>
                  <a:gd name="T21" fmla="*/ 82 h 288"/>
                  <a:gd name="T22" fmla="*/ 108 w 223"/>
                  <a:gd name="T23" fmla="*/ 54 h 288"/>
                  <a:gd name="T24" fmla="*/ 72 w 223"/>
                  <a:gd name="T25" fmla="*/ 77 h 288"/>
                  <a:gd name="T26" fmla="*/ 72 w 223"/>
                  <a:gd name="T27" fmla="*/ 79 h 288"/>
                  <a:gd name="T28" fmla="*/ 133 w 223"/>
                  <a:gd name="T29" fmla="*/ 115 h 288"/>
                  <a:gd name="T30" fmla="*/ 222 w 223"/>
                  <a:gd name="T31" fmla="*/ 199 h 288"/>
                  <a:gd name="T32" fmla="*/ 222 w 223"/>
                  <a:gd name="T33" fmla="*/ 199 h 288"/>
                  <a:gd name="T34" fmla="*/ 119 w 223"/>
                  <a:gd name="T35" fmla="*/ 287 h 288"/>
                  <a:gd name="T36" fmla="*/ 0 w 223"/>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88">
                    <a:moveTo>
                      <a:pt x="0" y="242"/>
                    </a:moveTo>
                    <a:lnTo>
                      <a:pt x="36" y="198"/>
                    </a:lnTo>
                    <a:cubicBezTo>
                      <a:pt x="62" y="219"/>
                      <a:pt x="89" y="233"/>
                      <a:pt x="120" y="233"/>
                    </a:cubicBezTo>
                    <a:cubicBezTo>
                      <a:pt x="145" y="233"/>
                      <a:pt x="161" y="223"/>
                      <a:pt x="161" y="206"/>
                    </a:cubicBezTo>
                    <a:lnTo>
                      <a:pt x="161" y="205"/>
                    </a:lnTo>
                    <a:cubicBezTo>
                      <a:pt x="161" y="190"/>
                      <a:pt x="151" y="181"/>
                      <a:pt x="104" y="170"/>
                    </a:cubicBezTo>
                    <a:cubicBezTo>
                      <a:pt x="47" y="155"/>
                      <a:pt x="11" y="140"/>
                      <a:pt x="11" y="84"/>
                    </a:cubicBezTo>
                    <a:lnTo>
                      <a:pt x="11" y="83"/>
                    </a:lnTo>
                    <a:cubicBezTo>
                      <a:pt x="11" y="33"/>
                      <a:pt x="52" y="0"/>
                      <a:pt x="109" y="0"/>
                    </a:cubicBezTo>
                    <a:cubicBezTo>
                      <a:pt x="150" y="0"/>
                      <a:pt x="184" y="12"/>
                      <a:pt x="213" y="34"/>
                    </a:cubicBezTo>
                    <a:lnTo>
                      <a:pt x="181" y="82"/>
                    </a:lnTo>
                    <a:cubicBezTo>
                      <a:pt x="156" y="63"/>
                      <a:pt x="132" y="54"/>
                      <a:pt x="108" y="54"/>
                    </a:cubicBezTo>
                    <a:cubicBezTo>
                      <a:pt x="84" y="54"/>
                      <a:pt x="72" y="63"/>
                      <a:pt x="72" y="77"/>
                    </a:cubicBezTo>
                    <a:lnTo>
                      <a:pt x="72" y="79"/>
                    </a:lnTo>
                    <a:cubicBezTo>
                      <a:pt x="72" y="97"/>
                      <a:pt x="84" y="102"/>
                      <a:pt x="133" y="115"/>
                    </a:cubicBezTo>
                    <a:cubicBezTo>
                      <a:pt x="190" y="130"/>
                      <a:pt x="222" y="151"/>
                      <a:pt x="222" y="199"/>
                    </a:cubicBezTo>
                    <a:lnTo>
                      <a:pt x="222" y="199"/>
                    </a:lnTo>
                    <a:cubicBezTo>
                      <a:pt x="222" y="255"/>
                      <a:pt x="179" y="287"/>
                      <a:pt x="119"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184"/>
              <p:cNvSpPr>
                <a:spLocks noChangeArrowheads="1"/>
              </p:cNvSpPr>
              <p:nvPr/>
            </p:nvSpPr>
            <p:spPr bwMode="auto">
              <a:xfrm>
                <a:off x="2183722" y="2064533"/>
                <a:ext cx="54844" cy="81563"/>
              </a:xfrm>
              <a:custGeom>
                <a:avLst/>
                <a:gdLst>
                  <a:gd name="T0" fmla="*/ 128 w 172"/>
                  <a:gd name="T1" fmla="*/ 253 h 254"/>
                  <a:gd name="T2" fmla="*/ 71 w 172"/>
                  <a:gd name="T3" fmla="*/ 135 h 254"/>
                  <a:gd name="T4" fmla="*/ 38 w 172"/>
                  <a:gd name="T5" fmla="*/ 60 h 254"/>
                  <a:gd name="T6" fmla="*/ 38 w 172"/>
                  <a:gd name="T7" fmla="*/ 60 h 254"/>
                  <a:gd name="T8" fmla="*/ 41 w 172"/>
                  <a:gd name="T9" fmla="*/ 131 h 254"/>
                  <a:gd name="T10" fmla="*/ 42 w 172"/>
                  <a:gd name="T11" fmla="*/ 253 h 254"/>
                  <a:gd name="T12" fmla="*/ 0 w 172"/>
                  <a:gd name="T13" fmla="*/ 253 h 254"/>
                  <a:gd name="T14" fmla="*/ 0 w 172"/>
                  <a:gd name="T15" fmla="*/ 0 h 254"/>
                  <a:gd name="T16" fmla="*/ 48 w 172"/>
                  <a:gd name="T17" fmla="*/ 0 h 254"/>
                  <a:gd name="T18" fmla="*/ 109 w 172"/>
                  <a:gd name="T19" fmla="*/ 124 h 254"/>
                  <a:gd name="T20" fmla="*/ 135 w 172"/>
                  <a:gd name="T21" fmla="*/ 189 h 254"/>
                  <a:gd name="T22" fmla="*/ 136 w 172"/>
                  <a:gd name="T23" fmla="*/ 188 h 254"/>
                  <a:gd name="T24" fmla="*/ 132 w 172"/>
                  <a:gd name="T25" fmla="*/ 116 h 254"/>
                  <a:gd name="T26" fmla="*/ 132 w 172"/>
                  <a:gd name="T27" fmla="*/ 0 h 254"/>
                  <a:gd name="T28" fmla="*/ 171 w 172"/>
                  <a:gd name="T29" fmla="*/ 0 h 254"/>
                  <a:gd name="T30" fmla="*/ 171 w 172"/>
                  <a:gd name="T31" fmla="*/ 253 h 254"/>
                  <a:gd name="T32" fmla="*/ 128 w 172"/>
                  <a:gd name="T33"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254">
                    <a:moveTo>
                      <a:pt x="128" y="253"/>
                    </a:moveTo>
                    <a:lnTo>
                      <a:pt x="71" y="135"/>
                    </a:lnTo>
                    <a:cubicBezTo>
                      <a:pt x="57" y="106"/>
                      <a:pt x="43" y="74"/>
                      <a:pt x="38" y="60"/>
                    </a:cubicBezTo>
                    <a:lnTo>
                      <a:pt x="38" y="60"/>
                    </a:lnTo>
                    <a:cubicBezTo>
                      <a:pt x="39" y="82"/>
                      <a:pt x="39" y="109"/>
                      <a:pt x="41" y="131"/>
                    </a:cubicBezTo>
                    <a:lnTo>
                      <a:pt x="42" y="253"/>
                    </a:lnTo>
                    <a:lnTo>
                      <a:pt x="0" y="253"/>
                    </a:lnTo>
                    <a:lnTo>
                      <a:pt x="0" y="0"/>
                    </a:lnTo>
                    <a:lnTo>
                      <a:pt x="48" y="0"/>
                    </a:lnTo>
                    <a:lnTo>
                      <a:pt x="109" y="124"/>
                    </a:lnTo>
                    <a:cubicBezTo>
                      <a:pt x="121" y="147"/>
                      <a:pt x="132" y="178"/>
                      <a:pt x="135" y="189"/>
                    </a:cubicBezTo>
                    <a:lnTo>
                      <a:pt x="136" y="188"/>
                    </a:lnTo>
                    <a:cubicBezTo>
                      <a:pt x="135" y="175"/>
                      <a:pt x="132" y="139"/>
                      <a:pt x="132" y="116"/>
                    </a:cubicBezTo>
                    <a:lnTo>
                      <a:pt x="132" y="0"/>
                    </a:lnTo>
                    <a:lnTo>
                      <a:pt x="171" y="0"/>
                    </a:lnTo>
                    <a:lnTo>
                      <a:pt x="171" y="253"/>
                    </a:lnTo>
                    <a:lnTo>
                      <a:pt x="128" y="253"/>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185"/>
              <p:cNvSpPr>
                <a:spLocks noChangeArrowheads="1"/>
              </p:cNvSpPr>
              <p:nvPr/>
            </p:nvSpPr>
            <p:spPr bwMode="auto">
              <a:xfrm>
                <a:off x="2248410" y="2085627"/>
                <a:ext cx="49219" cy="61876"/>
              </a:xfrm>
              <a:custGeom>
                <a:avLst/>
                <a:gdLst>
                  <a:gd name="T0" fmla="*/ 44 w 156"/>
                  <a:gd name="T1" fmla="*/ 111 h 195"/>
                  <a:gd name="T2" fmla="*/ 90 w 156"/>
                  <a:gd name="T3" fmla="*/ 164 h 195"/>
                  <a:gd name="T4" fmla="*/ 136 w 156"/>
                  <a:gd name="T5" fmla="*/ 145 h 195"/>
                  <a:gd name="T6" fmla="*/ 151 w 156"/>
                  <a:gd name="T7" fmla="*/ 169 h 195"/>
                  <a:gd name="T8" fmla="*/ 85 w 156"/>
                  <a:gd name="T9" fmla="*/ 194 h 195"/>
                  <a:gd name="T10" fmla="*/ 0 w 156"/>
                  <a:gd name="T11" fmla="*/ 97 h 195"/>
                  <a:gd name="T12" fmla="*/ 23 w 156"/>
                  <a:gd name="T13" fmla="*/ 25 h 195"/>
                  <a:gd name="T14" fmla="*/ 79 w 156"/>
                  <a:gd name="T15" fmla="*/ 0 h 195"/>
                  <a:gd name="T16" fmla="*/ 130 w 156"/>
                  <a:gd name="T17" fmla="*/ 18 h 195"/>
                  <a:gd name="T18" fmla="*/ 155 w 156"/>
                  <a:gd name="T19" fmla="*/ 100 h 195"/>
                  <a:gd name="T20" fmla="*/ 155 w 156"/>
                  <a:gd name="T21" fmla="*/ 108 h 195"/>
                  <a:gd name="T22" fmla="*/ 44 w 156"/>
                  <a:gd name="T23" fmla="*/ 108 h 195"/>
                  <a:gd name="T24" fmla="*/ 44 w 156"/>
                  <a:gd name="T25" fmla="*/ 111 h 195"/>
                  <a:gd name="T26" fmla="*/ 79 w 156"/>
                  <a:gd name="T27" fmla="*/ 31 h 195"/>
                  <a:gd name="T28" fmla="*/ 44 w 156"/>
                  <a:gd name="T29" fmla="*/ 78 h 195"/>
                  <a:gd name="T30" fmla="*/ 112 w 156"/>
                  <a:gd name="T31" fmla="*/ 78 h 195"/>
                  <a:gd name="T32" fmla="*/ 79 w 156"/>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95">
                    <a:moveTo>
                      <a:pt x="44" y="111"/>
                    </a:moveTo>
                    <a:cubicBezTo>
                      <a:pt x="44" y="136"/>
                      <a:pt x="54" y="164"/>
                      <a:pt x="90" y="164"/>
                    </a:cubicBezTo>
                    <a:cubicBezTo>
                      <a:pt x="107" y="164"/>
                      <a:pt x="122" y="157"/>
                      <a:pt x="136" y="145"/>
                    </a:cubicBezTo>
                    <a:lnTo>
                      <a:pt x="151" y="169"/>
                    </a:lnTo>
                    <a:cubicBezTo>
                      <a:pt x="132" y="186"/>
                      <a:pt x="109" y="194"/>
                      <a:pt x="85" y="194"/>
                    </a:cubicBezTo>
                    <a:cubicBezTo>
                      <a:pt x="33" y="194"/>
                      <a:pt x="0" y="157"/>
                      <a:pt x="0" y="97"/>
                    </a:cubicBezTo>
                    <a:cubicBezTo>
                      <a:pt x="0" y="64"/>
                      <a:pt x="7" y="43"/>
                      <a:pt x="23" y="25"/>
                    </a:cubicBezTo>
                    <a:cubicBezTo>
                      <a:pt x="37" y="7"/>
                      <a:pt x="57" y="0"/>
                      <a:pt x="79" y="0"/>
                    </a:cubicBezTo>
                    <a:cubicBezTo>
                      <a:pt x="98" y="0"/>
                      <a:pt x="115" y="4"/>
                      <a:pt x="130" y="18"/>
                    </a:cubicBezTo>
                    <a:cubicBezTo>
                      <a:pt x="147" y="34"/>
                      <a:pt x="155" y="56"/>
                      <a:pt x="155" y="100"/>
                    </a:cubicBezTo>
                    <a:lnTo>
                      <a:pt x="155" y="108"/>
                    </a:lnTo>
                    <a:lnTo>
                      <a:pt x="44" y="108"/>
                    </a:lnTo>
                    <a:lnTo>
                      <a:pt x="44" y="111"/>
                    </a:lnTo>
                    <a:close/>
                    <a:moveTo>
                      <a:pt x="79" y="31"/>
                    </a:moveTo>
                    <a:cubicBezTo>
                      <a:pt x="57" y="31"/>
                      <a:pt x="44" y="49"/>
                      <a:pt x="44"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186"/>
              <p:cNvSpPr>
                <a:spLocks noChangeArrowheads="1"/>
              </p:cNvSpPr>
              <p:nvPr/>
            </p:nvSpPr>
            <p:spPr bwMode="auto">
              <a:xfrm>
                <a:off x="2303254" y="2085627"/>
                <a:ext cx="80157" cy="60469"/>
              </a:xfrm>
              <a:custGeom>
                <a:avLst/>
                <a:gdLst>
                  <a:gd name="T0" fmla="*/ 196 w 250"/>
                  <a:gd name="T1" fmla="*/ 188 h 189"/>
                  <a:gd name="T2" fmla="*/ 158 w 250"/>
                  <a:gd name="T3" fmla="*/ 188 h 189"/>
                  <a:gd name="T4" fmla="*/ 135 w 250"/>
                  <a:gd name="T5" fmla="*/ 102 h 189"/>
                  <a:gd name="T6" fmla="*/ 124 w 250"/>
                  <a:gd name="T7" fmla="*/ 52 h 189"/>
                  <a:gd name="T8" fmla="*/ 122 w 250"/>
                  <a:gd name="T9" fmla="*/ 52 h 189"/>
                  <a:gd name="T10" fmla="*/ 110 w 250"/>
                  <a:gd name="T11" fmla="*/ 105 h 189"/>
                  <a:gd name="T12" fmla="*/ 88 w 250"/>
                  <a:gd name="T13" fmla="*/ 188 h 189"/>
                  <a:gd name="T14" fmla="*/ 50 w 250"/>
                  <a:gd name="T15" fmla="*/ 188 h 189"/>
                  <a:gd name="T16" fmla="*/ 0 w 250"/>
                  <a:gd name="T17" fmla="*/ 5 h 189"/>
                  <a:gd name="T18" fmla="*/ 39 w 250"/>
                  <a:gd name="T19" fmla="*/ 0 h 189"/>
                  <a:gd name="T20" fmla="*/ 60 w 250"/>
                  <a:gd name="T21" fmla="*/ 88 h 189"/>
                  <a:gd name="T22" fmla="*/ 70 w 250"/>
                  <a:gd name="T23" fmla="*/ 138 h 189"/>
                  <a:gd name="T24" fmla="*/ 71 w 250"/>
                  <a:gd name="T25" fmla="*/ 138 h 189"/>
                  <a:gd name="T26" fmla="*/ 81 w 250"/>
                  <a:gd name="T27" fmla="*/ 88 h 189"/>
                  <a:gd name="T28" fmla="*/ 104 w 250"/>
                  <a:gd name="T29" fmla="*/ 2 h 189"/>
                  <a:gd name="T30" fmla="*/ 145 w 250"/>
                  <a:gd name="T31" fmla="*/ 2 h 189"/>
                  <a:gd name="T32" fmla="*/ 165 w 250"/>
                  <a:gd name="T33" fmla="*/ 86 h 189"/>
                  <a:gd name="T34" fmla="*/ 176 w 250"/>
                  <a:gd name="T35" fmla="*/ 138 h 189"/>
                  <a:gd name="T36" fmla="*/ 178 w 250"/>
                  <a:gd name="T37" fmla="*/ 138 h 189"/>
                  <a:gd name="T38" fmla="*/ 188 w 250"/>
                  <a:gd name="T39" fmla="*/ 88 h 189"/>
                  <a:gd name="T40" fmla="*/ 207 w 250"/>
                  <a:gd name="T41" fmla="*/ 2 h 189"/>
                  <a:gd name="T42" fmla="*/ 249 w 250"/>
                  <a:gd name="T43" fmla="*/ 2 h 189"/>
                  <a:gd name="T44" fmla="*/ 196 w 250"/>
                  <a:gd name="T45"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0" h="189">
                    <a:moveTo>
                      <a:pt x="196" y="188"/>
                    </a:moveTo>
                    <a:lnTo>
                      <a:pt x="158" y="188"/>
                    </a:lnTo>
                    <a:lnTo>
                      <a:pt x="135" y="102"/>
                    </a:lnTo>
                    <a:cubicBezTo>
                      <a:pt x="129" y="81"/>
                      <a:pt x="124" y="52"/>
                      <a:pt x="124" y="52"/>
                    </a:cubicBezTo>
                    <a:lnTo>
                      <a:pt x="122" y="52"/>
                    </a:lnTo>
                    <a:cubicBezTo>
                      <a:pt x="122" y="52"/>
                      <a:pt x="120" y="70"/>
                      <a:pt x="110" y="105"/>
                    </a:cubicBezTo>
                    <a:lnTo>
                      <a:pt x="88" y="188"/>
                    </a:lnTo>
                    <a:lnTo>
                      <a:pt x="50" y="188"/>
                    </a:lnTo>
                    <a:lnTo>
                      <a:pt x="0" y="5"/>
                    </a:lnTo>
                    <a:lnTo>
                      <a:pt x="39" y="0"/>
                    </a:lnTo>
                    <a:lnTo>
                      <a:pt x="60" y="88"/>
                    </a:lnTo>
                    <a:cubicBezTo>
                      <a:pt x="66" y="112"/>
                      <a:pt x="70" y="138"/>
                      <a:pt x="70" y="138"/>
                    </a:cubicBezTo>
                    <a:lnTo>
                      <a:pt x="71" y="138"/>
                    </a:lnTo>
                    <a:cubicBezTo>
                      <a:pt x="71" y="138"/>
                      <a:pt x="74" y="113"/>
                      <a:pt x="81" y="88"/>
                    </a:cubicBezTo>
                    <a:lnTo>
                      <a:pt x="104" y="2"/>
                    </a:lnTo>
                    <a:lnTo>
                      <a:pt x="145" y="2"/>
                    </a:lnTo>
                    <a:lnTo>
                      <a:pt x="165" y="86"/>
                    </a:lnTo>
                    <a:cubicBezTo>
                      <a:pt x="174" y="116"/>
                      <a:pt x="176" y="138"/>
                      <a:pt x="176" y="138"/>
                    </a:cubicBezTo>
                    <a:lnTo>
                      <a:pt x="178" y="138"/>
                    </a:lnTo>
                    <a:cubicBezTo>
                      <a:pt x="178" y="138"/>
                      <a:pt x="182" y="111"/>
                      <a:pt x="188" y="88"/>
                    </a:cubicBezTo>
                    <a:lnTo>
                      <a:pt x="207" y="2"/>
                    </a:lnTo>
                    <a:lnTo>
                      <a:pt x="249" y="2"/>
                    </a:lnTo>
                    <a:lnTo>
                      <a:pt x="196" y="188"/>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187"/>
              <p:cNvSpPr>
                <a:spLocks noChangeArrowheads="1"/>
              </p:cNvSpPr>
              <p:nvPr/>
            </p:nvSpPr>
            <p:spPr bwMode="auto">
              <a:xfrm>
                <a:off x="2418568" y="2064533"/>
                <a:ext cx="54845" cy="81563"/>
              </a:xfrm>
              <a:custGeom>
                <a:avLst/>
                <a:gdLst>
                  <a:gd name="T0" fmla="*/ 123 w 174"/>
                  <a:gd name="T1" fmla="*/ 253 h 254"/>
                  <a:gd name="T2" fmla="*/ 101 w 174"/>
                  <a:gd name="T3" fmla="*/ 214 h 254"/>
                  <a:gd name="T4" fmla="*/ 58 w 174"/>
                  <a:gd name="T5" fmla="*/ 152 h 254"/>
                  <a:gd name="T6" fmla="*/ 41 w 174"/>
                  <a:gd name="T7" fmla="*/ 145 h 254"/>
                  <a:gd name="T8" fmla="*/ 41 w 174"/>
                  <a:gd name="T9" fmla="*/ 253 h 254"/>
                  <a:gd name="T10" fmla="*/ 0 w 174"/>
                  <a:gd name="T11" fmla="*/ 253 h 254"/>
                  <a:gd name="T12" fmla="*/ 0 w 174"/>
                  <a:gd name="T13" fmla="*/ 0 h 254"/>
                  <a:gd name="T14" fmla="*/ 77 w 174"/>
                  <a:gd name="T15" fmla="*/ 0 h 254"/>
                  <a:gd name="T16" fmla="*/ 159 w 174"/>
                  <a:gd name="T17" fmla="*/ 73 h 254"/>
                  <a:gd name="T18" fmla="*/ 97 w 174"/>
                  <a:gd name="T19" fmla="*/ 142 h 254"/>
                  <a:gd name="T20" fmla="*/ 136 w 174"/>
                  <a:gd name="T21" fmla="*/ 193 h 254"/>
                  <a:gd name="T22" fmla="*/ 173 w 174"/>
                  <a:gd name="T23" fmla="*/ 253 h 254"/>
                  <a:gd name="T24" fmla="*/ 123 w 174"/>
                  <a:gd name="T25" fmla="*/ 253 h 254"/>
                  <a:gd name="T26" fmla="*/ 63 w 174"/>
                  <a:gd name="T27" fmla="*/ 34 h 254"/>
                  <a:gd name="T28" fmla="*/ 41 w 174"/>
                  <a:gd name="T29" fmla="*/ 34 h 254"/>
                  <a:gd name="T30" fmla="*/ 41 w 174"/>
                  <a:gd name="T31" fmla="*/ 114 h 254"/>
                  <a:gd name="T32" fmla="*/ 62 w 174"/>
                  <a:gd name="T33" fmla="*/ 114 h 254"/>
                  <a:gd name="T34" fmla="*/ 104 w 174"/>
                  <a:gd name="T35" fmla="*/ 103 h 254"/>
                  <a:gd name="T36" fmla="*/ 115 w 174"/>
                  <a:gd name="T37" fmla="*/ 73 h 254"/>
                  <a:gd name="T38" fmla="*/ 63 w 174"/>
                  <a:gd name="T39" fmla="*/ 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254">
                    <a:moveTo>
                      <a:pt x="123" y="253"/>
                    </a:moveTo>
                    <a:lnTo>
                      <a:pt x="101" y="214"/>
                    </a:lnTo>
                    <a:cubicBezTo>
                      <a:pt x="83" y="184"/>
                      <a:pt x="72" y="166"/>
                      <a:pt x="58" y="152"/>
                    </a:cubicBezTo>
                    <a:cubicBezTo>
                      <a:pt x="52" y="147"/>
                      <a:pt x="50" y="145"/>
                      <a:pt x="41" y="145"/>
                    </a:cubicBezTo>
                    <a:lnTo>
                      <a:pt x="41" y="253"/>
                    </a:lnTo>
                    <a:lnTo>
                      <a:pt x="0" y="253"/>
                    </a:lnTo>
                    <a:lnTo>
                      <a:pt x="0" y="0"/>
                    </a:lnTo>
                    <a:lnTo>
                      <a:pt x="77" y="0"/>
                    </a:lnTo>
                    <a:cubicBezTo>
                      <a:pt x="134" y="0"/>
                      <a:pt x="159" y="34"/>
                      <a:pt x="159" y="73"/>
                    </a:cubicBezTo>
                    <a:cubicBezTo>
                      <a:pt x="159" y="109"/>
                      <a:pt x="136" y="142"/>
                      <a:pt x="97" y="142"/>
                    </a:cubicBezTo>
                    <a:cubicBezTo>
                      <a:pt x="105" y="147"/>
                      <a:pt x="122" y="171"/>
                      <a:pt x="136" y="193"/>
                    </a:cubicBezTo>
                    <a:lnTo>
                      <a:pt x="173" y="253"/>
                    </a:lnTo>
                    <a:lnTo>
                      <a:pt x="123" y="253"/>
                    </a:lnTo>
                    <a:close/>
                    <a:moveTo>
                      <a:pt x="63" y="34"/>
                    </a:moveTo>
                    <a:lnTo>
                      <a:pt x="41" y="34"/>
                    </a:lnTo>
                    <a:lnTo>
                      <a:pt x="41" y="114"/>
                    </a:lnTo>
                    <a:lnTo>
                      <a:pt x="62" y="114"/>
                    </a:lnTo>
                    <a:cubicBezTo>
                      <a:pt x="84" y="114"/>
                      <a:pt x="97" y="111"/>
                      <a:pt x="104" y="103"/>
                    </a:cubicBezTo>
                    <a:cubicBezTo>
                      <a:pt x="111" y="96"/>
                      <a:pt x="115" y="86"/>
                      <a:pt x="115" y="73"/>
                    </a:cubicBezTo>
                    <a:cubicBezTo>
                      <a:pt x="115" y="48"/>
                      <a:pt x="101" y="34"/>
                      <a:pt x="63" y="34"/>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188"/>
              <p:cNvSpPr>
                <a:spLocks noChangeArrowheads="1"/>
              </p:cNvSpPr>
              <p:nvPr/>
            </p:nvSpPr>
            <p:spPr bwMode="auto">
              <a:xfrm>
                <a:off x="2476225" y="2085627"/>
                <a:ext cx="49219" cy="61876"/>
              </a:xfrm>
              <a:custGeom>
                <a:avLst/>
                <a:gdLst>
                  <a:gd name="T0" fmla="*/ 45 w 155"/>
                  <a:gd name="T1" fmla="*/ 111 h 195"/>
                  <a:gd name="T2" fmla="*/ 90 w 155"/>
                  <a:gd name="T3" fmla="*/ 164 h 195"/>
                  <a:gd name="T4" fmla="*/ 136 w 155"/>
                  <a:gd name="T5" fmla="*/ 145 h 195"/>
                  <a:gd name="T6" fmla="*/ 151 w 155"/>
                  <a:gd name="T7" fmla="*/ 169 h 195"/>
                  <a:gd name="T8" fmla="*/ 85 w 155"/>
                  <a:gd name="T9" fmla="*/ 194 h 195"/>
                  <a:gd name="T10" fmla="*/ 0 w 155"/>
                  <a:gd name="T11" fmla="*/ 97 h 195"/>
                  <a:gd name="T12" fmla="*/ 22 w 155"/>
                  <a:gd name="T13" fmla="*/ 25 h 195"/>
                  <a:gd name="T14" fmla="*/ 79 w 155"/>
                  <a:gd name="T15" fmla="*/ 0 h 195"/>
                  <a:gd name="T16" fmla="*/ 131 w 155"/>
                  <a:gd name="T17" fmla="*/ 18 h 195"/>
                  <a:gd name="T18" fmla="*/ 154 w 155"/>
                  <a:gd name="T19" fmla="*/ 100 h 195"/>
                  <a:gd name="T20" fmla="*/ 154 w 155"/>
                  <a:gd name="T21" fmla="*/ 108 h 195"/>
                  <a:gd name="T22" fmla="*/ 45 w 155"/>
                  <a:gd name="T23" fmla="*/ 108 h 195"/>
                  <a:gd name="T24" fmla="*/ 45 w 155"/>
                  <a:gd name="T25" fmla="*/ 111 h 195"/>
                  <a:gd name="T26" fmla="*/ 79 w 155"/>
                  <a:gd name="T27" fmla="*/ 31 h 195"/>
                  <a:gd name="T28" fmla="*/ 45 w 155"/>
                  <a:gd name="T29" fmla="*/ 78 h 195"/>
                  <a:gd name="T30" fmla="*/ 112 w 155"/>
                  <a:gd name="T31" fmla="*/ 78 h 195"/>
                  <a:gd name="T32" fmla="*/ 79 w 155"/>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95">
                    <a:moveTo>
                      <a:pt x="45" y="111"/>
                    </a:moveTo>
                    <a:cubicBezTo>
                      <a:pt x="45" y="136"/>
                      <a:pt x="54" y="164"/>
                      <a:pt x="90" y="164"/>
                    </a:cubicBezTo>
                    <a:cubicBezTo>
                      <a:pt x="107" y="164"/>
                      <a:pt x="122" y="157"/>
                      <a:pt x="136" y="145"/>
                    </a:cubicBezTo>
                    <a:lnTo>
                      <a:pt x="151" y="169"/>
                    </a:lnTo>
                    <a:cubicBezTo>
                      <a:pt x="132" y="186"/>
                      <a:pt x="110" y="194"/>
                      <a:pt x="85" y="194"/>
                    </a:cubicBezTo>
                    <a:cubicBezTo>
                      <a:pt x="32" y="194"/>
                      <a:pt x="0" y="157"/>
                      <a:pt x="0" y="97"/>
                    </a:cubicBezTo>
                    <a:cubicBezTo>
                      <a:pt x="0" y="64"/>
                      <a:pt x="7" y="43"/>
                      <a:pt x="22" y="25"/>
                    </a:cubicBezTo>
                    <a:cubicBezTo>
                      <a:pt x="38" y="7"/>
                      <a:pt x="56" y="0"/>
                      <a:pt x="79" y="0"/>
                    </a:cubicBezTo>
                    <a:cubicBezTo>
                      <a:pt x="97" y="0"/>
                      <a:pt x="115" y="4"/>
                      <a:pt x="131" y="18"/>
                    </a:cubicBezTo>
                    <a:cubicBezTo>
                      <a:pt x="147" y="34"/>
                      <a:pt x="154" y="56"/>
                      <a:pt x="154" y="100"/>
                    </a:cubicBezTo>
                    <a:lnTo>
                      <a:pt x="154" y="108"/>
                    </a:lnTo>
                    <a:lnTo>
                      <a:pt x="45" y="108"/>
                    </a:lnTo>
                    <a:lnTo>
                      <a:pt x="45" y="111"/>
                    </a:lnTo>
                    <a:close/>
                    <a:moveTo>
                      <a:pt x="79" y="31"/>
                    </a:moveTo>
                    <a:cubicBezTo>
                      <a:pt x="57" y="31"/>
                      <a:pt x="45" y="49"/>
                      <a:pt x="45"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189"/>
              <p:cNvSpPr>
                <a:spLocks noChangeArrowheads="1"/>
              </p:cNvSpPr>
              <p:nvPr/>
            </p:nvSpPr>
            <p:spPr bwMode="auto">
              <a:xfrm>
                <a:off x="2535288" y="2060315"/>
                <a:ext cx="22500" cy="87188"/>
              </a:xfrm>
              <a:custGeom>
                <a:avLst/>
                <a:gdLst>
                  <a:gd name="T0" fmla="*/ 44 w 69"/>
                  <a:gd name="T1" fmla="*/ 273 h 274"/>
                  <a:gd name="T2" fmla="*/ 3 w 69"/>
                  <a:gd name="T3" fmla="*/ 222 h 274"/>
                  <a:gd name="T4" fmla="*/ 3 w 69"/>
                  <a:gd name="T5" fmla="*/ 64 h 274"/>
                  <a:gd name="T6" fmla="*/ 0 w 69"/>
                  <a:gd name="T7" fmla="*/ 9 h 274"/>
                  <a:gd name="T8" fmla="*/ 42 w 69"/>
                  <a:gd name="T9" fmla="*/ 0 h 274"/>
                  <a:gd name="T10" fmla="*/ 44 w 69"/>
                  <a:gd name="T11" fmla="*/ 51 h 274"/>
                  <a:gd name="T12" fmla="*/ 44 w 69"/>
                  <a:gd name="T13" fmla="*/ 208 h 274"/>
                  <a:gd name="T14" fmla="*/ 49 w 69"/>
                  <a:gd name="T15" fmla="*/ 241 h 274"/>
                  <a:gd name="T16" fmla="*/ 61 w 69"/>
                  <a:gd name="T17" fmla="*/ 244 h 274"/>
                  <a:gd name="T18" fmla="*/ 68 w 69"/>
                  <a:gd name="T19" fmla="*/ 269 h 274"/>
                  <a:gd name="T20" fmla="*/ 44 w 69"/>
                  <a:gd name="T21" fmla="*/ 27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274">
                    <a:moveTo>
                      <a:pt x="44" y="273"/>
                    </a:moveTo>
                    <a:cubicBezTo>
                      <a:pt x="3" y="273"/>
                      <a:pt x="3" y="237"/>
                      <a:pt x="3" y="222"/>
                    </a:cubicBezTo>
                    <a:lnTo>
                      <a:pt x="3" y="64"/>
                    </a:lnTo>
                    <a:cubicBezTo>
                      <a:pt x="3" y="39"/>
                      <a:pt x="3" y="25"/>
                      <a:pt x="0" y="9"/>
                    </a:cubicBezTo>
                    <a:lnTo>
                      <a:pt x="42" y="0"/>
                    </a:lnTo>
                    <a:cubicBezTo>
                      <a:pt x="44" y="11"/>
                      <a:pt x="44" y="26"/>
                      <a:pt x="44" y="51"/>
                    </a:cubicBezTo>
                    <a:lnTo>
                      <a:pt x="44" y="208"/>
                    </a:lnTo>
                    <a:cubicBezTo>
                      <a:pt x="44" y="233"/>
                      <a:pt x="46" y="237"/>
                      <a:pt x="49" y="241"/>
                    </a:cubicBezTo>
                    <a:cubicBezTo>
                      <a:pt x="50" y="244"/>
                      <a:pt x="57" y="247"/>
                      <a:pt x="61" y="244"/>
                    </a:cubicBezTo>
                    <a:lnTo>
                      <a:pt x="68" y="269"/>
                    </a:lnTo>
                    <a:cubicBezTo>
                      <a:pt x="61" y="272"/>
                      <a:pt x="53" y="273"/>
                      <a:pt x="44" y="273"/>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190"/>
              <p:cNvSpPr>
                <a:spLocks noChangeArrowheads="1"/>
              </p:cNvSpPr>
              <p:nvPr/>
            </p:nvSpPr>
            <p:spPr bwMode="auto">
              <a:xfrm>
                <a:off x="2563414" y="2060315"/>
                <a:ext cx="18281" cy="85782"/>
              </a:xfrm>
              <a:custGeom>
                <a:avLst/>
                <a:gdLst>
                  <a:gd name="T0" fmla="*/ 27 w 56"/>
                  <a:gd name="T1" fmla="*/ 54 h 267"/>
                  <a:gd name="T2" fmla="*/ 0 w 56"/>
                  <a:gd name="T3" fmla="*/ 27 h 267"/>
                  <a:gd name="T4" fmla="*/ 28 w 56"/>
                  <a:gd name="T5" fmla="*/ 0 h 267"/>
                  <a:gd name="T6" fmla="*/ 55 w 56"/>
                  <a:gd name="T7" fmla="*/ 27 h 267"/>
                  <a:gd name="T8" fmla="*/ 27 w 56"/>
                  <a:gd name="T9" fmla="*/ 54 h 267"/>
                  <a:gd name="T10" fmla="*/ 7 w 56"/>
                  <a:gd name="T11" fmla="*/ 266 h 267"/>
                  <a:gd name="T12" fmla="*/ 7 w 56"/>
                  <a:gd name="T13" fmla="*/ 84 h 267"/>
                  <a:gd name="T14" fmla="*/ 48 w 56"/>
                  <a:gd name="T15" fmla="*/ 77 h 267"/>
                  <a:gd name="T16" fmla="*/ 48 w 56"/>
                  <a:gd name="T17" fmla="*/ 266 h 267"/>
                  <a:gd name="T18" fmla="*/ 7 w 56"/>
                  <a:gd name="T19"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67">
                    <a:moveTo>
                      <a:pt x="27" y="54"/>
                    </a:moveTo>
                    <a:cubicBezTo>
                      <a:pt x="13" y="54"/>
                      <a:pt x="0" y="41"/>
                      <a:pt x="0" y="27"/>
                    </a:cubicBezTo>
                    <a:cubicBezTo>
                      <a:pt x="0" y="12"/>
                      <a:pt x="13" y="0"/>
                      <a:pt x="28" y="0"/>
                    </a:cubicBezTo>
                    <a:cubicBezTo>
                      <a:pt x="42" y="0"/>
                      <a:pt x="55" y="12"/>
                      <a:pt x="55" y="27"/>
                    </a:cubicBezTo>
                    <a:cubicBezTo>
                      <a:pt x="55" y="41"/>
                      <a:pt x="42" y="54"/>
                      <a:pt x="27" y="54"/>
                    </a:cubicBezTo>
                    <a:close/>
                    <a:moveTo>
                      <a:pt x="7" y="266"/>
                    </a:moveTo>
                    <a:lnTo>
                      <a:pt x="7" y="84"/>
                    </a:lnTo>
                    <a:lnTo>
                      <a:pt x="48" y="77"/>
                    </a:lnTo>
                    <a:lnTo>
                      <a:pt x="48" y="266"/>
                    </a:lnTo>
                    <a:lnTo>
                      <a:pt x="7" y="266"/>
                    </a:ln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191"/>
              <p:cNvSpPr>
                <a:spLocks noChangeArrowheads="1"/>
              </p:cNvSpPr>
              <p:nvPr/>
            </p:nvSpPr>
            <p:spPr bwMode="auto">
              <a:xfrm>
                <a:off x="2590132" y="2085627"/>
                <a:ext cx="45000" cy="61876"/>
              </a:xfrm>
              <a:custGeom>
                <a:avLst/>
                <a:gdLst>
                  <a:gd name="T0" fmla="*/ 79 w 139"/>
                  <a:gd name="T1" fmla="*/ 195 h 196"/>
                  <a:gd name="T2" fmla="*/ 0 w 139"/>
                  <a:gd name="T3" fmla="*/ 100 h 196"/>
                  <a:gd name="T4" fmla="*/ 81 w 139"/>
                  <a:gd name="T5" fmla="*/ 0 h 196"/>
                  <a:gd name="T6" fmla="*/ 133 w 139"/>
                  <a:gd name="T7" fmla="*/ 21 h 196"/>
                  <a:gd name="T8" fmla="*/ 112 w 139"/>
                  <a:gd name="T9" fmla="*/ 47 h 196"/>
                  <a:gd name="T10" fmla="*/ 81 w 139"/>
                  <a:gd name="T11" fmla="*/ 33 h 196"/>
                  <a:gd name="T12" fmla="*/ 52 w 139"/>
                  <a:gd name="T13" fmla="*/ 51 h 196"/>
                  <a:gd name="T14" fmla="*/ 44 w 139"/>
                  <a:gd name="T15" fmla="*/ 104 h 196"/>
                  <a:gd name="T16" fmla="*/ 57 w 139"/>
                  <a:gd name="T17" fmla="*/ 154 h 196"/>
                  <a:gd name="T18" fmla="*/ 81 w 139"/>
                  <a:gd name="T19" fmla="*/ 165 h 196"/>
                  <a:gd name="T20" fmla="*/ 119 w 139"/>
                  <a:gd name="T21" fmla="*/ 146 h 196"/>
                  <a:gd name="T22" fmla="*/ 138 w 139"/>
                  <a:gd name="T23" fmla="*/ 170 h 196"/>
                  <a:gd name="T24" fmla="*/ 79 w 139"/>
                  <a:gd name="T25"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96">
                    <a:moveTo>
                      <a:pt x="79" y="195"/>
                    </a:moveTo>
                    <a:cubicBezTo>
                      <a:pt x="29" y="195"/>
                      <a:pt x="0" y="159"/>
                      <a:pt x="0" y="100"/>
                    </a:cubicBezTo>
                    <a:cubicBezTo>
                      <a:pt x="0" y="33"/>
                      <a:pt x="40" y="0"/>
                      <a:pt x="81" y="0"/>
                    </a:cubicBezTo>
                    <a:cubicBezTo>
                      <a:pt x="102" y="0"/>
                      <a:pt x="116" y="5"/>
                      <a:pt x="133" y="21"/>
                    </a:cubicBezTo>
                    <a:lnTo>
                      <a:pt x="112" y="47"/>
                    </a:lnTo>
                    <a:cubicBezTo>
                      <a:pt x="102" y="37"/>
                      <a:pt x="93" y="33"/>
                      <a:pt x="81" y="33"/>
                    </a:cubicBezTo>
                    <a:cubicBezTo>
                      <a:pt x="69" y="33"/>
                      <a:pt x="58" y="40"/>
                      <a:pt x="52" y="51"/>
                    </a:cubicBezTo>
                    <a:cubicBezTo>
                      <a:pt x="47" y="64"/>
                      <a:pt x="44" y="80"/>
                      <a:pt x="44" y="104"/>
                    </a:cubicBezTo>
                    <a:cubicBezTo>
                      <a:pt x="44" y="129"/>
                      <a:pt x="48" y="144"/>
                      <a:pt x="57" y="154"/>
                    </a:cubicBezTo>
                    <a:cubicBezTo>
                      <a:pt x="63" y="161"/>
                      <a:pt x="72" y="165"/>
                      <a:pt x="81" y="165"/>
                    </a:cubicBezTo>
                    <a:cubicBezTo>
                      <a:pt x="94" y="165"/>
                      <a:pt x="106" y="158"/>
                      <a:pt x="119" y="146"/>
                    </a:cubicBezTo>
                    <a:lnTo>
                      <a:pt x="138" y="170"/>
                    </a:lnTo>
                    <a:cubicBezTo>
                      <a:pt x="122" y="187"/>
                      <a:pt x="104" y="195"/>
                      <a:pt x="79" y="195"/>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192"/>
              <p:cNvSpPr>
                <a:spLocks noChangeArrowheads="1"/>
              </p:cNvSpPr>
              <p:nvPr/>
            </p:nvSpPr>
            <p:spPr bwMode="auto">
              <a:xfrm>
                <a:off x="2636539" y="2129221"/>
                <a:ext cx="16875" cy="16875"/>
              </a:xfrm>
              <a:custGeom>
                <a:avLst/>
                <a:gdLst>
                  <a:gd name="T0" fmla="*/ 27 w 55"/>
                  <a:gd name="T1" fmla="*/ 54 h 55"/>
                  <a:gd name="T2" fmla="*/ 0 w 55"/>
                  <a:gd name="T3" fmla="*/ 28 h 55"/>
                  <a:gd name="T4" fmla="*/ 27 w 55"/>
                  <a:gd name="T5" fmla="*/ 0 h 55"/>
                  <a:gd name="T6" fmla="*/ 54 w 55"/>
                  <a:gd name="T7" fmla="*/ 28 h 55"/>
                  <a:gd name="T8" fmla="*/ 27 w 55"/>
                  <a:gd name="T9" fmla="*/ 54 h 55"/>
                  <a:gd name="T10" fmla="*/ 27 w 55"/>
                  <a:gd name="T11" fmla="*/ 6 h 55"/>
                  <a:gd name="T12" fmla="*/ 6 w 55"/>
                  <a:gd name="T13" fmla="*/ 28 h 55"/>
                  <a:gd name="T14" fmla="*/ 27 w 55"/>
                  <a:gd name="T15" fmla="*/ 50 h 55"/>
                  <a:gd name="T16" fmla="*/ 49 w 55"/>
                  <a:gd name="T17" fmla="*/ 28 h 55"/>
                  <a:gd name="T18" fmla="*/ 27 w 55"/>
                  <a:gd name="T19" fmla="*/ 6 h 55"/>
                  <a:gd name="T20" fmla="*/ 29 w 55"/>
                  <a:gd name="T21" fmla="*/ 37 h 55"/>
                  <a:gd name="T22" fmla="*/ 25 w 55"/>
                  <a:gd name="T23" fmla="*/ 30 h 55"/>
                  <a:gd name="T24" fmla="*/ 24 w 55"/>
                  <a:gd name="T25" fmla="*/ 29 h 55"/>
                  <a:gd name="T26" fmla="*/ 24 w 55"/>
                  <a:gd name="T27" fmla="*/ 43 h 55"/>
                  <a:gd name="T28" fmla="*/ 18 w 55"/>
                  <a:gd name="T29" fmla="*/ 43 h 55"/>
                  <a:gd name="T30" fmla="*/ 18 w 55"/>
                  <a:gd name="T31" fmla="*/ 12 h 55"/>
                  <a:gd name="T32" fmla="*/ 29 w 55"/>
                  <a:gd name="T33" fmla="*/ 12 h 55"/>
                  <a:gd name="T34" fmla="*/ 38 w 55"/>
                  <a:gd name="T35" fmla="*/ 21 h 55"/>
                  <a:gd name="T36" fmla="*/ 31 w 55"/>
                  <a:gd name="T37" fmla="*/ 29 h 55"/>
                  <a:gd name="T38" fmla="*/ 32 w 55"/>
                  <a:gd name="T39" fmla="*/ 30 h 55"/>
                  <a:gd name="T40" fmla="*/ 41 w 55"/>
                  <a:gd name="T41" fmla="*/ 43 h 55"/>
                  <a:gd name="T42" fmla="*/ 32 w 55"/>
                  <a:gd name="T43" fmla="*/ 43 h 55"/>
                  <a:gd name="T44" fmla="*/ 29 w 55"/>
                  <a:gd name="T45" fmla="*/ 37 h 55"/>
                  <a:gd name="T46" fmla="*/ 29 w 55"/>
                  <a:gd name="T47" fmla="*/ 17 h 55"/>
                  <a:gd name="T48" fmla="*/ 25 w 55"/>
                  <a:gd name="T49" fmla="*/ 17 h 55"/>
                  <a:gd name="T50" fmla="*/ 24 w 55"/>
                  <a:gd name="T51" fmla="*/ 17 h 55"/>
                  <a:gd name="T52" fmla="*/ 24 w 55"/>
                  <a:gd name="T53" fmla="*/ 25 h 55"/>
                  <a:gd name="T54" fmla="*/ 25 w 55"/>
                  <a:gd name="T55" fmla="*/ 25 h 55"/>
                  <a:gd name="T56" fmla="*/ 31 w 55"/>
                  <a:gd name="T57" fmla="*/ 24 h 55"/>
                  <a:gd name="T58" fmla="*/ 32 w 55"/>
                  <a:gd name="T59" fmla="*/ 21 h 55"/>
                  <a:gd name="T60" fmla="*/ 29 w 55"/>
                  <a:gd name="T6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5">
                    <a:moveTo>
                      <a:pt x="27" y="54"/>
                    </a:moveTo>
                    <a:cubicBezTo>
                      <a:pt x="13" y="54"/>
                      <a:pt x="0" y="43"/>
                      <a:pt x="0" y="28"/>
                    </a:cubicBezTo>
                    <a:cubicBezTo>
                      <a:pt x="0" y="12"/>
                      <a:pt x="13" y="0"/>
                      <a:pt x="27" y="0"/>
                    </a:cubicBezTo>
                    <a:cubicBezTo>
                      <a:pt x="42" y="0"/>
                      <a:pt x="54" y="12"/>
                      <a:pt x="54" y="28"/>
                    </a:cubicBezTo>
                    <a:cubicBezTo>
                      <a:pt x="54" y="43"/>
                      <a:pt x="42" y="54"/>
                      <a:pt x="27" y="54"/>
                    </a:cubicBezTo>
                    <a:close/>
                    <a:moveTo>
                      <a:pt x="27" y="6"/>
                    </a:moveTo>
                    <a:cubicBezTo>
                      <a:pt x="16" y="6"/>
                      <a:pt x="6" y="16"/>
                      <a:pt x="6" y="28"/>
                    </a:cubicBezTo>
                    <a:cubicBezTo>
                      <a:pt x="6" y="39"/>
                      <a:pt x="15" y="50"/>
                      <a:pt x="27" y="50"/>
                    </a:cubicBezTo>
                    <a:cubicBezTo>
                      <a:pt x="38" y="50"/>
                      <a:pt x="49" y="39"/>
                      <a:pt x="49" y="28"/>
                    </a:cubicBezTo>
                    <a:cubicBezTo>
                      <a:pt x="49" y="15"/>
                      <a:pt x="39" y="6"/>
                      <a:pt x="27" y="6"/>
                    </a:cubicBezTo>
                    <a:close/>
                    <a:moveTo>
                      <a:pt x="29" y="37"/>
                    </a:moveTo>
                    <a:cubicBezTo>
                      <a:pt x="27" y="32"/>
                      <a:pt x="25" y="30"/>
                      <a:pt x="25" y="30"/>
                    </a:cubicBezTo>
                    <a:cubicBezTo>
                      <a:pt x="24" y="29"/>
                      <a:pt x="24" y="29"/>
                      <a:pt x="24" y="29"/>
                    </a:cubicBezTo>
                    <a:lnTo>
                      <a:pt x="24" y="43"/>
                    </a:lnTo>
                    <a:lnTo>
                      <a:pt x="18" y="43"/>
                    </a:lnTo>
                    <a:lnTo>
                      <a:pt x="18" y="12"/>
                    </a:lnTo>
                    <a:lnTo>
                      <a:pt x="29" y="12"/>
                    </a:lnTo>
                    <a:cubicBezTo>
                      <a:pt x="35" y="12"/>
                      <a:pt x="38" y="15"/>
                      <a:pt x="38" y="21"/>
                    </a:cubicBezTo>
                    <a:cubicBezTo>
                      <a:pt x="38" y="25"/>
                      <a:pt x="35" y="29"/>
                      <a:pt x="31" y="29"/>
                    </a:cubicBezTo>
                    <a:cubicBezTo>
                      <a:pt x="32" y="29"/>
                      <a:pt x="32" y="30"/>
                      <a:pt x="32" y="30"/>
                    </a:cubicBezTo>
                    <a:cubicBezTo>
                      <a:pt x="35" y="33"/>
                      <a:pt x="41" y="43"/>
                      <a:pt x="41" y="43"/>
                    </a:cubicBezTo>
                    <a:lnTo>
                      <a:pt x="32" y="43"/>
                    </a:lnTo>
                    <a:cubicBezTo>
                      <a:pt x="31" y="40"/>
                      <a:pt x="31" y="40"/>
                      <a:pt x="29" y="37"/>
                    </a:cubicBezTo>
                    <a:close/>
                    <a:moveTo>
                      <a:pt x="29" y="17"/>
                    </a:moveTo>
                    <a:cubicBezTo>
                      <a:pt x="28" y="17"/>
                      <a:pt x="28" y="17"/>
                      <a:pt x="25" y="17"/>
                    </a:cubicBezTo>
                    <a:lnTo>
                      <a:pt x="24" y="17"/>
                    </a:lnTo>
                    <a:lnTo>
                      <a:pt x="24" y="25"/>
                    </a:lnTo>
                    <a:lnTo>
                      <a:pt x="25" y="25"/>
                    </a:lnTo>
                    <a:cubicBezTo>
                      <a:pt x="28" y="25"/>
                      <a:pt x="29" y="25"/>
                      <a:pt x="31" y="24"/>
                    </a:cubicBezTo>
                    <a:cubicBezTo>
                      <a:pt x="31" y="24"/>
                      <a:pt x="32" y="22"/>
                      <a:pt x="32" y="21"/>
                    </a:cubicBezTo>
                    <a:cubicBezTo>
                      <a:pt x="32" y="19"/>
                      <a:pt x="31" y="18"/>
                      <a:pt x="29" y="17"/>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1" name="Group 460"/>
            <p:cNvGrpSpPr/>
            <p:nvPr/>
          </p:nvGrpSpPr>
          <p:grpSpPr>
            <a:xfrm>
              <a:off x="5350629" y="3183919"/>
              <a:ext cx="219377" cy="219377"/>
              <a:chOff x="5827713" y="4124325"/>
              <a:chExt cx="247650" cy="247650"/>
            </a:xfrm>
          </p:grpSpPr>
          <p:sp>
            <p:nvSpPr>
              <p:cNvPr id="663" name="Line 222"/>
              <p:cNvSpPr>
                <a:spLocks noChangeShapeType="1"/>
              </p:cNvSpPr>
              <p:nvPr/>
            </p:nvSpPr>
            <p:spPr bwMode="auto">
              <a:xfrm>
                <a:off x="5907088" y="4268788"/>
                <a:ext cx="87312" cy="39687"/>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4" name="Line 223"/>
              <p:cNvSpPr>
                <a:spLocks noChangeShapeType="1"/>
              </p:cNvSpPr>
              <p:nvPr/>
            </p:nvSpPr>
            <p:spPr bwMode="auto">
              <a:xfrm flipH="1">
                <a:off x="5905500" y="4184650"/>
                <a:ext cx="88900" cy="42863"/>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5" name="Freeform 224"/>
              <p:cNvSpPr>
                <a:spLocks noChangeArrowheads="1"/>
              </p:cNvSpPr>
              <p:nvPr/>
            </p:nvSpPr>
            <p:spPr bwMode="auto">
              <a:xfrm>
                <a:off x="5827713" y="4205288"/>
                <a:ext cx="85725" cy="85725"/>
              </a:xfrm>
              <a:custGeom>
                <a:avLst/>
                <a:gdLst>
                  <a:gd name="T0" fmla="*/ 238 w 239"/>
                  <a:gd name="T1" fmla="*/ 118 h 237"/>
                  <a:gd name="T2" fmla="*/ 222 w 239"/>
                  <a:gd name="T3" fmla="*/ 177 h 237"/>
                  <a:gd name="T4" fmla="*/ 178 w 239"/>
                  <a:gd name="T5" fmla="*/ 220 h 237"/>
                  <a:gd name="T6" fmla="*/ 120 w 239"/>
                  <a:gd name="T7" fmla="*/ 236 h 237"/>
                  <a:gd name="T8" fmla="*/ 60 w 239"/>
                  <a:gd name="T9" fmla="*/ 220 h 237"/>
                  <a:gd name="T10" fmla="*/ 17 w 239"/>
                  <a:gd name="T11" fmla="*/ 177 h 237"/>
                  <a:gd name="T12" fmla="*/ 0 w 239"/>
                  <a:gd name="T13" fmla="*/ 118 h 237"/>
                  <a:gd name="T14" fmla="*/ 17 w 239"/>
                  <a:gd name="T15" fmla="*/ 58 h 237"/>
                  <a:gd name="T16" fmla="*/ 60 w 239"/>
                  <a:gd name="T17" fmla="*/ 15 h 237"/>
                  <a:gd name="T18" fmla="*/ 120 w 239"/>
                  <a:gd name="T19" fmla="*/ 0 h 237"/>
                  <a:gd name="T20" fmla="*/ 178 w 239"/>
                  <a:gd name="T21" fmla="*/ 15 h 237"/>
                  <a:gd name="T22" fmla="*/ 222 w 239"/>
                  <a:gd name="T23" fmla="*/ 58 h 237"/>
                  <a:gd name="T24" fmla="*/ 238 w 239"/>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37">
                    <a:moveTo>
                      <a:pt x="238" y="118"/>
                    </a:moveTo>
                    <a:cubicBezTo>
                      <a:pt x="238" y="140"/>
                      <a:pt x="233" y="159"/>
                      <a:pt x="222" y="177"/>
                    </a:cubicBezTo>
                    <a:cubicBezTo>
                      <a:pt x="212" y="196"/>
                      <a:pt x="197" y="209"/>
                      <a:pt x="178" y="220"/>
                    </a:cubicBezTo>
                    <a:cubicBezTo>
                      <a:pt x="159" y="231"/>
                      <a:pt x="141" y="236"/>
                      <a:pt x="120" y="236"/>
                    </a:cubicBezTo>
                    <a:cubicBezTo>
                      <a:pt x="98" y="236"/>
                      <a:pt x="79" y="231"/>
                      <a:pt x="60" y="220"/>
                    </a:cubicBezTo>
                    <a:cubicBezTo>
                      <a:pt x="41" y="209"/>
                      <a:pt x="28" y="196"/>
                      <a:pt x="17" y="177"/>
                    </a:cubicBezTo>
                    <a:cubicBezTo>
                      <a:pt x="6" y="159"/>
                      <a:pt x="0" y="140"/>
                      <a:pt x="0" y="118"/>
                    </a:cubicBezTo>
                    <a:cubicBezTo>
                      <a:pt x="0" y="96"/>
                      <a:pt x="6" y="77"/>
                      <a:pt x="17" y="58"/>
                    </a:cubicBezTo>
                    <a:cubicBezTo>
                      <a:pt x="28" y="39"/>
                      <a:pt x="41" y="26"/>
                      <a:pt x="60" y="15"/>
                    </a:cubicBezTo>
                    <a:cubicBezTo>
                      <a:pt x="79" y="4"/>
                      <a:pt x="97" y="0"/>
                      <a:pt x="120" y="0"/>
                    </a:cubicBezTo>
                    <a:cubicBezTo>
                      <a:pt x="140" y="0"/>
                      <a:pt x="159" y="4"/>
                      <a:pt x="178" y="15"/>
                    </a:cubicBezTo>
                    <a:cubicBezTo>
                      <a:pt x="197" y="26"/>
                      <a:pt x="212" y="39"/>
                      <a:pt x="222" y="58"/>
                    </a:cubicBezTo>
                    <a:cubicBezTo>
                      <a:pt x="233" y="77"/>
                      <a:pt x="238" y="96"/>
                      <a:pt x="238"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6" name="Freeform 225"/>
              <p:cNvSpPr>
                <a:spLocks noChangeArrowheads="1"/>
              </p:cNvSpPr>
              <p:nvPr/>
            </p:nvSpPr>
            <p:spPr bwMode="auto">
              <a:xfrm>
                <a:off x="5989638" y="4124325"/>
                <a:ext cx="85725" cy="85725"/>
              </a:xfrm>
              <a:custGeom>
                <a:avLst/>
                <a:gdLst>
                  <a:gd name="T0" fmla="*/ 236 w 237"/>
                  <a:gd name="T1" fmla="*/ 118 h 237"/>
                  <a:gd name="T2" fmla="*/ 221 w 237"/>
                  <a:gd name="T3" fmla="*/ 178 h 237"/>
                  <a:gd name="T4" fmla="*/ 176 w 237"/>
                  <a:gd name="T5" fmla="*/ 221 h 237"/>
                  <a:gd name="T6" fmla="*/ 118 w 237"/>
                  <a:gd name="T7" fmla="*/ 236 h 237"/>
                  <a:gd name="T8" fmla="*/ 58 w 237"/>
                  <a:gd name="T9" fmla="*/ 221 h 237"/>
                  <a:gd name="T10" fmla="*/ 15 w 237"/>
                  <a:gd name="T11" fmla="*/ 178 h 237"/>
                  <a:gd name="T12" fmla="*/ 0 w 237"/>
                  <a:gd name="T13" fmla="*/ 118 h 237"/>
                  <a:gd name="T14" fmla="*/ 15 w 237"/>
                  <a:gd name="T15" fmla="*/ 60 h 237"/>
                  <a:gd name="T16" fmla="*/ 58 w 237"/>
                  <a:gd name="T17" fmla="*/ 15 h 237"/>
                  <a:gd name="T18" fmla="*/ 118 w 237"/>
                  <a:gd name="T19" fmla="*/ 0 h 237"/>
                  <a:gd name="T20" fmla="*/ 176 w 237"/>
                  <a:gd name="T21" fmla="*/ 15 h 237"/>
                  <a:gd name="T22" fmla="*/ 221 w 237"/>
                  <a:gd name="T23" fmla="*/ 60 h 237"/>
                  <a:gd name="T24" fmla="*/ 236 w 237"/>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7">
                    <a:moveTo>
                      <a:pt x="236" y="118"/>
                    </a:moveTo>
                    <a:cubicBezTo>
                      <a:pt x="236" y="140"/>
                      <a:pt x="231" y="159"/>
                      <a:pt x="221" y="178"/>
                    </a:cubicBezTo>
                    <a:cubicBezTo>
                      <a:pt x="210" y="196"/>
                      <a:pt x="195" y="210"/>
                      <a:pt x="176" y="221"/>
                    </a:cubicBezTo>
                    <a:cubicBezTo>
                      <a:pt x="158" y="232"/>
                      <a:pt x="140" y="236"/>
                      <a:pt x="118" y="236"/>
                    </a:cubicBezTo>
                    <a:cubicBezTo>
                      <a:pt x="97" y="236"/>
                      <a:pt x="77" y="232"/>
                      <a:pt x="58" y="221"/>
                    </a:cubicBezTo>
                    <a:cubicBezTo>
                      <a:pt x="40" y="210"/>
                      <a:pt x="27" y="196"/>
                      <a:pt x="15" y="178"/>
                    </a:cubicBezTo>
                    <a:cubicBezTo>
                      <a:pt x="4" y="159"/>
                      <a:pt x="0" y="140"/>
                      <a:pt x="0" y="118"/>
                    </a:cubicBezTo>
                    <a:cubicBezTo>
                      <a:pt x="0" y="96"/>
                      <a:pt x="4" y="78"/>
                      <a:pt x="15" y="60"/>
                    </a:cubicBezTo>
                    <a:cubicBezTo>
                      <a:pt x="27" y="41"/>
                      <a:pt x="40" y="26"/>
                      <a:pt x="58" y="15"/>
                    </a:cubicBezTo>
                    <a:cubicBezTo>
                      <a:pt x="77" y="4"/>
                      <a:pt x="96" y="0"/>
                      <a:pt x="118" y="0"/>
                    </a:cubicBezTo>
                    <a:cubicBezTo>
                      <a:pt x="139" y="0"/>
                      <a:pt x="158" y="4"/>
                      <a:pt x="176" y="15"/>
                    </a:cubicBezTo>
                    <a:cubicBezTo>
                      <a:pt x="195" y="26"/>
                      <a:pt x="210" y="41"/>
                      <a:pt x="221" y="60"/>
                    </a:cubicBezTo>
                    <a:cubicBezTo>
                      <a:pt x="231" y="78"/>
                      <a:pt x="236" y="96"/>
                      <a:pt x="236"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7" name="Freeform 226"/>
              <p:cNvSpPr>
                <a:spLocks noChangeArrowheads="1"/>
              </p:cNvSpPr>
              <p:nvPr/>
            </p:nvSpPr>
            <p:spPr bwMode="auto">
              <a:xfrm>
                <a:off x="5989638" y="4286250"/>
                <a:ext cx="85725" cy="85725"/>
              </a:xfrm>
              <a:custGeom>
                <a:avLst/>
                <a:gdLst>
                  <a:gd name="T0" fmla="*/ 236 w 237"/>
                  <a:gd name="T1" fmla="*/ 117 h 236"/>
                  <a:gd name="T2" fmla="*/ 221 w 237"/>
                  <a:gd name="T3" fmla="*/ 177 h 236"/>
                  <a:gd name="T4" fmla="*/ 176 w 237"/>
                  <a:gd name="T5" fmla="*/ 220 h 236"/>
                  <a:gd name="T6" fmla="*/ 118 w 237"/>
                  <a:gd name="T7" fmla="*/ 235 h 236"/>
                  <a:gd name="T8" fmla="*/ 58 w 237"/>
                  <a:gd name="T9" fmla="*/ 220 h 236"/>
                  <a:gd name="T10" fmla="*/ 15 w 237"/>
                  <a:gd name="T11" fmla="*/ 177 h 236"/>
                  <a:gd name="T12" fmla="*/ 0 w 237"/>
                  <a:gd name="T13" fmla="*/ 117 h 236"/>
                  <a:gd name="T14" fmla="*/ 15 w 237"/>
                  <a:gd name="T15" fmla="*/ 58 h 236"/>
                  <a:gd name="T16" fmla="*/ 58 w 237"/>
                  <a:gd name="T17" fmla="*/ 15 h 236"/>
                  <a:gd name="T18" fmla="*/ 118 w 237"/>
                  <a:gd name="T19" fmla="*/ 0 h 236"/>
                  <a:gd name="T20" fmla="*/ 176 w 237"/>
                  <a:gd name="T21" fmla="*/ 15 h 236"/>
                  <a:gd name="T22" fmla="*/ 221 w 237"/>
                  <a:gd name="T23" fmla="*/ 58 h 236"/>
                  <a:gd name="T24" fmla="*/ 236 w 237"/>
                  <a:gd name="T25" fmla="*/ 1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6">
                    <a:moveTo>
                      <a:pt x="236" y="117"/>
                    </a:moveTo>
                    <a:cubicBezTo>
                      <a:pt x="236" y="140"/>
                      <a:pt x="231" y="158"/>
                      <a:pt x="221" y="177"/>
                    </a:cubicBezTo>
                    <a:cubicBezTo>
                      <a:pt x="210" y="196"/>
                      <a:pt x="195" y="209"/>
                      <a:pt x="176" y="220"/>
                    </a:cubicBezTo>
                    <a:cubicBezTo>
                      <a:pt x="158" y="231"/>
                      <a:pt x="140" y="235"/>
                      <a:pt x="118" y="235"/>
                    </a:cubicBezTo>
                    <a:cubicBezTo>
                      <a:pt x="97" y="235"/>
                      <a:pt x="77" y="231"/>
                      <a:pt x="58" y="220"/>
                    </a:cubicBezTo>
                    <a:cubicBezTo>
                      <a:pt x="40" y="209"/>
                      <a:pt x="27" y="196"/>
                      <a:pt x="15" y="177"/>
                    </a:cubicBezTo>
                    <a:cubicBezTo>
                      <a:pt x="4" y="158"/>
                      <a:pt x="0" y="140"/>
                      <a:pt x="0" y="117"/>
                    </a:cubicBezTo>
                    <a:cubicBezTo>
                      <a:pt x="0" y="95"/>
                      <a:pt x="4" y="77"/>
                      <a:pt x="15" y="58"/>
                    </a:cubicBezTo>
                    <a:cubicBezTo>
                      <a:pt x="27" y="39"/>
                      <a:pt x="40" y="26"/>
                      <a:pt x="58" y="15"/>
                    </a:cubicBezTo>
                    <a:cubicBezTo>
                      <a:pt x="77" y="4"/>
                      <a:pt x="96" y="0"/>
                      <a:pt x="118" y="0"/>
                    </a:cubicBezTo>
                    <a:cubicBezTo>
                      <a:pt x="139" y="0"/>
                      <a:pt x="158" y="4"/>
                      <a:pt x="176" y="15"/>
                    </a:cubicBezTo>
                    <a:cubicBezTo>
                      <a:pt x="195" y="26"/>
                      <a:pt x="210" y="39"/>
                      <a:pt x="221" y="58"/>
                    </a:cubicBezTo>
                    <a:cubicBezTo>
                      <a:pt x="231" y="77"/>
                      <a:pt x="236" y="95"/>
                      <a:pt x="236" y="117"/>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2" name="Group 461"/>
            <p:cNvGrpSpPr/>
            <p:nvPr/>
          </p:nvGrpSpPr>
          <p:grpSpPr>
            <a:xfrm>
              <a:off x="2286379" y="4128928"/>
              <a:ext cx="583600" cy="444379"/>
              <a:chOff x="2368550" y="5191125"/>
              <a:chExt cx="658813" cy="501650"/>
            </a:xfrm>
          </p:grpSpPr>
          <p:sp>
            <p:nvSpPr>
              <p:cNvPr id="617" name="Freeform 227"/>
              <p:cNvSpPr>
                <a:spLocks noChangeArrowheads="1"/>
              </p:cNvSpPr>
              <p:nvPr/>
            </p:nvSpPr>
            <p:spPr bwMode="auto">
              <a:xfrm>
                <a:off x="2368550" y="5191125"/>
                <a:ext cx="658813" cy="500063"/>
              </a:xfrm>
              <a:custGeom>
                <a:avLst/>
                <a:gdLst>
                  <a:gd name="T0" fmla="*/ 1641 w 1832"/>
                  <a:gd name="T1" fmla="*/ 726 h 1390"/>
                  <a:gd name="T2" fmla="*/ 1356 w 1832"/>
                  <a:gd name="T3" fmla="*/ 316 h 1390"/>
                  <a:gd name="T4" fmla="*/ 915 w 1832"/>
                  <a:gd name="T5" fmla="*/ 0 h 1390"/>
                  <a:gd name="T6" fmla="*/ 442 w 1832"/>
                  <a:gd name="T7" fmla="*/ 505 h 1390"/>
                  <a:gd name="T8" fmla="*/ 0 w 1832"/>
                  <a:gd name="T9" fmla="*/ 948 h 1390"/>
                  <a:gd name="T10" fmla="*/ 442 w 1832"/>
                  <a:gd name="T11" fmla="*/ 1389 h 1390"/>
                  <a:gd name="T12" fmla="*/ 1483 w 1832"/>
                  <a:gd name="T13" fmla="*/ 1389 h 1390"/>
                  <a:gd name="T14" fmla="*/ 1831 w 1832"/>
                  <a:gd name="T15" fmla="*/ 1042 h 1390"/>
                  <a:gd name="T16" fmla="*/ 1641 w 1832"/>
                  <a:gd name="T17" fmla="*/ 726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2" h="1390">
                    <a:moveTo>
                      <a:pt x="1641" y="726"/>
                    </a:moveTo>
                    <a:cubicBezTo>
                      <a:pt x="1735" y="473"/>
                      <a:pt x="1557" y="296"/>
                      <a:pt x="1356" y="316"/>
                    </a:cubicBezTo>
                    <a:cubicBezTo>
                      <a:pt x="1291" y="131"/>
                      <a:pt x="1123" y="0"/>
                      <a:pt x="915" y="0"/>
                    </a:cubicBezTo>
                    <a:cubicBezTo>
                      <a:pt x="652" y="0"/>
                      <a:pt x="442" y="242"/>
                      <a:pt x="442" y="505"/>
                    </a:cubicBezTo>
                    <a:cubicBezTo>
                      <a:pt x="199" y="505"/>
                      <a:pt x="0" y="705"/>
                      <a:pt x="0" y="948"/>
                    </a:cubicBezTo>
                    <a:cubicBezTo>
                      <a:pt x="0" y="1189"/>
                      <a:pt x="199" y="1389"/>
                      <a:pt x="442" y="1389"/>
                    </a:cubicBezTo>
                    <a:lnTo>
                      <a:pt x="1483" y="1389"/>
                    </a:lnTo>
                    <a:cubicBezTo>
                      <a:pt x="1681" y="1389"/>
                      <a:pt x="1831" y="1239"/>
                      <a:pt x="1831" y="1042"/>
                    </a:cubicBezTo>
                    <a:cubicBezTo>
                      <a:pt x="1831" y="912"/>
                      <a:pt x="1745" y="790"/>
                      <a:pt x="1641" y="72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8" name="Freeform 228"/>
              <p:cNvSpPr>
                <a:spLocks noChangeArrowheads="1"/>
              </p:cNvSpPr>
              <p:nvPr/>
            </p:nvSpPr>
            <p:spPr bwMode="auto">
              <a:xfrm>
                <a:off x="2541588" y="5483225"/>
                <a:ext cx="150812" cy="207963"/>
              </a:xfrm>
              <a:custGeom>
                <a:avLst/>
                <a:gdLst>
                  <a:gd name="T0" fmla="*/ 208 w 418"/>
                  <a:gd name="T1" fmla="*/ 577 h 578"/>
                  <a:gd name="T2" fmla="*/ 0 w 418"/>
                  <a:gd name="T3" fmla="*/ 577 h 578"/>
                  <a:gd name="T4" fmla="*/ 0 w 418"/>
                  <a:gd name="T5" fmla="*/ 0 h 578"/>
                  <a:gd name="T6" fmla="*/ 417 w 418"/>
                  <a:gd name="T7" fmla="*/ 0 h 578"/>
                  <a:gd name="T8" fmla="*/ 417 w 418"/>
                  <a:gd name="T9" fmla="*/ 577 h 578"/>
                  <a:gd name="T10" fmla="*/ 208 w 418"/>
                  <a:gd name="T11" fmla="*/ 577 h 578"/>
                </a:gdLst>
                <a:ahLst/>
                <a:cxnLst>
                  <a:cxn ang="0">
                    <a:pos x="T0" y="T1"/>
                  </a:cxn>
                  <a:cxn ang="0">
                    <a:pos x="T2" y="T3"/>
                  </a:cxn>
                  <a:cxn ang="0">
                    <a:pos x="T4" y="T5"/>
                  </a:cxn>
                  <a:cxn ang="0">
                    <a:pos x="T6" y="T7"/>
                  </a:cxn>
                  <a:cxn ang="0">
                    <a:pos x="T8" y="T9"/>
                  </a:cxn>
                  <a:cxn ang="0">
                    <a:pos x="T10" y="T11"/>
                  </a:cxn>
                </a:cxnLst>
                <a:rect l="0" t="0" r="r" b="b"/>
                <a:pathLst>
                  <a:path w="418" h="578">
                    <a:moveTo>
                      <a:pt x="208" y="577"/>
                    </a:moveTo>
                    <a:lnTo>
                      <a:pt x="0" y="577"/>
                    </a:lnTo>
                    <a:lnTo>
                      <a:pt x="0" y="0"/>
                    </a:lnTo>
                    <a:lnTo>
                      <a:pt x="417" y="0"/>
                    </a:lnTo>
                    <a:lnTo>
                      <a:pt x="417" y="577"/>
                    </a:lnTo>
                    <a:lnTo>
                      <a:pt x="208"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9" name="Freeform 229"/>
              <p:cNvSpPr>
                <a:spLocks noChangeArrowheads="1"/>
              </p:cNvSpPr>
              <p:nvPr/>
            </p:nvSpPr>
            <p:spPr bwMode="auto">
              <a:xfrm>
                <a:off x="2657475" y="5357813"/>
                <a:ext cx="150813" cy="334962"/>
              </a:xfrm>
              <a:custGeom>
                <a:avLst/>
                <a:gdLst>
                  <a:gd name="T0" fmla="*/ 0 w 417"/>
                  <a:gd name="T1" fmla="*/ 351 h 929"/>
                  <a:gd name="T2" fmla="*/ 0 w 417"/>
                  <a:gd name="T3" fmla="*/ 0 h 929"/>
                  <a:gd name="T4" fmla="*/ 416 w 417"/>
                  <a:gd name="T5" fmla="*/ 0 h 929"/>
                  <a:gd name="T6" fmla="*/ 416 w 417"/>
                  <a:gd name="T7" fmla="*/ 928 h 929"/>
                  <a:gd name="T8" fmla="*/ 96 w 417"/>
                  <a:gd name="T9" fmla="*/ 928 h 929"/>
                </a:gdLst>
                <a:ahLst/>
                <a:cxnLst>
                  <a:cxn ang="0">
                    <a:pos x="T0" y="T1"/>
                  </a:cxn>
                  <a:cxn ang="0">
                    <a:pos x="T2" y="T3"/>
                  </a:cxn>
                  <a:cxn ang="0">
                    <a:pos x="T4" y="T5"/>
                  </a:cxn>
                  <a:cxn ang="0">
                    <a:pos x="T6" y="T7"/>
                  </a:cxn>
                  <a:cxn ang="0">
                    <a:pos x="T8" y="T9"/>
                  </a:cxn>
                </a:cxnLst>
                <a:rect l="0" t="0" r="r" b="b"/>
                <a:pathLst>
                  <a:path w="417" h="929">
                    <a:moveTo>
                      <a:pt x="0" y="351"/>
                    </a:moveTo>
                    <a:lnTo>
                      <a:pt x="0" y="0"/>
                    </a:lnTo>
                    <a:lnTo>
                      <a:pt x="416" y="0"/>
                    </a:lnTo>
                    <a:lnTo>
                      <a:pt x="416" y="928"/>
                    </a:lnTo>
                    <a:lnTo>
                      <a:pt x="96" y="9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20" name="Freeform 230"/>
              <p:cNvSpPr>
                <a:spLocks noChangeArrowheads="1"/>
              </p:cNvSpPr>
              <p:nvPr/>
            </p:nvSpPr>
            <p:spPr bwMode="auto">
              <a:xfrm>
                <a:off x="2727325" y="5645150"/>
                <a:ext cx="46038" cy="46038"/>
              </a:xfrm>
              <a:custGeom>
                <a:avLst/>
                <a:gdLst>
                  <a:gd name="T0" fmla="*/ 63 w 128"/>
                  <a:gd name="T1" fmla="*/ 128 h 129"/>
                  <a:gd name="T2" fmla="*/ 0 w 128"/>
                  <a:gd name="T3" fmla="*/ 128 h 129"/>
                  <a:gd name="T4" fmla="*/ 0 w 128"/>
                  <a:gd name="T5" fmla="*/ 0 h 129"/>
                  <a:gd name="T6" fmla="*/ 127 w 128"/>
                  <a:gd name="T7" fmla="*/ 0 h 129"/>
                  <a:gd name="T8" fmla="*/ 127 w 128"/>
                  <a:gd name="T9" fmla="*/ 128 h 129"/>
                  <a:gd name="T10" fmla="*/ 63 w 128"/>
                  <a:gd name="T11" fmla="*/ 128 h 129"/>
                </a:gdLst>
                <a:ahLst/>
                <a:cxnLst>
                  <a:cxn ang="0">
                    <a:pos x="T0" y="T1"/>
                  </a:cxn>
                  <a:cxn ang="0">
                    <a:pos x="T2" y="T3"/>
                  </a:cxn>
                  <a:cxn ang="0">
                    <a:pos x="T4" y="T5"/>
                  </a:cxn>
                  <a:cxn ang="0">
                    <a:pos x="T6" y="T7"/>
                  </a:cxn>
                  <a:cxn ang="0">
                    <a:pos x="T8" y="T9"/>
                  </a:cxn>
                  <a:cxn ang="0">
                    <a:pos x="T10" y="T11"/>
                  </a:cxn>
                </a:cxnLst>
                <a:rect l="0" t="0" r="r" b="b"/>
                <a:pathLst>
                  <a:path w="128" h="129">
                    <a:moveTo>
                      <a:pt x="63" y="128"/>
                    </a:moveTo>
                    <a:lnTo>
                      <a:pt x="0" y="128"/>
                    </a:lnTo>
                    <a:lnTo>
                      <a:pt x="0" y="0"/>
                    </a:lnTo>
                    <a:lnTo>
                      <a:pt x="127" y="0"/>
                    </a:lnTo>
                    <a:lnTo>
                      <a:pt x="127" y="128"/>
                    </a:lnTo>
                    <a:lnTo>
                      <a:pt x="63"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2" name="Freeform 231"/>
              <p:cNvSpPr>
                <a:spLocks noChangeArrowheads="1"/>
              </p:cNvSpPr>
              <p:nvPr/>
            </p:nvSpPr>
            <p:spPr bwMode="auto">
              <a:xfrm>
                <a:off x="2576513" y="5645150"/>
                <a:ext cx="46037" cy="46038"/>
              </a:xfrm>
              <a:custGeom>
                <a:avLst/>
                <a:gdLst>
                  <a:gd name="T0" fmla="*/ 65 w 130"/>
                  <a:gd name="T1" fmla="*/ 128 h 129"/>
                  <a:gd name="T2" fmla="*/ 0 w 130"/>
                  <a:gd name="T3" fmla="*/ 128 h 129"/>
                  <a:gd name="T4" fmla="*/ 0 w 130"/>
                  <a:gd name="T5" fmla="*/ 0 h 129"/>
                  <a:gd name="T6" fmla="*/ 129 w 130"/>
                  <a:gd name="T7" fmla="*/ 0 h 129"/>
                  <a:gd name="T8" fmla="*/ 129 w 130"/>
                  <a:gd name="T9" fmla="*/ 128 h 129"/>
                  <a:gd name="T10" fmla="*/ 65 w 130"/>
                  <a:gd name="T11" fmla="*/ 128 h 129"/>
                </a:gdLst>
                <a:ahLst/>
                <a:cxnLst>
                  <a:cxn ang="0">
                    <a:pos x="T0" y="T1"/>
                  </a:cxn>
                  <a:cxn ang="0">
                    <a:pos x="T2" y="T3"/>
                  </a:cxn>
                  <a:cxn ang="0">
                    <a:pos x="T4" y="T5"/>
                  </a:cxn>
                  <a:cxn ang="0">
                    <a:pos x="T6" y="T7"/>
                  </a:cxn>
                  <a:cxn ang="0">
                    <a:pos x="T8" y="T9"/>
                  </a:cxn>
                  <a:cxn ang="0">
                    <a:pos x="T10" y="T11"/>
                  </a:cxn>
                </a:cxnLst>
                <a:rect l="0" t="0" r="r" b="b"/>
                <a:pathLst>
                  <a:path w="130" h="129">
                    <a:moveTo>
                      <a:pt x="65" y="128"/>
                    </a:moveTo>
                    <a:lnTo>
                      <a:pt x="0" y="128"/>
                    </a:lnTo>
                    <a:lnTo>
                      <a:pt x="0" y="0"/>
                    </a:lnTo>
                    <a:lnTo>
                      <a:pt x="129" y="0"/>
                    </a:lnTo>
                    <a:lnTo>
                      <a:pt x="129" y="128"/>
                    </a:lnTo>
                    <a:lnTo>
                      <a:pt x="65"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7" name="Line 232"/>
              <p:cNvSpPr>
                <a:spLocks noChangeShapeType="1"/>
              </p:cNvSpPr>
              <p:nvPr/>
            </p:nvSpPr>
            <p:spPr bwMode="auto">
              <a:xfrm>
                <a:off x="2541588" y="5518150"/>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8" name="Line 233"/>
              <p:cNvSpPr>
                <a:spLocks noChangeShapeType="1"/>
              </p:cNvSpPr>
              <p:nvPr/>
            </p:nvSpPr>
            <p:spPr bwMode="auto">
              <a:xfrm>
                <a:off x="2541588" y="5553075"/>
                <a:ext cx="58737"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9" name="Line 234"/>
              <p:cNvSpPr>
                <a:spLocks noChangeShapeType="1"/>
              </p:cNvSpPr>
              <p:nvPr/>
            </p:nvSpPr>
            <p:spPr bwMode="auto">
              <a:xfrm>
                <a:off x="2657475" y="5426075"/>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0" name="Line 235"/>
              <p:cNvSpPr>
                <a:spLocks noChangeShapeType="1"/>
              </p:cNvSpPr>
              <p:nvPr/>
            </p:nvSpPr>
            <p:spPr bwMode="auto">
              <a:xfrm>
                <a:off x="2657475" y="5391150"/>
                <a:ext cx="9207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1" name="Line 236"/>
              <p:cNvSpPr>
                <a:spLocks noChangeShapeType="1"/>
              </p:cNvSpPr>
              <p:nvPr/>
            </p:nvSpPr>
            <p:spPr bwMode="auto">
              <a:xfrm>
                <a:off x="2657475" y="5461000"/>
                <a:ext cx="46038"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2" name="Line 237"/>
              <p:cNvSpPr>
                <a:spLocks noChangeShapeType="1"/>
              </p:cNvSpPr>
              <p:nvPr/>
            </p:nvSpPr>
            <p:spPr bwMode="auto">
              <a:xfrm>
                <a:off x="2541588" y="5588000"/>
                <a:ext cx="3492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3" name="Group 462"/>
            <p:cNvGrpSpPr/>
            <p:nvPr/>
          </p:nvGrpSpPr>
          <p:grpSpPr>
            <a:xfrm>
              <a:off x="4636246" y="4159866"/>
              <a:ext cx="208127" cy="307972"/>
              <a:chOff x="5021263" y="5226050"/>
              <a:chExt cx="234950" cy="347663"/>
            </a:xfrm>
          </p:grpSpPr>
          <p:sp>
            <p:nvSpPr>
              <p:cNvPr id="511" name="Freeform 238"/>
              <p:cNvSpPr>
                <a:spLocks noChangeArrowheads="1"/>
              </p:cNvSpPr>
              <p:nvPr/>
            </p:nvSpPr>
            <p:spPr bwMode="auto">
              <a:xfrm>
                <a:off x="5021263" y="5337175"/>
                <a:ext cx="234950" cy="236538"/>
              </a:xfrm>
              <a:custGeom>
                <a:avLst/>
                <a:gdLst>
                  <a:gd name="T0" fmla="*/ 653 w 654"/>
                  <a:gd name="T1" fmla="*/ 328 h 655"/>
                  <a:gd name="T2" fmla="*/ 609 w 654"/>
                  <a:gd name="T3" fmla="*/ 490 h 655"/>
                  <a:gd name="T4" fmla="*/ 490 w 654"/>
                  <a:gd name="T5" fmla="*/ 611 h 655"/>
                  <a:gd name="T6" fmla="*/ 326 w 654"/>
                  <a:gd name="T7" fmla="*/ 654 h 655"/>
                  <a:gd name="T8" fmla="*/ 162 w 654"/>
                  <a:gd name="T9" fmla="*/ 611 h 655"/>
                  <a:gd name="T10" fmla="*/ 43 w 654"/>
                  <a:gd name="T11" fmla="*/ 490 h 655"/>
                  <a:gd name="T12" fmla="*/ 0 w 654"/>
                  <a:gd name="T13" fmla="*/ 328 h 655"/>
                  <a:gd name="T14" fmla="*/ 43 w 654"/>
                  <a:gd name="T15" fmla="*/ 164 h 655"/>
                  <a:gd name="T16" fmla="*/ 162 w 654"/>
                  <a:gd name="T17" fmla="*/ 43 h 655"/>
                  <a:gd name="T18" fmla="*/ 326 w 654"/>
                  <a:gd name="T19" fmla="*/ 0 h 655"/>
                  <a:gd name="T20" fmla="*/ 490 w 654"/>
                  <a:gd name="T21" fmla="*/ 43 h 655"/>
                  <a:gd name="T22" fmla="*/ 609 w 654"/>
                  <a:gd name="T23" fmla="*/ 164 h 655"/>
                  <a:gd name="T24" fmla="*/ 653 w 654"/>
                  <a:gd name="T25" fmla="*/ 32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4" h="655">
                    <a:moveTo>
                      <a:pt x="653" y="328"/>
                    </a:moveTo>
                    <a:cubicBezTo>
                      <a:pt x="653" y="387"/>
                      <a:pt x="639" y="438"/>
                      <a:pt x="609" y="490"/>
                    </a:cubicBezTo>
                    <a:cubicBezTo>
                      <a:pt x="579" y="542"/>
                      <a:pt x="543" y="581"/>
                      <a:pt x="490" y="611"/>
                    </a:cubicBezTo>
                    <a:cubicBezTo>
                      <a:pt x="437" y="640"/>
                      <a:pt x="386" y="654"/>
                      <a:pt x="326" y="654"/>
                    </a:cubicBezTo>
                    <a:cubicBezTo>
                      <a:pt x="266" y="654"/>
                      <a:pt x="214" y="640"/>
                      <a:pt x="162" y="611"/>
                    </a:cubicBezTo>
                    <a:cubicBezTo>
                      <a:pt x="110" y="581"/>
                      <a:pt x="74" y="542"/>
                      <a:pt x="43" y="490"/>
                    </a:cubicBezTo>
                    <a:cubicBezTo>
                      <a:pt x="13" y="438"/>
                      <a:pt x="0" y="388"/>
                      <a:pt x="0" y="328"/>
                    </a:cubicBezTo>
                    <a:cubicBezTo>
                      <a:pt x="0" y="267"/>
                      <a:pt x="13" y="216"/>
                      <a:pt x="43" y="164"/>
                    </a:cubicBezTo>
                    <a:cubicBezTo>
                      <a:pt x="74" y="112"/>
                      <a:pt x="110" y="73"/>
                      <a:pt x="162" y="43"/>
                    </a:cubicBezTo>
                    <a:cubicBezTo>
                      <a:pt x="214" y="13"/>
                      <a:pt x="266" y="0"/>
                      <a:pt x="326" y="0"/>
                    </a:cubicBezTo>
                    <a:cubicBezTo>
                      <a:pt x="387" y="0"/>
                      <a:pt x="437" y="13"/>
                      <a:pt x="490" y="43"/>
                    </a:cubicBezTo>
                    <a:cubicBezTo>
                      <a:pt x="543" y="73"/>
                      <a:pt x="579" y="112"/>
                      <a:pt x="609" y="164"/>
                    </a:cubicBezTo>
                    <a:cubicBezTo>
                      <a:pt x="639" y="216"/>
                      <a:pt x="653" y="267"/>
                      <a:pt x="653" y="32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5" name="Freeform 239"/>
              <p:cNvSpPr>
                <a:spLocks noChangeArrowheads="1"/>
              </p:cNvSpPr>
              <p:nvPr/>
            </p:nvSpPr>
            <p:spPr bwMode="auto">
              <a:xfrm>
                <a:off x="5064125" y="5226050"/>
                <a:ext cx="149225" cy="138113"/>
              </a:xfrm>
              <a:custGeom>
                <a:avLst/>
                <a:gdLst>
                  <a:gd name="T0" fmla="*/ 414 w 415"/>
                  <a:gd name="T1" fmla="*/ 383 h 384"/>
                  <a:gd name="T2" fmla="*/ 414 w 415"/>
                  <a:gd name="T3" fmla="*/ 189 h 384"/>
                  <a:gd name="T4" fmla="*/ 207 w 415"/>
                  <a:gd name="T5" fmla="*/ 0 h 384"/>
                  <a:gd name="T6" fmla="*/ 0 w 415"/>
                  <a:gd name="T7" fmla="*/ 189 h 384"/>
                  <a:gd name="T8" fmla="*/ 0 w 415"/>
                  <a:gd name="T9" fmla="*/ 383 h 384"/>
                </a:gdLst>
                <a:ahLst/>
                <a:cxnLst>
                  <a:cxn ang="0">
                    <a:pos x="T0" y="T1"/>
                  </a:cxn>
                  <a:cxn ang="0">
                    <a:pos x="T2" y="T3"/>
                  </a:cxn>
                  <a:cxn ang="0">
                    <a:pos x="T4" y="T5"/>
                  </a:cxn>
                  <a:cxn ang="0">
                    <a:pos x="T6" y="T7"/>
                  </a:cxn>
                  <a:cxn ang="0">
                    <a:pos x="T8" y="T9"/>
                  </a:cxn>
                </a:cxnLst>
                <a:rect l="0" t="0" r="r" b="b"/>
                <a:pathLst>
                  <a:path w="415" h="384">
                    <a:moveTo>
                      <a:pt x="414" y="383"/>
                    </a:moveTo>
                    <a:lnTo>
                      <a:pt x="414" y="189"/>
                    </a:lnTo>
                    <a:cubicBezTo>
                      <a:pt x="414" y="73"/>
                      <a:pt x="326" y="0"/>
                      <a:pt x="207" y="0"/>
                    </a:cubicBezTo>
                    <a:cubicBezTo>
                      <a:pt x="88" y="0"/>
                      <a:pt x="6" y="87"/>
                      <a:pt x="0" y="189"/>
                    </a:cubicBezTo>
                    <a:lnTo>
                      <a:pt x="0" y="383"/>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77" name="Freeform 240"/>
              <p:cNvSpPr>
                <a:spLocks noChangeArrowheads="1"/>
              </p:cNvSpPr>
              <p:nvPr/>
            </p:nvSpPr>
            <p:spPr bwMode="auto">
              <a:xfrm>
                <a:off x="5076825" y="5392738"/>
                <a:ext cx="123825" cy="125412"/>
              </a:xfrm>
              <a:custGeom>
                <a:avLst/>
                <a:gdLst>
                  <a:gd name="T0" fmla="*/ 344 w 345"/>
                  <a:gd name="T1" fmla="*/ 174 h 347"/>
                  <a:gd name="T2" fmla="*/ 322 w 345"/>
                  <a:gd name="T3" fmla="*/ 260 h 347"/>
                  <a:gd name="T4" fmla="*/ 258 w 345"/>
                  <a:gd name="T5" fmla="*/ 322 h 347"/>
                  <a:gd name="T6" fmla="*/ 172 w 345"/>
                  <a:gd name="T7" fmla="*/ 346 h 347"/>
                  <a:gd name="T8" fmla="*/ 86 w 345"/>
                  <a:gd name="T9" fmla="*/ 322 h 347"/>
                  <a:gd name="T10" fmla="*/ 24 w 345"/>
                  <a:gd name="T11" fmla="*/ 260 h 347"/>
                  <a:gd name="T12" fmla="*/ 0 w 345"/>
                  <a:gd name="T13" fmla="*/ 174 h 347"/>
                  <a:gd name="T14" fmla="*/ 24 w 345"/>
                  <a:gd name="T15" fmla="*/ 86 h 347"/>
                  <a:gd name="T16" fmla="*/ 86 w 345"/>
                  <a:gd name="T17" fmla="*/ 24 h 347"/>
                  <a:gd name="T18" fmla="*/ 172 w 345"/>
                  <a:gd name="T19" fmla="*/ 0 h 347"/>
                  <a:gd name="T20" fmla="*/ 258 w 345"/>
                  <a:gd name="T21" fmla="*/ 24 h 347"/>
                  <a:gd name="T22" fmla="*/ 322 w 345"/>
                  <a:gd name="T23" fmla="*/ 86 h 347"/>
                  <a:gd name="T24" fmla="*/ 344 w 345"/>
                  <a:gd name="T25" fmla="*/ 17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5" h="347">
                    <a:moveTo>
                      <a:pt x="344" y="174"/>
                    </a:moveTo>
                    <a:cubicBezTo>
                      <a:pt x="344" y="204"/>
                      <a:pt x="338" y="233"/>
                      <a:pt x="322" y="260"/>
                    </a:cubicBezTo>
                    <a:cubicBezTo>
                      <a:pt x="306" y="287"/>
                      <a:pt x="286" y="306"/>
                      <a:pt x="258" y="322"/>
                    </a:cubicBezTo>
                    <a:cubicBezTo>
                      <a:pt x="230" y="338"/>
                      <a:pt x="204" y="346"/>
                      <a:pt x="172" y="346"/>
                    </a:cubicBezTo>
                    <a:cubicBezTo>
                      <a:pt x="140" y="346"/>
                      <a:pt x="114" y="338"/>
                      <a:pt x="86" y="322"/>
                    </a:cubicBezTo>
                    <a:cubicBezTo>
                      <a:pt x="58" y="306"/>
                      <a:pt x="40" y="287"/>
                      <a:pt x="24" y="260"/>
                    </a:cubicBezTo>
                    <a:cubicBezTo>
                      <a:pt x="8" y="233"/>
                      <a:pt x="0" y="205"/>
                      <a:pt x="0" y="174"/>
                    </a:cubicBezTo>
                    <a:cubicBezTo>
                      <a:pt x="0" y="142"/>
                      <a:pt x="8" y="113"/>
                      <a:pt x="24" y="86"/>
                    </a:cubicBezTo>
                    <a:cubicBezTo>
                      <a:pt x="40" y="59"/>
                      <a:pt x="58" y="40"/>
                      <a:pt x="86" y="24"/>
                    </a:cubicBezTo>
                    <a:cubicBezTo>
                      <a:pt x="114" y="8"/>
                      <a:pt x="140" y="0"/>
                      <a:pt x="172" y="0"/>
                    </a:cubicBezTo>
                    <a:cubicBezTo>
                      <a:pt x="204" y="0"/>
                      <a:pt x="230" y="8"/>
                      <a:pt x="258" y="24"/>
                    </a:cubicBezTo>
                    <a:cubicBezTo>
                      <a:pt x="286" y="40"/>
                      <a:pt x="306" y="59"/>
                      <a:pt x="322" y="86"/>
                    </a:cubicBezTo>
                    <a:cubicBezTo>
                      <a:pt x="338" y="113"/>
                      <a:pt x="344" y="142"/>
                      <a:pt x="344" y="174"/>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9" name="Line 241"/>
              <p:cNvSpPr>
                <a:spLocks noChangeShapeType="1"/>
              </p:cNvSpPr>
              <p:nvPr/>
            </p:nvSpPr>
            <p:spPr bwMode="auto">
              <a:xfrm>
                <a:off x="5138738" y="5373688"/>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0" name="Line 242"/>
              <p:cNvSpPr>
                <a:spLocks noChangeShapeType="1"/>
              </p:cNvSpPr>
              <p:nvPr/>
            </p:nvSpPr>
            <p:spPr bwMode="auto">
              <a:xfrm>
                <a:off x="5138738" y="5505450"/>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1" name="Line 243"/>
              <p:cNvSpPr>
                <a:spLocks noChangeShapeType="1"/>
              </p:cNvSpPr>
              <p:nvPr/>
            </p:nvSpPr>
            <p:spPr bwMode="auto">
              <a:xfrm flipH="1">
                <a:off x="5186363"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2" name="Line 244"/>
              <p:cNvSpPr>
                <a:spLocks noChangeShapeType="1"/>
              </p:cNvSpPr>
              <p:nvPr/>
            </p:nvSpPr>
            <p:spPr bwMode="auto">
              <a:xfrm flipH="1">
                <a:off x="5056188"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4" name="Freeform 245"/>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6" name="Freeform 246"/>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4" name="Group 463"/>
            <p:cNvGrpSpPr/>
            <p:nvPr/>
          </p:nvGrpSpPr>
          <p:grpSpPr>
            <a:xfrm>
              <a:off x="6170480" y="4155647"/>
              <a:ext cx="323441" cy="322034"/>
              <a:chOff x="6753225" y="5221288"/>
              <a:chExt cx="365125" cy="363537"/>
            </a:xfrm>
          </p:grpSpPr>
          <p:sp>
            <p:nvSpPr>
              <p:cNvPr id="508" name="Freeform 247"/>
              <p:cNvSpPr>
                <a:spLocks noChangeArrowheads="1"/>
              </p:cNvSpPr>
              <p:nvPr/>
            </p:nvSpPr>
            <p:spPr bwMode="auto">
              <a:xfrm>
                <a:off x="6827838" y="5367338"/>
                <a:ext cx="217487" cy="217487"/>
              </a:xfrm>
              <a:custGeom>
                <a:avLst/>
                <a:gdLst>
                  <a:gd name="T0" fmla="*/ 605 w 606"/>
                  <a:gd name="T1" fmla="*/ 303 h 606"/>
                  <a:gd name="T2" fmla="*/ 565 w 606"/>
                  <a:gd name="T3" fmla="*/ 454 h 606"/>
                  <a:gd name="T4" fmla="*/ 454 w 606"/>
                  <a:gd name="T5" fmla="*/ 565 h 606"/>
                  <a:gd name="T6" fmla="*/ 302 w 606"/>
                  <a:gd name="T7" fmla="*/ 605 h 606"/>
                  <a:gd name="T8" fmla="*/ 151 w 606"/>
                  <a:gd name="T9" fmla="*/ 565 h 606"/>
                  <a:gd name="T10" fmla="*/ 40 w 606"/>
                  <a:gd name="T11" fmla="*/ 454 h 606"/>
                  <a:gd name="T12" fmla="*/ 0 w 606"/>
                  <a:gd name="T13" fmla="*/ 303 h 606"/>
                  <a:gd name="T14" fmla="*/ 40 w 606"/>
                  <a:gd name="T15" fmla="*/ 151 h 606"/>
                  <a:gd name="T16" fmla="*/ 151 w 606"/>
                  <a:gd name="T17" fmla="*/ 40 h 606"/>
                  <a:gd name="T18" fmla="*/ 302 w 606"/>
                  <a:gd name="T19" fmla="*/ 0 h 606"/>
                  <a:gd name="T20" fmla="*/ 454 w 606"/>
                  <a:gd name="T21" fmla="*/ 40 h 606"/>
                  <a:gd name="T22" fmla="*/ 565 w 606"/>
                  <a:gd name="T23" fmla="*/ 151 h 606"/>
                  <a:gd name="T24" fmla="*/ 605 w 606"/>
                  <a:gd name="T25" fmla="*/ 30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6" h="606">
                    <a:moveTo>
                      <a:pt x="605" y="303"/>
                    </a:moveTo>
                    <a:cubicBezTo>
                      <a:pt x="605" y="358"/>
                      <a:pt x="592" y="406"/>
                      <a:pt x="565" y="454"/>
                    </a:cubicBezTo>
                    <a:cubicBezTo>
                      <a:pt x="537" y="502"/>
                      <a:pt x="502" y="537"/>
                      <a:pt x="454" y="565"/>
                    </a:cubicBezTo>
                    <a:cubicBezTo>
                      <a:pt x="405" y="592"/>
                      <a:pt x="358" y="605"/>
                      <a:pt x="302" y="605"/>
                    </a:cubicBezTo>
                    <a:cubicBezTo>
                      <a:pt x="247" y="605"/>
                      <a:pt x="200" y="592"/>
                      <a:pt x="151" y="565"/>
                    </a:cubicBezTo>
                    <a:cubicBezTo>
                      <a:pt x="103" y="537"/>
                      <a:pt x="68" y="502"/>
                      <a:pt x="40" y="454"/>
                    </a:cubicBezTo>
                    <a:cubicBezTo>
                      <a:pt x="13" y="406"/>
                      <a:pt x="0" y="358"/>
                      <a:pt x="0" y="303"/>
                    </a:cubicBezTo>
                    <a:cubicBezTo>
                      <a:pt x="0" y="247"/>
                      <a:pt x="13" y="199"/>
                      <a:pt x="40" y="151"/>
                    </a:cubicBezTo>
                    <a:cubicBezTo>
                      <a:pt x="68" y="103"/>
                      <a:pt x="103" y="69"/>
                      <a:pt x="151" y="40"/>
                    </a:cubicBezTo>
                    <a:cubicBezTo>
                      <a:pt x="200" y="12"/>
                      <a:pt x="247" y="0"/>
                      <a:pt x="302" y="0"/>
                    </a:cubicBezTo>
                    <a:cubicBezTo>
                      <a:pt x="358" y="0"/>
                      <a:pt x="405" y="12"/>
                      <a:pt x="454" y="40"/>
                    </a:cubicBezTo>
                    <a:cubicBezTo>
                      <a:pt x="502" y="69"/>
                      <a:pt x="537" y="103"/>
                      <a:pt x="565" y="151"/>
                    </a:cubicBezTo>
                    <a:cubicBezTo>
                      <a:pt x="592" y="199"/>
                      <a:pt x="605" y="247"/>
                      <a:pt x="605" y="303"/>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9" name="Freeform 248"/>
              <p:cNvSpPr>
                <a:spLocks noChangeArrowheads="1"/>
              </p:cNvSpPr>
              <p:nvPr/>
            </p:nvSpPr>
            <p:spPr bwMode="auto">
              <a:xfrm>
                <a:off x="6792913" y="5297488"/>
                <a:ext cx="287337" cy="287337"/>
              </a:xfrm>
              <a:custGeom>
                <a:avLst/>
                <a:gdLst>
                  <a:gd name="T0" fmla="*/ 797 w 798"/>
                  <a:gd name="T1" fmla="*/ 398 h 797"/>
                  <a:gd name="T2" fmla="*/ 744 w 798"/>
                  <a:gd name="T3" fmla="*/ 598 h 797"/>
                  <a:gd name="T4" fmla="*/ 598 w 798"/>
                  <a:gd name="T5" fmla="*/ 743 h 797"/>
                  <a:gd name="T6" fmla="*/ 398 w 798"/>
                  <a:gd name="T7" fmla="*/ 796 h 797"/>
                  <a:gd name="T8" fmla="*/ 199 w 798"/>
                  <a:gd name="T9" fmla="*/ 743 h 797"/>
                  <a:gd name="T10" fmla="*/ 53 w 798"/>
                  <a:gd name="T11" fmla="*/ 598 h 797"/>
                  <a:gd name="T12" fmla="*/ 0 w 798"/>
                  <a:gd name="T13" fmla="*/ 398 h 797"/>
                  <a:gd name="T14" fmla="*/ 53 w 798"/>
                  <a:gd name="T15" fmla="*/ 199 h 797"/>
                  <a:gd name="T16" fmla="*/ 199 w 798"/>
                  <a:gd name="T17" fmla="*/ 52 h 797"/>
                  <a:gd name="T18" fmla="*/ 398 w 798"/>
                  <a:gd name="T19" fmla="*/ 0 h 797"/>
                  <a:gd name="T20" fmla="*/ 598 w 798"/>
                  <a:gd name="T21" fmla="*/ 52 h 797"/>
                  <a:gd name="T22" fmla="*/ 744 w 798"/>
                  <a:gd name="T23" fmla="*/ 199 h 797"/>
                  <a:gd name="T24" fmla="*/ 797 w 798"/>
                  <a:gd name="T25" fmla="*/ 398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797">
                    <a:moveTo>
                      <a:pt x="797" y="398"/>
                    </a:moveTo>
                    <a:cubicBezTo>
                      <a:pt x="797" y="471"/>
                      <a:pt x="781" y="534"/>
                      <a:pt x="744" y="598"/>
                    </a:cubicBezTo>
                    <a:cubicBezTo>
                      <a:pt x="707" y="661"/>
                      <a:pt x="661" y="706"/>
                      <a:pt x="598" y="743"/>
                    </a:cubicBezTo>
                    <a:cubicBezTo>
                      <a:pt x="535" y="780"/>
                      <a:pt x="472" y="796"/>
                      <a:pt x="398" y="796"/>
                    </a:cubicBezTo>
                    <a:cubicBezTo>
                      <a:pt x="325" y="796"/>
                      <a:pt x="262" y="780"/>
                      <a:pt x="199" y="743"/>
                    </a:cubicBezTo>
                    <a:cubicBezTo>
                      <a:pt x="136" y="706"/>
                      <a:pt x="90" y="661"/>
                      <a:pt x="53" y="598"/>
                    </a:cubicBezTo>
                    <a:cubicBezTo>
                      <a:pt x="16" y="534"/>
                      <a:pt x="0" y="471"/>
                      <a:pt x="0" y="398"/>
                    </a:cubicBezTo>
                    <a:cubicBezTo>
                      <a:pt x="0" y="324"/>
                      <a:pt x="16" y="263"/>
                      <a:pt x="53" y="199"/>
                    </a:cubicBezTo>
                    <a:cubicBezTo>
                      <a:pt x="90" y="136"/>
                      <a:pt x="136" y="89"/>
                      <a:pt x="199" y="52"/>
                    </a:cubicBezTo>
                    <a:cubicBezTo>
                      <a:pt x="262" y="16"/>
                      <a:pt x="325" y="0"/>
                      <a:pt x="398" y="0"/>
                    </a:cubicBezTo>
                    <a:cubicBezTo>
                      <a:pt x="472" y="0"/>
                      <a:pt x="535" y="16"/>
                      <a:pt x="598" y="52"/>
                    </a:cubicBezTo>
                    <a:cubicBezTo>
                      <a:pt x="661" y="89"/>
                      <a:pt x="707" y="136"/>
                      <a:pt x="744" y="199"/>
                    </a:cubicBezTo>
                    <a:cubicBezTo>
                      <a:pt x="781" y="263"/>
                      <a:pt x="797" y="324"/>
                      <a:pt x="797" y="398"/>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0" name="Freeform 249"/>
              <p:cNvSpPr>
                <a:spLocks noChangeArrowheads="1"/>
              </p:cNvSpPr>
              <p:nvPr/>
            </p:nvSpPr>
            <p:spPr bwMode="auto">
              <a:xfrm>
                <a:off x="6753225" y="5221288"/>
                <a:ext cx="365125" cy="363537"/>
              </a:xfrm>
              <a:custGeom>
                <a:avLst/>
                <a:gdLst>
                  <a:gd name="T0" fmla="*/ 1013 w 1014"/>
                  <a:gd name="T1" fmla="*/ 506 h 1012"/>
                  <a:gd name="T2" fmla="*/ 945 w 1014"/>
                  <a:gd name="T3" fmla="*/ 758 h 1012"/>
                  <a:gd name="T4" fmla="*/ 759 w 1014"/>
                  <a:gd name="T5" fmla="*/ 943 h 1012"/>
                  <a:gd name="T6" fmla="*/ 506 w 1014"/>
                  <a:gd name="T7" fmla="*/ 1011 h 1012"/>
                  <a:gd name="T8" fmla="*/ 254 w 1014"/>
                  <a:gd name="T9" fmla="*/ 943 h 1012"/>
                  <a:gd name="T10" fmla="*/ 68 w 1014"/>
                  <a:gd name="T11" fmla="*/ 758 h 1012"/>
                  <a:gd name="T12" fmla="*/ 0 w 1014"/>
                  <a:gd name="T13" fmla="*/ 506 h 1012"/>
                  <a:gd name="T14" fmla="*/ 68 w 1014"/>
                  <a:gd name="T15" fmla="*/ 252 h 1012"/>
                  <a:gd name="T16" fmla="*/ 254 w 1014"/>
                  <a:gd name="T17" fmla="*/ 68 h 1012"/>
                  <a:gd name="T18" fmla="*/ 506 w 1014"/>
                  <a:gd name="T19" fmla="*/ 0 h 1012"/>
                  <a:gd name="T20" fmla="*/ 759 w 1014"/>
                  <a:gd name="T21" fmla="*/ 68 h 1012"/>
                  <a:gd name="T22" fmla="*/ 945 w 1014"/>
                  <a:gd name="T23" fmla="*/ 252 h 1012"/>
                  <a:gd name="T24" fmla="*/ 1013 w 1014"/>
                  <a:gd name="T25" fmla="*/ 506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4" h="1012">
                    <a:moveTo>
                      <a:pt x="1013" y="506"/>
                    </a:moveTo>
                    <a:cubicBezTo>
                      <a:pt x="1013" y="599"/>
                      <a:pt x="991" y="678"/>
                      <a:pt x="945" y="758"/>
                    </a:cubicBezTo>
                    <a:cubicBezTo>
                      <a:pt x="898" y="839"/>
                      <a:pt x="840" y="896"/>
                      <a:pt x="759" y="943"/>
                    </a:cubicBezTo>
                    <a:cubicBezTo>
                      <a:pt x="678" y="989"/>
                      <a:pt x="599" y="1011"/>
                      <a:pt x="506" y="1011"/>
                    </a:cubicBezTo>
                    <a:cubicBezTo>
                      <a:pt x="414" y="1011"/>
                      <a:pt x="335" y="989"/>
                      <a:pt x="254" y="943"/>
                    </a:cubicBezTo>
                    <a:cubicBezTo>
                      <a:pt x="173" y="896"/>
                      <a:pt x="115" y="839"/>
                      <a:pt x="68" y="758"/>
                    </a:cubicBezTo>
                    <a:cubicBezTo>
                      <a:pt x="21" y="678"/>
                      <a:pt x="0" y="600"/>
                      <a:pt x="0" y="506"/>
                    </a:cubicBezTo>
                    <a:cubicBezTo>
                      <a:pt x="0" y="412"/>
                      <a:pt x="21" y="333"/>
                      <a:pt x="68" y="252"/>
                    </a:cubicBezTo>
                    <a:cubicBezTo>
                      <a:pt x="115" y="172"/>
                      <a:pt x="173" y="114"/>
                      <a:pt x="254" y="68"/>
                    </a:cubicBezTo>
                    <a:cubicBezTo>
                      <a:pt x="335" y="21"/>
                      <a:pt x="414" y="0"/>
                      <a:pt x="506" y="0"/>
                    </a:cubicBezTo>
                    <a:cubicBezTo>
                      <a:pt x="599" y="0"/>
                      <a:pt x="678" y="21"/>
                      <a:pt x="759" y="68"/>
                    </a:cubicBezTo>
                    <a:cubicBezTo>
                      <a:pt x="840" y="114"/>
                      <a:pt x="898" y="172"/>
                      <a:pt x="945" y="252"/>
                    </a:cubicBezTo>
                    <a:cubicBezTo>
                      <a:pt x="991" y="333"/>
                      <a:pt x="1013" y="412"/>
                      <a:pt x="1013" y="506"/>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5" name="Group 464"/>
            <p:cNvGrpSpPr/>
            <p:nvPr/>
          </p:nvGrpSpPr>
          <p:grpSpPr>
            <a:xfrm>
              <a:off x="5326722" y="4159866"/>
              <a:ext cx="393754" cy="315003"/>
              <a:chOff x="5800725" y="5226050"/>
              <a:chExt cx="444500" cy="355600"/>
            </a:xfrm>
          </p:grpSpPr>
          <p:sp>
            <p:nvSpPr>
              <p:cNvPr id="503" name="Freeform 250"/>
              <p:cNvSpPr>
                <a:spLocks noChangeArrowheads="1"/>
              </p:cNvSpPr>
              <p:nvPr/>
            </p:nvSpPr>
            <p:spPr bwMode="auto">
              <a:xfrm>
                <a:off x="5800725" y="5226050"/>
                <a:ext cx="444500" cy="269875"/>
              </a:xfrm>
              <a:custGeom>
                <a:avLst/>
                <a:gdLst>
                  <a:gd name="T0" fmla="*/ 1042 w 1233"/>
                  <a:gd name="T1" fmla="*/ 736 h 748"/>
                  <a:gd name="T2" fmla="*/ 1232 w 1233"/>
                  <a:gd name="T3" fmla="*/ 482 h 748"/>
                  <a:gd name="T4" fmla="*/ 954 w 1233"/>
                  <a:gd name="T5" fmla="*/ 215 h 748"/>
                  <a:gd name="T6" fmla="*/ 616 w 1233"/>
                  <a:gd name="T7" fmla="*/ 0 h 748"/>
                  <a:gd name="T8" fmla="*/ 243 w 1233"/>
                  <a:gd name="T9" fmla="*/ 352 h 748"/>
                  <a:gd name="T10" fmla="*/ 0 w 1233"/>
                  <a:gd name="T11" fmla="*/ 549 h 748"/>
                  <a:gd name="T12" fmla="*/ 187 w 1233"/>
                  <a:gd name="T13" fmla="*/ 747 h 748"/>
                </a:gdLst>
                <a:ahLst/>
                <a:cxnLst>
                  <a:cxn ang="0">
                    <a:pos x="T0" y="T1"/>
                  </a:cxn>
                  <a:cxn ang="0">
                    <a:pos x="T2" y="T3"/>
                  </a:cxn>
                  <a:cxn ang="0">
                    <a:pos x="T4" y="T5"/>
                  </a:cxn>
                  <a:cxn ang="0">
                    <a:pos x="T6" y="T7"/>
                  </a:cxn>
                  <a:cxn ang="0">
                    <a:pos x="T8" y="T9"/>
                  </a:cxn>
                  <a:cxn ang="0">
                    <a:pos x="T10" y="T11"/>
                  </a:cxn>
                  <a:cxn ang="0">
                    <a:pos x="T12" y="T13"/>
                  </a:cxn>
                </a:cxnLst>
                <a:rect l="0" t="0" r="r" b="b"/>
                <a:pathLst>
                  <a:path w="1233" h="748">
                    <a:moveTo>
                      <a:pt x="1042" y="736"/>
                    </a:moveTo>
                    <a:cubicBezTo>
                      <a:pt x="1112" y="713"/>
                      <a:pt x="1232" y="649"/>
                      <a:pt x="1232" y="482"/>
                    </a:cubicBezTo>
                    <a:cubicBezTo>
                      <a:pt x="1232" y="332"/>
                      <a:pt x="1108" y="209"/>
                      <a:pt x="954" y="215"/>
                    </a:cubicBezTo>
                    <a:cubicBezTo>
                      <a:pt x="895" y="88"/>
                      <a:pt x="766" y="0"/>
                      <a:pt x="616" y="0"/>
                    </a:cubicBezTo>
                    <a:cubicBezTo>
                      <a:pt x="416" y="0"/>
                      <a:pt x="254" y="156"/>
                      <a:pt x="243" y="352"/>
                    </a:cubicBezTo>
                    <a:cubicBezTo>
                      <a:pt x="118" y="327"/>
                      <a:pt x="0" y="421"/>
                      <a:pt x="0" y="549"/>
                    </a:cubicBezTo>
                    <a:cubicBezTo>
                      <a:pt x="0" y="707"/>
                      <a:pt x="130" y="740"/>
                      <a:pt x="187" y="747"/>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4" name="Freeform 251"/>
              <p:cNvSpPr>
                <a:spLocks noChangeArrowheads="1"/>
              </p:cNvSpPr>
              <p:nvPr/>
            </p:nvSpPr>
            <p:spPr bwMode="auto">
              <a:xfrm>
                <a:off x="5957888" y="5421313"/>
                <a:ext cx="144462" cy="100012"/>
              </a:xfrm>
              <a:custGeom>
                <a:avLst/>
                <a:gdLst>
                  <a:gd name="T0" fmla="*/ 0 w 403"/>
                  <a:gd name="T1" fmla="*/ 89 h 280"/>
                  <a:gd name="T2" fmla="*/ 179 w 403"/>
                  <a:gd name="T3" fmla="*/ 0 h 280"/>
                  <a:gd name="T4" fmla="*/ 402 w 403"/>
                  <a:gd name="T5" fmla="*/ 224 h 280"/>
                  <a:gd name="T6" fmla="*/ 402 w 403"/>
                  <a:gd name="T7" fmla="*/ 279 h 280"/>
                </a:gdLst>
                <a:ahLst/>
                <a:cxnLst>
                  <a:cxn ang="0">
                    <a:pos x="T0" y="T1"/>
                  </a:cxn>
                  <a:cxn ang="0">
                    <a:pos x="T2" y="T3"/>
                  </a:cxn>
                  <a:cxn ang="0">
                    <a:pos x="T4" y="T5"/>
                  </a:cxn>
                  <a:cxn ang="0">
                    <a:pos x="T6" y="T7"/>
                  </a:cxn>
                </a:cxnLst>
                <a:rect l="0" t="0" r="r" b="b"/>
                <a:pathLst>
                  <a:path w="403" h="280">
                    <a:moveTo>
                      <a:pt x="0" y="89"/>
                    </a:moveTo>
                    <a:cubicBezTo>
                      <a:pt x="40" y="35"/>
                      <a:pt x="105" y="0"/>
                      <a:pt x="179" y="0"/>
                    </a:cubicBezTo>
                    <a:cubicBezTo>
                      <a:pt x="302" y="0"/>
                      <a:pt x="402" y="100"/>
                      <a:pt x="402" y="224"/>
                    </a:cubicBezTo>
                    <a:lnTo>
                      <a:pt x="402" y="279"/>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5" name="Freeform 252"/>
              <p:cNvSpPr>
                <a:spLocks noChangeArrowheads="1"/>
              </p:cNvSpPr>
              <p:nvPr/>
            </p:nvSpPr>
            <p:spPr bwMode="auto">
              <a:xfrm>
                <a:off x="5942013" y="5481638"/>
                <a:ext cx="146050" cy="100012"/>
              </a:xfrm>
              <a:custGeom>
                <a:avLst/>
                <a:gdLst>
                  <a:gd name="T0" fmla="*/ 403 w 404"/>
                  <a:gd name="T1" fmla="*/ 190 h 280"/>
                  <a:gd name="T2" fmla="*/ 224 w 404"/>
                  <a:gd name="T3" fmla="*/ 279 h 280"/>
                  <a:gd name="T4" fmla="*/ 0 w 404"/>
                  <a:gd name="T5" fmla="*/ 56 h 280"/>
                  <a:gd name="T6" fmla="*/ 0 w 404"/>
                  <a:gd name="T7" fmla="*/ 0 h 280"/>
                </a:gdLst>
                <a:ahLst/>
                <a:cxnLst>
                  <a:cxn ang="0">
                    <a:pos x="T0" y="T1"/>
                  </a:cxn>
                  <a:cxn ang="0">
                    <a:pos x="T2" y="T3"/>
                  </a:cxn>
                  <a:cxn ang="0">
                    <a:pos x="T4" y="T5"/>
                  </a:cxn>
                  <a:cxn ang="0">
                    <a:pos x="T6" y="T7"/>
                  </a:cxn>
                </a:cxnLst>
                <a:rect l="0" t="0" r="r" b="b"/>
                <a:pathLst>
                  <a:path w="404" h="280">
                    <a:moveTo>
                      <a:pt x="403" y="190"/>
                    </a:moveTo>
                    <a:cubicBezTo>
                      <a:pt x="362" y="244"/>
                      <a:pt x="297" y="279"/>
                      <a:pt x="224" y="279"/>
                    </a:cubicBezTo>
                    <a:cubicBezTo>
                      <a:pt x="100" y="279"/>
                      <a:pt x="0" y="179"/>
                      <a:pt x="0" y="56"/>
                    </a:cubicBez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6" name="Freeform 253"/>
              <p:cNvSpPr>
                <a:spLocks noChangeArrowheads="1"/>
              </p:cNvSpPr>
              <p:nvPr/>
            </p:nvSpPr>
            <p:spPr bwMode="auto">
              <a:xfrm>
                <a:off x="5911850" y="5481638"/>
                <a:ext cx="60325" cy="30162"/>
              </a:xfrm>
              <a:custGeom>
                <a:avLst/>
                <a:gdLst>
                  <a:gd name="T0" fmla="*/ 0 w 169"/>
                  <a:gd name="T1" fmla="*/ 83 h 84"/>
                  <a:gd name="T2" fmla="*/ 84 w 169"/>
                  <a:gd name="T3" fmla="*/ 0 h 84"/>
                  <a:gd name="T4" fmla="*/ 168 w 169"/>
                  <a:gd name="T5" fmla="*/ 83 h 84"/>
                </a:gdLst>
                <a:ahLst/>
                <a:cxnLst>
                  <a:cxn ang="0">
                    <a:pos x="T0" y="T1"/>
                  </a:cxn>
                  <a:cxn ang="0">
                    <a:pos x="T2" y="T3"/>
                  </a:cxn>
                  <a:cxn ang="0">
                    <a:pos x="T4" y="T5"/>
                  </a:cxn>
                </a:cxnLst>
                <a:rect l="0" t="0" r="r" b="b"/>
                <a:pathLst>
                  <a:path w="169" h="84">
                    <a:moveTo>
                      <a:pt x="0" y="83"/>
                    </a:moveTo>
                    <a:lnTo>
                      <a:pt x="84" y="0"/>
                    </a:lnTo>
                    <a:lnTo>
                      <a:pt x="168" y="83"/>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7" name="Freeform 254"/>
              <p:cNvSpPr>
                <a:spLocks noChangeArrowheads="1"/>
              </p:cNvSpPr>
              <p:nvPr/>
            </p:nvSpPr>
            <p:spPr bwMode="auto">
              <a:xfrm>
                <a:off x="6072188" y="5491163"/>
                <a:ext cx="60325" cy="30162"/>
              </a:xfrm>
              <a:custGeom>
                <a:avLst/>
                <a:gdLst>
                  <a:gd name="T0" fmla="*/ 168 w 169"/>
                  <a:gd name="T1" fmla="*/ 0 h 84"/>
                  <a:gd name="T2" fmla="*/ 83 w 169"/>
                  <a:gd name="T3" fmla="*/ 83 h 84"/>
                  <a:gd name="T4" fmla="*/ 0 w 169"/>
                  <a:gd name="T5" fmla="*/ 0 h 84"/>
                </a:gdLst>
                <a:ahLst/>
                <a:cxnLst>
                  <a:cxn ang="0">
                    <a:pos x="T0" y="T1"/>
                  </a:cxn>
                  <a:cxn ang="0">
                    <a:pos x="T2" y="T3"/>
                  </a:cxn>
                  <a:cxn ang="0">
                    <a:pos x="T4" y="T5"/>
                  </a:cxn>
                </a:cxnLst>
                <a:rect l="0" t="0" r="r" b="b"/>
                <a:pathLst>
                  <a:path w="169" h="84">
                    <a:moveTo>
                      <a:pt x="168" y="0"/>
                    </a:moveTo>
                    <a:lnTo>
                      <a:pt x="83" y="83"/>
                    </a:ln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6" name="Group 465"/>
            <p:cNvGrpSpPr/>
            <p:nvPr/>
          </p:nvGrpSpPr>
          <p:grpSpPr>
            <a:xfrm>
              <a:off x="2824979" y="3259857"/>
              <a:ext cx="412035" cy="78751"/>
              <a:chOff x="2976563" y="4210050"/>
              <a:chExt cx="465137" cy="88900"/>
            </a:xfrm>
          </p:grpSpPr>
          <p:sp>
            <p:nvSpPr>
              <p:cNvPr id="497" name="Freeform 255"/>
              <p:cNvSpPr>
                <a:spLocks noChangeArrowheads="1"/>
              </p:cNvSpPr>
              <p:nvPr/>
            </p:nvSpPr>
            <p:spPr bwMode="auto">
              <a:xfrm>
                <a:off x="2976563" y="4211638"/>
                <a:ext cx="92075" cy="87312"/>
              </a:xfrm>
              <a:custGeom>
                <a:avLst/>
                <a:gdLst>
                  <a:gd name="T0" fmla="*/ 104 w 257"/>
                  <a:gd name="T1" fmla="*/ 0 h 242"/>
                  <a:gd name="T2" fmla="*/ 153 w 257"/>
                  <a:gd name="T3" fmla="*/ 0 h 242"/>
                  <a:gd name="T4" fmla="*/ 256 w 257"/>
                  <a:gd name="T5" fmla="*/ 241 h 242"/>
                  <a:gd name="T6" fmla="*/ 200 w 257"/>
                  <a:gd name="T7" fmla="*/ 241 h 242"/>
                  <a:gd name="T8" fmla="*/ 179 w 257"/>
                  <a:gd name="T9" fmla="*/ 187 h 242"/>
                  <a:gd name="T10" fmla="*/ 77 w 257"/>
                  <a:gd name="T11" fmla="*/ 187 h 242"/>
                  <a:gd name="T12" fmla="*/ 54 w 257"/>
                  <a:gd name="T13" fmla="*/ 241 h 242"/>
                  <a:gd name="T14" fmla="*/ 0 w 257"/>
                  <a:gd name="T15" fmla="*/ 241 h 242"/>
                  <a:gd name="T16" fmla="*/ 104 w 257"/>
                  <a:gd name="T17" fmla="*/ 0 h 242"/>
                  <a:gd name="T18" fmla="*/ 160 w 257"/>
                  <a:gd name="T19" fmla="*/ 141 h 242"/>
                  <a:gd name="T20" fmla="*/ 128 w 257"/>
                  <a:gd name="T21" fmla="*/ 64 h 242"/>
                  <a:gd name="T22" fmla="*/ 96 w 257"/>
                  <a:gd name="T23" fmla="*/ 141 h 242"/>
                  <a:gd name="T24" fmla="*/ 160 w 257"/>
                  <a:gd name="T25"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42">
                    <a:moveTo>
                      <a:pt x="104" y="0"/>
                    </a:moveTo>
                    <a:lnTo>
                      <a:pt x="153" y="0"/>
                    </a:lnTo>
                    <a:lnTo>
                      <a:pt x="256" y="241"/>
                    </a:lnTo>
                    <a:lnTo>
                      <a:pt x="200" y="241"/>
                    </a:lnTo>
                    <a:lnTo>
                      <a:pt x="179" y="187"/>
                    </a:lnTo>
                    <a:lnTo>
                      <a:pt x="77" y="187"/>
                    </a:lnTo>
                    <a:lnTo>
                      <a:pt x="54" y="241"/>
                    </a:lnTo>
                    <a:lnTo>
                      <a:pt x="0" y="241"/>
                    </a:lnTo>
                    <a:lnTo>
                      <a:pt x="104" y="0"/>
                    </a:lnTo>
                    <a:close/>
                    <a:moveTo>
                      <a:pt x="160" y="141"/>
                    </a:moveTo>
                    <a:lnTo>
                      <a:pt x="128" y="64"/>
                    </a:lnTo>
                    <a:lnTo>
                      <a:pt x="96" y="141"/>
                    </a:lnTo>
                    <a:lnTo>
                      <a:pt x="160"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8" name="Freeform 256"/>
              <p:cNvSpPr>
                <a:spLocks noChangeArrowheads="1"/>
              </p:cNvSpPr>
              <p:nvPr/>
            </p:nvSpPr>
            <p:spPr bwMode="auto">
              <a:xfrm>
                <a:off x="3076575" y="4211638"/>
                <a:ext cx="61913" cy="87312"/>
              </a:xfrm>
              <a:custGeom>
                <a:avLst/>
                <a:gdLst>
                  <a:gd name="T0" fmla="*/ 53 w 173"/>
                  <a:gd name="T1" fmla="*/ 0 h 241"/>
                  <a:gd name="T2" fmla="*/ 53 w 173"/>
                  <a:gd name="T3" fmla="*/ 193 h 241"/>
                  <a:gd name="T4" fmla="*/ 172 w 173"/>
                  <a:gd name="T5" fmla="*/ 193 h 241"/>
                  <a:gd name="T6" fmla="*/ 172 w 173"/>
                  <a:gd name="T7" fmla="*/ 240 h 241"/>
                  <a:gd name="T8" fmla="*/ 0 w 173"/>
                  <a:gd name="T9" fmla="*/ 240 h 241"/>
                  <a:gd name="T10" fmla="*/ 0 w 173"/>
                  <a:gd name="T11" fmla="*/ 0 h 241"/>
                  <a:gd name="T12" fmla="*/ 53 w 173"/>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73" h="241">
                    <a:moveTo>
                      <a:pt x="53" y="0"/>
                    </a:moveTo>
                    <a:lnTo>
                      <a:pt x="53" y="193"/>
                    </a:lnTo>
                    <a:lnTo>
                      <a:pt x="172" y="193"/>
                    </a:lnTo>
                    <a:lnTo>
                      <a:pt x="172" y="240"/>
                    </a:lnTo>
                    <a:lnTo>
                      <a:pt x="0" y="240"/>
                    </a:lnTo>
                    <a:lnTo>
                      <a:pt x="0" y="0"/>
                    </a:lnTo>
                    <a:lnTo>
                      <a:pt x="53"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9" name="Freeform 257"/>
              <p:cNvSpPr>
                <a:spLocks noChangeArrowheads="1"/>
              </p:cNvSpPr>
              <p:nvPr/>
            </p:nvSpPr>
            <p:spPr bwMode="auto">
              <a:xfrm>
                <a:off x="3146425" y="4211638"/>
                <a:ext cx="66675" cy="87312"/>
              </a:xfrm>
              <a:custGeom>
                <a:avLst/>
                <a:gdLst>
                  <a:gd name="T0" fmla="*/ 0 w 184"/>
                  <a:gd name="T1" fmla="*/ 0 h 241"/>
                  <a:gd name="T2" fmla="*/ 180 w 184"/>
                  <a:gd name="T3" fmla="*/ 0 h 241"/>
                  <a:gd name="T4" fmla="*/ 180 w 184"/>
                  <a:gd name="T5" fmla="*/ 47 h 241"/>
                  <a:gd name="T6" fmla="*/ 53 w 184"/>
                  <a:gd name="T7" fmla="*/ 47 h 241"/>
                  <a:gd name="T8" fmla="*/ 53 w 184"/>
                  <a:gd name="T9" fmla="*/ 96 h 241"/>
                  <a:gd name="T10" fmla="*/ 165 w 184"/>
                  <a:gd name="T11" fmla="*/ 96 h 241"/>
                  <a:gd name="T12" fmla="*/ 165 w 184"/>
                  <a:gd name="T13" fmla="*/ 143 h 241"/>
                  <a:gd name="T14" fmla="*/ 53 w 184"/>
                  <a:gd name="T15" fmla="*/ 143 h 241"/>
                  <a:gd name="T16" fmla="*/ 53 w 184"/>
                  <a:gd name="T17" fmla="*/ 193 h 241"/>
                  <a:gd name="T18" fmla="*/ 183 w 184"/>
                  <a:gd name="T19" fmla="*/ 193 h 241"/>
                  <a:gd name="T20" fmla="*/ 183 w 184"/>
                  <a:gd name="T21" fmla="*/ 240 h 241"/>
                  <a:gd name="T22" fmla="*/ 0 w 184"/>
                  <a:gd name="T23" fmla="*/ 240 h 241"/>
                  <a:gd name="T24" fmla="*/ 0 w 184"/>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1">
                    <a:moveTo>
                      <a:pt x="0" y="0"/>
                    </a:moveTo>
                    <a:lnTo>
                      <a:pt x="180" y="0"/>
                    </a:lnTo>
                    <a:lnTo>
                      <a:pt x="180" y="47"/>
                    </a:lnTo>
                    <a:lnTo>
                      <a:pt x="53" y="47"/>
                    </a:lnTo>
                    <a:lnTo>
                      <a:pt x="53" y="96"/>
                    </a:lnTo>
                    <a:lnTo>
                      <a:pt x="165" y="96"/>
                    </a:lnTo>
                    <a:lnTo>
                      <a:pt x="165" y="143"/>
                    </a:lnTo>
                    <a:lnTo>
                      <a:pt x="53" y="143"/>
                    </a:lnTo>
                    <a:lnTo>
                      <a:pt x="53" y="193"/>
                    </a:lnTo>
                    <a:lnTo>
                      <a:pt x="183" y="193"/>
                    </a:lnTo>
                    <a:lnTo>
                      <a:pt x="183" y="240"/>
                    </a:lnTo>
                    <a:lnTo>
                      <a:pt x="0" y="240"/>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0" name="Freeform 258"/>
              <p:cNvSpPr>
                <a:spLocks noChangeArrowheads="1"/>
              </p:cNvSpPr>
              <p:nvPr/>
            </p:nvSpPr>
            <p:spPr bwMode="auto">
              <a:xfrm>
                <a:off x="3222625" y="4211638"/>
                <a:ext cx="74613" cy="87312"/>
              </a:xfrm>
              <a:custGeom>
                <a:avLst/>
                <a:gdLst>
                  <a:gd name="T0" fmla="*/ 0 w 209"/>
                  <a:gd name="T1" fmla="*/ 0 h 241"/>
                  <a:gd name="T2" fmla="*/ 111 w 209"/>
                  <a:gd name="T3" fmla="*/ 0 h 241"/>
                  <a:gd name="T4" fmla="*/ 181 w 209"/>
                  <a:gd name="T5" fmla="*/ 25 h 241"/>
                  <a:gd name="T6" fmla="*/ 201 w 209"/>
                  <a:gd name="T7" fmla="*/ 79 h 241"/>
                  <a:gd name="T8" fmla="*/ 201 w 209"/>
                  <a:gd name="T9" fmla="*/ 81 h 241"/>
                  <a:gd name="T10" fmla="*/ 150 w 209"/>
                  <a:gd name="T11" fmla="*/ 154 h 241"/>
                  <a:gd name="T12" fmla="*/ 208 w 209"/>
                  <a:gd name="T13" fmla="*/ 240 h 241"/>
                  <a:gd name="T14" fmla="*/ 147 w 209"/>
                  <a:gd name="T15" fmla="*/ 240 h 241"/>
                  <a:gd name="T16" fmla="*/ 95 w 209"/>
                  <a:gd name="T17" fmla="*/ 164 h 241"/>
                  <a:gd name="T18" fmla="*/ 53 w 209"/>
                  <a:gd name="T19" fmla="*/ 164 h 241"/>
                  <a:gd name="T20" fmla="*/ 53 w 209"/>
                  <a:gd name="T21" fmla="*/ 240 h 241"/>
                  <a:gd name="T22" fmla="*/ 0 w 209"/>
                  <a:gd name="T23" fmla="*/ 240 h 241"/>
                  <a:gd name="T24" fmla="*/ 0 w 209"/>
                  <a:gd name="T25" fmla="*/ 0 h 241"/>
                  <a:gd name="T26" fmla="*/ 107 w 209"/>
                  <a:gd name="T27" fmla="*/ 117 h 241"/>
                  <a:gd name="T28" fmla="*/ 147 w 209"/>
                  <a:gd name="T29" fmla="*/ 83 h 241"/>
                  <a:gd name="T30" fmla="*/ 147 w 209"/>
                  <a:gd name="T31" fmla="*/ 82 h 241"/>
                  <a:gd name="T32" fmla="*/ 106 w 209"/>
                  <a:gd name="T33" fmla="*/ 47 h 241"/>
                  <a:gd name="T34" fmla="*/ 53 w 209"/>
                  <a:gd name="T35" fmla="*/ 47 h 241"/>
                  <a:gd name="T36" fmla="*/ 53 w 209"/>
                  <a:gd name="T37" fmla="*/ 117 h 241"/>
                  <a:gd name="T38" fmla="*/ 107 w 209"/>
                  <a:gd name="T39" fmla="*/ 11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1">
                    <a:moveTo>
                      <a:pt x="0" y="0"/>
                    </a:moveTo>
                    <a:lnTo>
                      <a:pt x="111" y="0"/>
                    </a:lnTo>
                    <a:cubicBezTo>
                      <a:pt x="142" y="0"/>
                      <a:pt x="165" y="8"/>
                      <a:pt x="181" y="25"/>
                    </a:cubicBezTo>
                    <a:cubicBezTo>
                      <a:pt x="194" y="38"/>
                      <a:pt x="201" y="57"/>
                      <a:pt x="201" y="79"/>
                    </a:cubicBezTo>
                    <a:lnTo>
                      <a:pt x="201" y="81"/>
                    </a:lnTo>
                    <a:cubicBezTo>
                      <a:pt x="201" y="119"/>
                      <a:pt x="181" y="143"/>
                      <a:pt x="150" y="154"/>
                    </a:cubicBezTo>
                    <a:lnTo>
                      <a:pt x="208" y="240"/>
                    </a:lnTo>
                    <a:lnTo>
                      <a:pt x="147" y="240"/>
                    </a:lnTo>
                    <a:lnTo>
                      <a:pt x="95" y="164"/>
                    </a:lnTo>
                    <a:lnTo>
                      <a:pt x="53" y="164"/>
                    </a:lnTo>
                    <a:lnTo>
                      <a:pt x="53" y="240"/>
                    </a:lnTo>
                    <a:lnTo>
                      <a:pt x="0" y="240"/>
                    </a:lnTo>
                    <a:lnTo>
                      <a:pt x="0" y="0"/>
                    </a:lnTo>
                    <a:close/>
                    <a:moveTo>
                      <a:pt x="107" y="117"/>
                    </a:moveTo>
                    <a:cubicBezTo>
                      <a:pt x="133" y="117"/>
                      <a:pt x="147" y="103"/>
                      <a:pt x="147" y="83"/>
                    </a:cubicBezTo>
                    <a:lnTo>
                      <a:pt x="147" y="82"/>
                    </a:lnTo>
                    <a:cubicBezTo>
                      <a:pt x="147" y="60"/>
                      <a:pt x="132" y="47"/>
                      <a:pt x="106" y="47"/>
                    </a:cubicBezTo>
                    <a:lnTo>
                      <a:pt x="53" y="47"/>
                    </a:lnTo>
                    <a:lnTo>
                      <a:pt x="53" y="117"/>
                    </a:lnTo>
                    <a:lnTo>
                      <a:pt x="107" y="117"/>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 name="Freeform 259"/>
              <p:cNvSpPr>
                <a:spLocks noChangeArrowheads="1"/>
              </p:cNvSpPr>
              <p:nvPr/>
            </p:nvSpPr>
            <p:spPr bwMode="auto">
              <a:xfrm>
                <a:off x="3300413" y="4211638"/>
                <a:ext cx="71437" cy="87312"/>
              </a:xfrm>
              <a:custGeom>
                <a:avLst/>
                <a:gdLst>
                  <a:gd name="T0" fmla="*/ 0 w 200"/>
                  <a:gd name="T1" fmla="*/ 49 h 241"/>
                  <a:gd name="T2" fmla="*/ 0 w 200"/>
                  <a:gd name="T3" fmla="*/ 0 h 241"/>
                  <a:gd name="T4" fmla="*/ 199 w 200"/>
                  <a:gd name="T5" fmla="*/ 0 h 241"/>
                  <a:gd name="T6" fmla="*/ 199 w 200"/>
                  <a:gd name="T7" fmla="*/ 49 h 241"/>
                  <a:gd name="T8" fmla="*/ 126 w 200"/>
                  <a:gd name="T9" fmla="*/ 49 h 241"/>
                  <a:gd name="T10" fmla="*/ 126 w 200"/>
                  <a:gd name="T11" fmla="*/ 240 h 241"/>
                  <a:gd name="T12" fmla="*/ 72 w 200"/>
                  <a:gd name="T13" fmla="*/ 240 h 241"/>
                  <a:gd name="T14" fmla="*/ 72 w 200"/>
                  <a:gd name="T15" fmla="*/ 49 h 241"/>
                  <a:gd name="T16" fmla="*/ 0 w 200"/>
                  <a:gd name="T17" fmla="*/ 4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41">
                    <a:moveTo>
                      <a:pt x="0" y="49"/>
                    </a:moveTo>
                    <a:lnTo>
                      <a:pt x="0" y="0"/>
                    </a:lnTo>
                    <a:lnTo>
                      <a:pt x="199" y="0"/>
                    </a:lnTo>
                    <a:lnTo>
                      <a:pt x="199" y="49"/>
                    </a:lnTo>
                    <a:lnTo>
                      <a:pt x="126" y="49"/>
                    </a:lnTo>
                    <a:lnTo>
                      <a:pt x="126" y="240"/>
                    </a:lnTo>
                    <a:lnTo>
                      <a:pt x="72" y="240"/>
                    </a:lnTo>
                    <a:lnTo>
                      <a:pt x="72" y="49"/>
                    </a:lnTo>
                    <a:lnTo>
                      <a:pt x="0" y="49"/>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2" name="Freeform 260"/>
              <p:cNvSpPr>
                <a:spLocks noChangeArrowheads="1"/>
              </p:cNvSpPr>
              <p:nvPr/>
            </p:nvSpPr>
            <p:spPr bwMode="auto">
              <a:xfrm>
                <a:off x="3373438" y="4210050"/>
                <a:ext cx="68262" cy="88900"/>
              </a:xfrm>
              <a:custGeom>
                <a:avLst/>
                <a:gdLst>
                  <a:gd name="T0" fmla="*/ 0 w 191"/>
                  <a:gd name="T1" fmla="*/ 209 h 249"/>
                  <a:gd name="T2" fmla="*/ 31 w 191"/>
                  <a:gd name="T3" fmla="*/ 172 h 249"/>
                  <a:gd name="T4" fmla="*/ 103 w 191"/>
                  <a:gd name="T5" fmla="*/ 201 h 249"/>
                  <a:gd name="T6" fmla="*/ 138 w 191"/>
                  <a:gd name="T7" fmla="*/ 179 h 249"/>
                  <a:gd name="T8" fmla="*/ 138 w 191"/>
                  <a:gd name="T9" fmla="*/ 177 h 249"/>
                  <a:gd name="T10" fmla="*/ 89 w 191"/>
                  <a:gd name="T11" fmla="*/ 147 h 249"/>
                  <a:gd name="T12" fmla="*/ 10 w 191"/>
                  <a:gd name="T13" fmla="*/ 73 h 249"/>
                  <a:gd name="T14" fmla="*/ 10 w 191"/>
                  <a:gd name="T15" fmla="*/ 73 h 249"/>
                  <a:gd name="T16" fmla="*/ 93 w 191"/>
                  <a:gd name="T17" fmla="*/ 0 h 249"/>
                  <a:gd name="T18" fmla="*/ 183 w 191"/>
                  <a:gd name="T19" fmla="*/ 30 h 249"/>
                  <a:gd name="T20" fmla="*/ 156 w 191"/>
                  <a:gd name="T21" fmla="*/ 71 h 249"/>
                  <a:gd name="T22" fmla="*/ 93 w 191"/>
                  <a:gd name="T23" fmla="*/ 47 h 249"/>
                  <a:gd name="T24" fmla="*/ 61 w 191"/>
                  <a:gd name="T25" fmla="*/ 68 h 249"/>
                  <a:gd name="T26" fmla="*/ 61 w 191"/>
                  <a:gd name="T27" fmla="*/ 69 h 249"/>
                  <a:gd name="T28" fmla="*/ 114 w 191"/>
                  <a:gd name="T29" fmla="*/ 101 h 249"/>
                  <a:gd name="T30" fmla="*/ 190 w 191"/>
                  <a:gd name="T31" fmla="*/ 173 h 249"/>
                  <a:gd name="T32" fmla="*/ 190 w 191"/>
                  <a:gd name="T33" fmla="*/ 173 h 249"/>
                  <a:gd name="T34" fmla="*/ 102 w 191"/>
                  <a:gd name="T35" fmla="*/ 248 h 249"/>
                  <a:gd name="T36" fmla="*/ 0 w 191"/>
                  <a:gd name="T37" fmla="*/ 20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9">
                    <a:moveTo>
                      <a:pt x="0" y="209"/>
                    </a:moveTo>
                    <a:lnTo>
                      <a:pt x="31" y="172"/>
                    </a:lnTo>
                    <a:cubicBezTo>
                      <a:pt x="53" y="190"/>
                      <a:pt x="75" y="201"/>
                      <a:pt x="103" y="201"/>
                    </a:cubicBezTo>
                    <a:cubicBezTo>
                      <a:pt x="125" y="201"/>
                      <a:pt x="138" y="193"/>
                      <a:pt x="138" y="179"/>
                    </a:cubicBezTo>
                    <a:lnTo>
                      <a:pt x="138" y="177"/>
                    </a:lnTo>
                    <a:cubicBezTo>
                      <a:pt x="138" y="165"/>
                      <a:pt x="129" y="158"/>
                      <a:pt x="89" y="147"/>
                    </a:cubicBezTo>
                    <a:cubicBezTo>
                      <a:pt x="41" y="134"/>
                      <a:pt x="10" y="122"/>
                      <a:pt x="10" y="73"/>
                    </a:cubicBezTo>
                    <a:lnTo>
                      <a:pt x="10" y="73"/>
                    </a:lnTo>
                    <a:cubicBezTo>
                      <a:pt x="10" y="29"/>
                      <a:pt x="45" y="0"/>
                      <a:pt x="93" y="0"/>
                    </a:cubicBezTo>
                    <a:cubicBezTo>
                      <a:pt x="129" y="0"/>
                      <a:pt x="159" y="11"/>
                      <a:pt x="183" y="30"/>
                    </a:cubicBezTo>
                    <a:lnTo>
                      <a:pt x="156" y="71"/>
                    </a:lnTo>
                    <a:cubicBezTo>
                      <a:pt x="134" y="57"/>
                      <a:pt x="113" y="47"/>
                      <a:pt x="93" y="47"/>
                    </a:cubicBezTo>
                    <a:cubicBezTo>
                      <a:pt x="73" y="47"/>
                      <a:pt x="61" y="57"/>
                      <a:pt x="61" y="68"/>
                    </a:cubicBezTo>
                    <a:lnTo>
                      <a:pt x="61" y="69"/>
                    </a:lnTo>
                    <a:cubicBezTo>
                      <a:pt x="61" y="85"/>
                      <a:pt x="73" y="90"/>
                      <a:pt x="114" y="101"/>
                    </a:cubicBezTo>
                    <a:cubicBezTo>
                      <a:pt x="163" y="114"/>
                      <a:pt x="190" y="130"/>
                      <a:pt x="190" y="173"/>
                    </a:cubicBezTo>
                    <a:lnTo>
                      <a:pt x="190" y="173"/>
                    </a:lnTo>
                    <a:cubicBezTo>
                      <a:pt x="190" y="220"/>
                      <a:pt x="154" y="248"/>
                      <a:pt x="102" y="248"/>
                    </a:cubicBezTo>
                    <a:cubicBezTo>
                      <a:pt x="66" y="248"/>
                      <a:pt x="28" y="236"/>
                      <a:pt x="0" y="209"/>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7" name="Group 466"/>
            <p:cNvGrpSpPr/>
            <p:nvPr/>
          </p:nvGrpSpPr>
          <p:grpSpPr>
            <a:xfrm>
              <a:off x="4210148" y="3259857"/>
              <a:ext cx="743914" cy="80157"/>
              <a:chOff x="4540250" y="4210050"/>
              <a:chExt cx="839788" cy="90488"/>
            </a:xfrm>
          </p:grpSpPr>
          <p:sp>
            <p:nvSpPr>
              <p:cNvPr id="487" name="Freeform 261"/>
              <p:cNvSpPr>
                <a:spLocks noChangeArrowheads="1"/>
              </p:cNvSpPr>
              <p:nvPr/>
            </p:nvSpPr>
            <p:spPr bwMode="auto">
              <a:xfrm>
                <a:off x="4540250" y="4211638"/>
                <a:ext cx="80963" cy="87312"/>
              </a:xfrm>
              <a:custGeom>
                <a:avLst/>
                <a:gdLst>
                  <a:gd name="T0" fmla="*/ 0 w 223"/>
                  <a:gd name="T1" fmla="*/ 0 h 242"/>
                  <a:gd name="T2" fmla="*/ 93 w 223"/>
                  <a:gd name="T3" fmla="*/ 0 h 242"/>
                  <a:gd name="T4" fmla="*/ 222 w 223"/>
                  <a:gd name="T5" fmla="*/ 120 h 242"/>
                  <a:gd name="T6" fmla="*/ 222 w 223"/>
                  <a:gd name="T7" fmla="*/ 120 h 242"/>
                  <a:gd name="T8" fmla="*/ 93 w 223"/>
                  <a:gd name="T9" fmla="*/ 241 h 242"/>
                  <a:gd name="T10" fmla="*/ 0 w 223"/>
                  <a:gd name="T11" fmla="*/ 241 h 242"/>
                  <a:gd name="T12" fmla="*/ 0 w 223"/>
                  <a:gd name="T13" fmla="*/ 0 h 242"/>
                  <a:gd name="T14" fmla="*/ 53 w 223"/>
                  <a:gd name="T15" fmla="*/ 48 h 242"/>
                  <a:gd name="T16" fmla="*/ 53 w 223"/>
                  <a:gd name="T17" fmla="*/ 193 h 242"/>
                  <a:gd name="T18" fmla="*/ 93 w 223"/>
                  <a:gd name="T19" fmla="*/ 193 h 242"/>
                  <a:gd name="T20" fmla="*/ 167 w 223"/>
                  <a:gd name="T21" fmla="*/ 120 h 242"/>
                  <a:gd name="T22" fmla="*/ 167 w 223"/>
                  <a:gd name="T23" fmla="*/ 120 h 242"/>
                  <a:gd name="T24" fmla="*/ 93 w 223"/>
                  <a:gd name="T25" fmla="*/ 48 h 242"/>
                  <a:gd name="T26" fmla="*/ 53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3" y="0"/>
                    </a:lnTo>
                    <a:cubicBezTo>
                      <a:pt x="170" y="0"/>
                      <a:pt x="222" y="52"/>
                      <a:pt x="222" y="120"/>
                    </a:cubicBezTo>
                    <a:lnTo>
                      <a:pt x="222" y="120"/>
                    </a:lnTo>
                    <a:cubicBezTo>
                      <a:pt x="222" y="188"/>
                      <a:pt x="170" y="241"/>
                      <a:pt x="93" y="241"/>
                    </a:cubicBezTo>
                    <a:lnTo>
                      <a:pt x="0" y="241"/>
                    </a:lnTo>
                    <a:lnTo>
                      <a:pt x="0" y="0"/>
                    </a:lnTo>
                    <a:close/>
                    <a:moveTo>
                      <a:pt x="53" y="48"/>
                    </a:moveTo>
                    <a:lnTo>
                      <a:pt x="53" y="193"/>
                    </a:lnTo>
                    <a:lnTo>
                      <a:pt x="93" y="193"/>
                    </a:lnTo>
                    <a:cubicBezTo>
                      <a:pt x="138" y="193"/>
                      <a:pt x="167" y="163"/>
                      <a:pt x="167" y="120"/>
                    </a:cubicBezTo>
                    <a:lnTo>
                      <a:pt x="167" y="120"/>
                    </a:lnTo>
                    <a:cubicBezTo>
                      <a:pt x="167" y="77"/>
                      <a:pt x="138" y="48"/>
                      <a:pt x="93" y="48"/>
                    </a:cubicBezTo>
                    <a:lnTo>
                      <a:pt x="53"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8" name="Freeform 262"/>
              <p:cNvSpPr>
                <a:spLocks noChangeArrowheads="1"/>
              </p:cNvSpPr>
              <p:nvPr/>
            </p:nvSpPr>
            <p:spPr bwMode="auto">
              <a:xfrm>
                <a:off x="4616450" y="4210050"/>
                <a:ext cx="92075" cy="87313"/>
              </a:xfrm>
              <a:custGeom>
                <a:avLst/>
                <a:gdLst>
                  <a:gd name="T0" fmla="*/ 103 w 256"/>
                  <a:gd name="T1" fmla="*/ 0 h 244"/>
                  <a:gd name="T2" fmla="*/ 151 w 256"/>
                  <a:gd name="T3" fmla="*/ 0 h 244"/>
                  <a:gd name="T4" fmla="*/ 255 w 256"/>
                  <a:gd name="T5" fmla="*/ 243 h 244"/>
                  <a:gd name="T6" fmla="*/ 200 w 256"/>
                  <a:gd name="T7" fmla="*/ 243 h 244"/>
                  <a:gd name="T8" fmla="*/ 178 w 256"/>
                  <a:gd name="T9" fmla="*/ 189 h 244"/>
                  <a:gd name="T10" fmla="*/ 76 w 256"/>
                  <a:gd name="T11" fmla="*/ 189 h 244"/>
                  <a:gd name="T12" fmla="*/ 54 w 256"/>
                  <a:gd name="T13" fmla="*/ 243 h 244"/>
                  <a:gd name="T14" fmla="*/ 0 w 256"/>
                  <a:gd name="T15" fmla="*/ 243 h 244"/>
                  <a:gd name="T16" fmla="*/ 103 w 256"/>
                  <a:gd name="T17" fmla="*/ 0 h 244"/>
                  <a:gd name="T18" fmla="*/ 158 w 256"/>
                  <a:gd name="T19" fmla="*/ 142 h 244"/>
                  <a:gd name="T20" fmla="*/ 126 w 256"/>
                  <a:gd name="T21" fmla="*/ 64 h 244"/>
                  <a:gd name="T22" fmla="*/ 94 w 256"/>
                  <a:gd name="T23" fmla="*/ 142 h 244"/>
                  <a:gd name="T24" fmla="*/ 158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8" y="189"/>
                    </a:lnTo>
                    <a:lnTo>
                      <a:pt x="76" y="189"/>
                    </a:lnTo>
                    <a:lnTo>
                      <a:pt x="54" y="243"/>
                    </a:lnTo>
                    <a:lnTo>
                      <a:pt x="0" y="243"/>
                    </a:lnTo>
                    <a:lnTo>
                      <a:pt x="103" y="0"/>
                    </a:lnTo>
                    <a:close/>
                    <a:moveTo>
                      <a:pt x="158" y="142"/>
                    </a:moveTo>
                    <a:lnTo>
                      <a:pt x="126" y="64"/>
                    </a:lnTo>
                    <a:lnTo>
                      <a:pt x="94" y="142"/>
                    </a:lnTo>
                    <a:lnTo>
                      <a:pt x="158"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9" name="Freeform 263"/>
              <p:cNvSpPr>
                <a:spLocks noChangeArrowheads="1"/>
              </p:cNvSpPr>
              <p:nvPr/>
            </p:nvSpPr>
            <p:spPr bwMode="auto">
              <a:xfrm>
                <a:off x="4708525" y="4210050"/>
                <a:ext cx="68263" cy="88900"/>
              </a:xfrm>
              <a:custGeom>
                <a:avLst/>
                <a:gdLst>
                  <a:gd name="T0" fmla="*/ 0 w 191"/>
                  <a:gd name="T1" fmla="*/ 208 h 248"/>
                  <a:gd name="T2" fmla="*/ 31 w 191"/>
                  <a:gd name="T3" fmla="*/ 171 h 248"/>
                  <a:gd name="T4" fmla="*/ 103 w 191"/>
                  <a:gd name="T5" fmla="*/ 200 h 248"/>
                  <a:gd name="T6" fmla="*/ 138 w 191"/>
                  <a:gd name="T7" fmla="*/ 177 h 248"/>
                  <a:gd name="T8" fmla="*/ 138 w 191"/>
                  <a:gd name="T9" fmla="*/ 177 h 248"/>
                  <a:gd name="T10" fmla="*/ 89 w 191"/>
                  <a:gd name="T11" fmla="*/ 147 h 248"/>
                  <a:gd name="T12" fmla="*/ 10 w 191"/>
                  <a:gd name="T13" fmla="*/ 73 h 248"/>
                  <a:gd name="T14" fmla="*/ 10 w 191"/>
                  <a:gd name="T15" fmla="*/ 72 h 248"/>
                  <a:gd name="T16" fmla="*/ 93 w 191"/>
                  <a:gd name="T17" fmla="*/ 0 h 248"/>
                  <a:gd name="T18" fmla="*/ 183 w 191"/>
                  <a:gd name="T19" fmla="*/ 30 h 248"/>
                  <a:gd name="T20" fmla="*/ 156 w 191"/>
                  <a:gd name="T21" fmla="*/ 71 h 248"/>
                  <a:gd name="T22" fmla="*/ 93 w 191"/>
                  <a:gd name="T23" fmla="*/ 46 h 248"/>
                  <a:gd name="T24" fmla="*/ 63 w 191"/>
                  <a:gd name="T25" fmla="*/ 68 h 248"/>
                  <a:gd name="T26" fmla="*/ 63 w 191"/>
                  <a:gd name="T27" fmla="*/ 68 h 248"/>
                  <a:gd name="T28" fmla="*/ 114 w 191"/>
                  <a:gd name="T29" fmla="*/ 100 h 248"/>
                  <a:gd name="T30" fmla="*/ 190 w 191"/>
                  <a:gd name="T31" fmla="*/ 172 h 248"/>
                  <a:gd name="T32" fmla="*/ 190 w 191"/>
                  <a:gd name="T33" fmla="*/ 172 h 248"/>
                  <a:gd name="T34" fmla="*/ 102 w 191"/>
                  <a:gd name="T35" fmla="*/ 247 h 248"/>
                  <a:gd name="T36" fmla="*/ 0 w 191"/>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8">
                    <a:moveTo>
                      <a:pt x="0" y="208"/>
                    </a:moveTo>
                    <a:lnTo>
                      <a:pt x="31" y="171"/>
                    </a:lnTo>
                    <a:cubicBezTo>
                      <a:pt x="53" y="189"/>
                      <a:pt x="75" y="200"/>
                      <a:pt x="103" y="200"/>
                    </a:cubicBezTo>
                    <a:cubicBezTo>
                      <a:pt x="125" y="200"/>
                      <a:pt x="138" y="191"/>
                      <a:pt x="138" y="177"/>
                    </a:cubicBezTo>
                    <a:lnTo>
                      <a:pt x="138" y="177"/>
                    </a:lnTo>
                    <a:cubicBezTo>
                      <a:pt x="138" y="164"/>
                      <a:pt x="129" y="157"/>
                      <a:pt x="89" y="147"/>
                    </a:cubicBezTo>
                    <a:cubicBezTo>
                      <a:pt x="41" y="134"/>
                      <a:pt x="10" y="121"/>
                      <a:pt x="10" y="73"/>
                    </a:cubicBezTo>
                    <a:lnTo>
                      <a:pt x="10" y="72"/>
                    </a:lnTo>
                    <a:cubicBezTo>
                      <a:pt x="10" y="29"/>
                      <a:pt x="45" y="0"/>
                      <a:pt x="93" y="0"/>
                    </a:cubicBezTo>
                    <a:cubicBezTo>
                      <a:pt x="129" y="0"/>
                      <a:pt x="158" y="11"/>
                      <a:pt x="183" y="30"/>
                    </a:cubicBezTo>
                    <a:lnTo>
                      <a:pt x="156" y="71"/>
                    </a:lnTo>
                    <a:cubicBezTo>
                      <a:pt x="135" y="55"/>
                      <a:pt x="114" y="46"/>
                      <a:pt x="93" y="46"/>
                    </a:cubicBezTo>
                    <a:cubicBezTo>
                      <a:pt x="72" y="46"/>
                      <a:pt x="63" y="55"/>
                      <a:pt x="63" y="68"/>
                    </a:cubicBezTo>
                    <a:lnTo>
                      <a:pt x="63" y="68"/>
                    </a:lnTo>
                    <a:cubicBezTo>
                      <a:pt x="63" y="83"/>
                      <a:pt x="72" y="89"/>
                      <a:pt x="114" y="100"/>
                    </a:cubicBezTo>
                    <a:cubicBezTo>
                      <a:pt x="163" y="112"/>
                      <a:pt x="190" y="130"/>
                      <a:pt x="190" y="172"/>
                    </a:cubicBezTo>
                    <a:lnTo>
                      <a:pt x="190" y="172"/>
                    </a:lnTo>
                    <a:cubicBezTo>
                      <a:pt x="190" y="220"/>
                      <a:pt x="154" y="247"/>
                      <a:pt x="102" y="247"/>
                    </a:cubicBezTo>
                    <a:cubicBezTo>
                      <a:pt x="65"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0" name="Freeform 264"/>
              <p:cNvSpPr>
                <a:spLocks noChangeArrowheads="1"/>
              </p:cNvSpPr>
              <p:nvPr/>
            </p:nvSpPr>
            <p:spPr bwMode="auto">
              <a:xfrm>
                <a:off x="4787900" y="4211638"/>
                <a:ext cx="73025" cy="87312"/>
              </a:xfrm>
              <a:custGeom>
                <a:avLst/>
                <a:gdLst>
                  <a:gd name="T0" fmla="*/ 0 w 205"/>
                  <a:gd name="T1" fmla="*/ 0 h 242"/>
                  <a:gd name="T2" fmla="*/ 53 w 205"/>
                  <a:gd name="T3" fmla="*/ 0 h 242"/>
                  <a:gd name="T4" fmla="*/ 53 w 205"/>
                  <a:gd name="T5" fmla="*/ 95 h 242"/>
                  <a:gd name="T6" fmla="*/ 150 w 205"/>
                  <a:gd name="T7" fmla="*/ 95 h 242"/>
                  <a:gd name="T8" fmla="*/ 150 w 205"/>
                  <a:gd name="T9" fmla="*/ 0 h 242"/>
                  <a:gd name="T10" fmla="*/ 204 w 205"/>
                  <a:gd name="T11" fmla="*/ 0 h 242"/>
                  <a:gd name="T12" fmla="*/ 204 w 205"/>
                  <a:gd name="T13" fmla="*/ 241 h 242"/>
                  <a:gd name="T14" fmla="*/ 150 w 205"/>
                  <a:gd name="T15" fmla="*/ 241 h 242"/>
                  <a:gd name="T16" fmla="*/ 150 w 205"/>
                  <a:gd name="T17" fmla="*/ 144 h 242"/>
                  <a:gd name="T18" fmla="*/ 53 w 205"/>
                  <a:gd name="T19" fmla="*/ 144 h 242"/>
                  <a:gd name="T20" fmla="*/ 53 w 205"/>
                  <a:gd name="T21" fmla="*/ 241 h 242"/>
                  <a:gd name="T22" fmla="*/ 0 w 205"/>
                  <a:gd name="T23" fmla="*/ 241 h 242"/>
                  <a:gd name="T24" fmla="*/ 0 w 205"/>
                  <a:gd name="T25"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2">
                    <a:moveTo>
                      <a:pt x="0" y="0"/>
                    </a:moveTo>
                    <a:lnTo>
                      <a:pt x="53" y="0"/>
                    </a:lnTo>
                    <a:lnTo>
                      <a:pt x="53" y="95"/>
                    </a:lnTo>
                    <a:lnTo>
                      <a:pt x="150" y="95"/>
                    </a:lnTo>
                    <a:lnTo>
                      <a:pt x="150" y="0"/>
                    </a:lnTo>
                    <a:lnTo>
                      <a:pt x="204" y="0"/>
                    </a:lnTo>
                    <a:lnTo>
                      <a:pt x="204" y="241"/>
                    </a:lnTo>
                    <a:lnTo>
                      <a:pt x="150" y="241"/>
                    </a:lnTo>
                    <a:lnTo>
                      <a:pt x="150" y="144"/>
                    </a:lnTo>
                    <a:lnTo>
                      <a:pt x="53" y="144"/>
                    </a:lnTo>
                    <a:lnTo>
                      <a:pt x="53" y="241"/>
                    </a:lnTo>
                    <a:lnTo>
                      <a:pt x="0" y="241"/>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 name="Freeform 265"/>
              <p:cNvSpPr>
                <a:spLocks noChangeArrowheads="1"/>
              </p:cNvSpPr>
              <p:nvPr/>
            </p:nvSpPr>
            <p:spPr bwMode="auto">
              <a:xfrm>
                <a:off x="4875213" y="4211638"/>
                <a:ext cx="73025" cy="87312"/>
              </a:xfrm>
              <a:custGeom>
                <a:avLst/>
                <a:gdLst>
                  <a:gd name="T0" fmla="*/ 0 w 205"/>
                  <a:gd name="T1" fmla="*/ 0 h 242"/>
                  <a:gd name="T2" fmla="*/ 111 w 205"/>
                  <a:gd name="T3" fmla="*/ 0 h 242"/>
                  <a:gd name="T4" fmla="*/ 174 w 205"/>
                  <a:gd name="T5" fmla="*/ 22 h 242"/>
                  <a:gd name="T6" fmla="*/ 191 w 205"/>
                  <a:gd name="T7" fmla="*/ 62 h 242"/>
                  <a:gd name="T8" fmla="*/ 191 w 205"/>
                  <a:gd name="T9" fmla="*/ 64 h 242"/>
                  <a:gd name="T10" fmla="*/ 159 w 205"/>
                  <a:gd name="T11" fmla="*/ 115 h 242"/>
                  <a:gd name="T12" fmla="*/ 204 w 205"/>
                  <a:gd name="T13" fmla="*/ 174 h 242"/>
                  <a:gd name="T14" fmla="*/ 204 w 205"/>
                  <a:gd name="T15" fmla="*/ 174 h 242"/>
                  <a:gd name="T16" fmla="*/ 113 w 205"/>
                  <a:gd name="T17" fmla="*/ 241 h 242"/>
                  <a:gd name="T18" fmla="*/ 0 w 205"/>
                  <a:gd name="T19" fmla="*/ 241 h 242"/>
                  <a:gd name="T20" fmla="*/ 0 w 205"/>
                  <a:gd name="T21" fmla="*/ 0 h 242"/>
                  <a:gd name="T22" fmla="*/ 138 w 205"/>
                  <a:gd name="T23" fmla="*/ 72 h 242"/>
                  <a:gd name="T24" fmla="*/ 104 w 205"/>
                  <a:gd name="T25" fmla="*/ 47 h 242"/>
                  <a:gd name="T26" fmla="*/ 51 w 205"/>
                  <a:gd name="T27" fmla="*/ 47 h 242"/>
                  <a:gd name="T28" fmla="*/ 51 w 205"/>
                  <a:gd name="T29" fmla="*/ 97 h 242"/>
                  <a:gd name="T30" fmla="*/ 100 w 205"/>
                  <a:gd name="T31" fmla="*/ 97 h 242"/>
                  <a:gd name="T32" fmla="*/ 138 w 205"/>
                  <a:gd name="T33" fmla="*/ 72 h 242"/>
                  <a:gd name="T34" fmla="*/ 112 w 205"/>
                  <a:gd name="T35" fmla="*/ 141 h 242"/>
                  <a:gd name="T36" fmla="*/ 51 w 205"/>
                  <a:gd name="T37" fmla="*/ 141 h 242"/>
                  <a:gd name="T38" fmla="*/ 51 w 205"/>
                  <a:gd name="T39" fmla="*/ 194 h 242"/>
                  <a:gd name="T40" fmla="*/ 113 w 205"/>
                  <a:gd name="T41" fmla="*/ 194 h 242"/>
                  <a:gd name="T42" fmla="*/ 151 w 205"/>
                  <a:gd name="T43" fmla="*/ 168 h 242"/>
                  <a:gd name="T44" fmla="*/ 151 w 205"/>
                  <a:gd name="T45" fmla="*/ 168 h 242"/>
                  <a:gd name="T46" fmla="*/ 112 w 205"/>
                  <a:gd name="T47"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 h="242">
                    <a:moveTo>
                      <a:pt x="0" y="0"/>
                    </a:moveTo>
                    <a:lnTo>
                      <a:pt x="111" y="0"/>
                    </a:lnTo>
                    <a:cubicBezTo>
                      <a:pt x="138" y="0"/>
                      <a:pt x="161" y="8"/>
                      <a:pt x="174" y="22"/>
                    </a:cubicBezTo>
                    <a:cubicBezTo>
                      <a:pt x="186" y="33"/>
                      <a:pt x="191" y="45"/>
                      <a:pt x="191" y="62"/>
                    </a:cubicBezTo>
                    <a:lnTo>
                      <a:pt x="191" y="64"/>
                    </a:lnTo>
                    <a:cubicBezTo>
                      <a:pt x="191" y="90"/>
                      <a:pt x="176" y="105"/>
                      <a:pt x="159" y="115"/>
                    </a:cubicBezTo>
                    <a:cubicBezTo>
                      <a:pt x="187" y="126"/>
                      <a:pt x="204" y="141"/>
                      <a:pt x="204" y="174"/>
                    </a:cubicBezTo>
                    <a:lnTo>
                      <a:pt x="204" y="174"/>
                    </a:lnTo>
                    <a:cubicBezTo>
                      <a:pt x="204" y="219"/>
                      <a:pt x="167" y="241"/>
                      <a:pt x="113" y="241"/>
                    </a:cubicBezTo>
                    <a:lnTo>
                      <a:pt x="0" y="241"/>
                    </a:lnTo>
                    <a:lnTo>
                      <a:pt x="0" y="0"/>
                    </a:lnTo>
                    <a:close/>
                    <a:moveTo>
                      <a:pt x="138" y="72"/>
                    </a:moveTo>
                    <a:cubicBezTo>
                      <a:pt x="138" y="55"/>
                      <a:pt x="126" y="47"/>
                      <a:pt x="104" y="47"/>
                    </a:cubicBezTo>
                    <a:lnTo>
                      <a:pt x="51" y="47"/>
                    </a:lnTo>
                    <a:lnTo>
                      <a:pt x="51" y="97"/>
                    </a:lnTo>
                    <a:lnTo>
                      <a:pt x="100" y="97"/>
                    </a:lnTo>
                    <a:cubicBezTo>
                      <a:pt x="123" y="97"/>
                      <a:pt x="138" y="90"/>
                      <a:pt x="138" y="72"/>
                    </a:cubicBezTo>
                    <a:close/>
                    <a:moveTo>
                      <a:pt x="112" y="141"/>
                    </a:moveTo>
                    <a:lnTo>
                      <a:pt x="51" y="141"/>
                    </a:lnTo>
                    <a:lnTo>
                      <a:pt x="51" y="194"/>
                    </a:lnTo>
                    <a:lnTo>
                      <a:pt x="113" y="194"/>
                    </a:lnTo>
                    <a:cubicBezTo>
                      <a:pt x="137" y="194"/>
                      <a:pt x="151" y="186"/>
                      <a:pt x="151" y="168"/>
                    </a:cubicBezTo>
                    <a:lnTo>
                      <a:pt x="151" y="168"/>
                    </a:lnTo>
                    <a:cubicBezTo>
                      <a:pt x="151" y="151"/>
                      <a:pt x="140" y="141"/>
                      <a:pt x="112" y="141"/>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2" name="Freeform 266"/>
              <p:cNvSpPr>
                <a:spLocks noChangeArrowheads="1"/>
              </p:cNvSpPr>
              <p:nvPr/>
            </p:nvSpPr>
            <p:spPr bwMode="auto">
              <a:xfrm>
                <a:off x="4954588" y="4210050"/>
                <a:ext cx="92075" cy="90488"/>
              </a:xfrm>
              <a:custGeom>
                <a:avLst/>
                <a:gdLst>
                  <a:gd name="T0" fmla="*/ 0 w 256"/>
                  <a:gd name="T1" fmla="*/ 126 h 250"/>
                  <a:gd name="T2" fmla="*/ 0 w 256"/>
                  <a:gd name="T3" fmla="*/ 124 h 250"/>
                  <a:gd name="T4" fmla="*/ 128 w 256"/>
                  <a:gd name="T5" fmla="*/ 0 h 250"/>
                  <a:gd name="T6" fmla="*/ 255 w 256"/>
                  <a:gd name="T7" fmla="*/ 124 h 250"/>
                  <a:gd name="T8" fmla="*/ 255 w 256"/>
                  <a:gd name="T9" fmla="*/ 124 h 250"/>
                  <a:gd name="T10" fmla="*/ 128 w 256"/>
                  <a:gd name="T11" fmla="*/ 249 h 250"/>
                  <a:gd name="T12" fmla="*/ 0 w 256"/>
                  <a:gd name="T13" fmla="*/ 126 h 250"/>
                  <a:gd name="T14" fmla="*/ 200 w 256"/>
                  <a:gd name="T15" fmla="*/ 126 h 250"/>
                  <a:gd name="T16" fmla="*/ 200 w 256"/>
                  <a:gd name="T17" fmla="*/ 124 h 250"/>
                  <a:gd name="T18" fmla="*/ 126 w 256"/>
                  <a:gd name="T19" fmla="*/ 48 h 250"/>
                  <a:gd name="T20" fmla="*/ 54 w 256"/>
                  <a:gd name="T21" fmla="*/ 124 h 250"/>
                  <a:gd name="T22" fmla="*/ 54 w 256"/>
                  <a:gd name="T23" fmla="*/ 124 h 250"/>
                  <a:gd name="T24" fmla="*/ 128 w 256"/>
                  <a:gd name="T25" fmla="*/ 199 h 250"/>
                  <a:gd name="T26" fmla="*/ 200 w 256"/>
                  <a:gd name="T27" fmla="*/ 1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0">
                    <a:moveTo>
                      <a:pt x="0" y="126"/>
                    </a:moveTo>
                    <a:lnTo>
                      <a:pt x="0" y="124"/>
                    </a:lnTo>
                    <a:cubicBezTo>
                      <a:pt x="0" y="56"/>
                      <a:pt x="53" y="0"/>
                      <a:pt x="128" y="0"/>
                    </a:cubicBezTo>
                    <a:cubicBezTo>
                      <a:pt x="203" y="0"/>
                      <a:pt x="255" y="55"/>
                      <a:pt x="255" y="124"/>
                    </a:cubicBezTo>
                    <a:lnTo>
                      <a:pt x="255" y="124"/>
                    </a:lnTo>
                    <a:cubicBezTo>
                      <a:pt x="255" y="192"/>
                      <a:pt x="201" y="249"/>
                      <a:pt x="128" y="249"/>
                    </a:cubicBezTo>
                    <a:cubicBezTo>
                      <a:pt x="53" y="249"/>
                      <a:pt x="0" y="194"/>
                      <a:pt x="0" y="126"/>
                    </a:cubicBezTo>
                    <a:close/>
                    <a:moveTo>
                      <a:pt x="200" y="126"/>
                    </a:moveTo>
                    <a:lnTo>
                      <a:pt x="200" y="124"/>
                    </a:lnTo>
                    <a:cubicBezTo>
                      <a:pt x="200" y="83"/>
                      <a:pt x="169" y="48"/>
                      <a:pt x="126" y="48"/>
                    </a:cubicBezTo>
                    <a:cubicBezTo>
                      <a:pt x="85" y="48"/>
                      <a:pt x="54" y="83"/>
                      <a:pt x="54" y="124"/>
                    </a:cubicBezTo>
                    <a:lnTo>
                      <a:pt x="54" y="124"/>
                    </a:lnTo>
                    <a:cubicBezTo>
                      <a:pt x="54" y="166"/>
                      <a:pt x="85" y="199"/>
                      <a:pt x="128" y="199"/>
                    </a:cubicBezTo>
                    <a:cubicBezTo>
                      <a:pt x="171" y="199"/>
                      <a:pt x="200" y="166"/>
                      <a:pt x="200" y="12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3" name="Freeform 267"/>
              <p:cNvSpPr>
                <a:spLocks noChangeArrowheads="1"/>
              </p:cNvSpPr>
              <p:nvPr/>
            </p:nvSpPr>
            <p:spPr bwMode="auto">
              <a:xfrm>
                <a:off x="5045075" y="4210050"/>
                <a:ext cx="92075" cy="87313"/>
              </a:xfrm>
              <a:custGeom>
                <a:avLst/>
                <a:gdLst>
                  <a:gd name="T0" fmla="*/ 104 w 256"/>
                  <a:gd name="T1" fmla="*/ 0 h 244"/>
                  <a:gd name="T2" fmla="*/ 152 w 256"/>
                  <a:gd name="T3" fmla="*/ 0 h 244"/>
                  <a:gd name="T4" fmla="*/ 255 w 256"/>
                  <a:gd name="T5" fmla="*/ 243 h 244"/>
                  <a:gd name="T6" fmla="*/ 199 w 256"/>
                  <a:gd name="T7" fmla="*/ 243 h 244"/>
                  <a:gd name="T8" fmla="*/ 178 w 256"/>
                  <a:gd name="T9" fmla="*/ 189 h 244"/>
                  <a:gd name="T10" fmla="*/ 76 w 256"/>
                  <a:gd name="T11" fmla="*/ 189 h 244"/>
                  <a:gd name="T12" fmla="*/ 54 w 256"/>
                  <a:gd name="T13" fmla="*/ 243 h 244"/>
                  <a:gd name="T14" fmla="*/ 0 w 256"/>
                  <a:gd name="T15" fmla="*/ 243 h 244"/>
                  <a:gd name="T16" fmla="*/ 104 w 256"/>
                  <a:gd name="T17" fmla="*/ 0 h 244"/>
                  <a:gd name="T18" fmla="*/ 159 w 256"/>
                  <a:gd name="T19" fmla="*/ 142 h 244"/>
                  <a:gd name="T20" fmla="*/ 127 w 256"/>
                  <a:gd name="T21" fmla="*/ 64 h 244"/>
                  <a:gd name="T22" fmla="*/ 95 w 256"/>
                  <a:gd name="T23" fmla="*/ 142 h 244"/>
                  <a:gd name="T24" fmla="*/ 159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4" y="0"/>
                    </a:moveTo>
                    <a:lnTo>
                      <a:pt x="152" y="0"/>
                    </a:lnTo>
                    <a:lnTo>
                      <a:pt x="255" y="243"/>
                    </a:lnTo>
                    <a:lnTo>
                      <a:pt x="199" y="243"/>
                    </a:lnTo>
                    <a:lnTo>
                      <a:pt x="178" y="189"/>
                    </a:lnTo>
                    <a:lnTo>
                      <a:pt x="76" y="189"/>
                    </a:lnTo>
                    <a:lnTo>
                      <a:pt x="54" y="243"/>
                    </a:lnTo>
                    <a:lnTo>
                      <a:pt x="0" y="243"/>
                    </a:lnTo>
                    <a:lnTo>
                      <a:pt x="104" y="0"/>
                    </a:lnTo>
                    <a:close/>
                    <a:moveTo>
                      <a:pt x="159" y="142"/>
                    </a:moveTo>
                    <a:lnTo>
                      <a:pt x="127" y="64"/>
                    </a:lnTo>
                    <a:lnTo>
                      <a:pt x="95" y="142"/>
                    </a:lnTo>
                    <a:lnTo>
                      <a:pt x="159"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4" name="Freeform 268"/>
              <p:cNvSpPr>
                <a:spLocks noChangeArrowheads="1"/>
              </p:cNvSpPr>
              <p:nvPr/>
            </p:nvSpPr>
            <p:spPr bwMode="auto">
              <a:xfrm>
                <a:off x="5143500" y="4211638"/>
                <a:ext cx="74613" cy="87312"/>
              </a:xfrm>
              <a:custGeom>
                <a:avLst/>
                <a:gdLst>
                  <a:gd name="T0" fmla="*/ 0 w 209"/>
                  <a:gd name="T1" fmla="*/ 0 h 242"/>
                  <a:gd name="T2" fmla="*/ 109 w 209"/>
                  <a:gd name="T3" fmla="*/ 0 h 242"/>
                  <a:gd name="T4" fmla="*/ 179 w 209"/>
                  <a:gd name="T5" fmla="*/ 25 h 242"/>
                  <a:gd name="T6" fmla="*/ 199 w 209"/>
                  <a:gd name="T7" fmla="*/ 80 h 242"/>
                  <a:gd name="T8" fmla="*/ 199 w 209"/>
                  <a:gd name="T9" fmla="*/ 80 h 242"/>
                  <a:gd name="T10" fmla="*/ 148 w 209"/>
                  <a:gd name="T11" fmla="*/ 155 h 242"/>
                  <a:gd name="T12" fmla="*/ 208 w 209"/>
                  <a:gd name="T13" fmla="*/ 241 h 242"/>
                  <a:gd name="T14" fmla="*/ 145 w 209"/>
                  <a:gd name="T15" fmla="*/ 241 h 242"/>
                  <a:gd name="T16" fmla="*/ 94 w 209"/>
                  <a:gd name="T17" fmla="*/ 163 h 242"/>
                  <a:gd name="T18" fmla="*/ 52 w 209"/>
                  <a:gd name="T19" fmla="*/ 163 h 242"/>
                  <a:gd name="T20" fmla="*/ 52 w 209"/>
                  <a:gd name="T21" fmla="*/ 241 h 242"/>
                  <a:gd name="T22" fmla="*/ 0 w 209"/>
                  <a:gd name="T23" fmla="*/ 241 h 242"/>
                  <a:gd name="T24" fmla="*/ 0 w 209"/>
                  <a:gd name="T25" fmla="*/ 0 h 242"/>
                  <a:gd name="T26" fmla="*/ 105 w 209"/>
                  <a:gd name="T27" fmla="*/ 118 h 242"/>
                  <a:gd name="T28" fmla="*/ 147 w 209"/>
                  <a:gd name="T29" fmla="*/ 83 h 242"/>
                  <a:gd name="T30" fmla="*/ 147 w 209"/>
                  <a:gd name="T31" fmla="*/ 83 h 242"/>
                  <a:gd name="T32" fmla="*/ 105 w 209"/>
                  <a:gd name="T33" fmla="*/ 48 h 242"/>
                  <a:gd name="T34" fmla="*/ 52 w 209"/>
                  <a:gd name="T35" fmla="*/ 48 h 242"/>
                  <a:gd name="T36" fmla="*/ 52 w 209"/>
                  <a:gd name="T37" fmla="*/ 118 h 242"/>
                  <a:gd name="T38" fmla="*/ 105 w 209"/>
                  <a:gd name="T39" fmla="*/ 1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2">
                    <a:moveTo>
                      <a:pt x="0" y="0"/>
                    </a:moveTo>
                    <a:lnTo>
                      <a:pt x="109" y="0"/>
                    </a:lnTo>
                    <a:cubicBezTo>
                      <a:pt x="140" y="0"/>
                      <a:pt x="163" y="8"/>
                      <a:pt x="179" y="25"/>
                    </a:cubicBezTo>
                    <a:cubicBezTo>
                      <a:pt x="192" y="39"/>
                      <a:pt x="199" y="57"/>
                      <a:pt x="199" y="80"/>
                    </a:cubicBezTo>
                    <a:lnTo>
                      <a:pt x="199" y="80"/>
                    </a:lnTo>
                    <a:cubicBezTo>
                      <a:pt x="199" y="119"/>
                      <a:pt x="179" y="144"/>
                      <a:pt x="148" y="155"/>
                    </a:cubicBezTo>
                    <a:lnTo>
                      <a:pt x="208" y="241"/>
                    </a:lnTo>
                    <a:lnTo>
                      <a:pt x="145" y="241"/>
                    </a:lnTo>
                    <a:lnTo>
                      <a:pt x="94" y="163"/>
                    </a:lnTo>
                    <a:lnTo>
                      <a:pt x="52" y="163"/>
                    </a:lnTo>
                    <a:lnTo>
                      <a:pt x="52" y="241"/>
                    </a:lnTo>
                    <a:lnTo>
                      <a:pt x="0" y="241"/>
                    </a:lnTo>
                    <a:lnTo>
                      <a:pt x="0" y="0"/>
                    </a:lnTo>
                    <a:close/>
                    <a:moveTo>
                      <a:pt x="105" y="118"/>
                    </a:moveTo>
                    <a:cubicBezTo>
                      <a:pt x="131" y="118"/>
                      <a:pt x="147" y="104"/>
                      <a:pt x="147" y="83"/>
                    </a:cubicBezTo>
                    <a:lnTo>
                      <a:pt x="147" y="83"/>
                    </a:lnTo>
                    <a:cubicBezTo>
                      <a:pt x="147" y="59"/>
                      <a:pt x="130" y="48"/>
                      <a:pt x="105" y="48"/>
                    </a:cubicBezTo>
                    <a:lnTo>
                      <a:pt x="52" y="48"/>
                    </a:lnTo>
                    <a:lnTo>
                      <a:pt x="52" y="118"/>
                    </a:lnTo>
                    <a:lnTo>
                      <a:pt x="105"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5" name="Freeform 269"/>
              <p:cNvSpPr>
                <a:spLocks noChangeArrowheads="1"/>
              </p:cNvSpPr>
              <p:nvPr/>
            </p:nvSpPr>
            <p:spPr bwMode="auto">
              <a:xfrm>
                <a:off x="5226050" y="4211638"/>
                <a:ext cx="80963" cy="87312"/>
              </a:xfrm>
              <a:custGeom>
                <a:avLst/>
                <a:gdLst>
                  <a:gd name="T0" fmla="*/ 0 w 223"/>
                  <a:gd name="T1" fmla="*/ 0 h 242"/>
                  <a:gd name="T2" fmla="*/ 94 w 223"/>
                  <a:gd name="T3" fmla="*/ 0 h 242"/>
                  <a:gd name="T4" fmla="*/ 222 w 223"/>
                  <a:gd name="T5" fmla="*/ 120 h 242"/>
                  <a:gd name="T6" fmla="*/ 222 w 223"/>
                  <a:gd name="T7" fmla="*/ 120 h 242"/>
                  <a:gd name="T8" fmla="*/ 94 w 223"/>
                  <a:gd name="T9" fmla="*/ 241 h 242"/>
                  <a:gd name="T10" fmla="*/ 0 w 223"/>
                  <a:gd name="T11" fmla="*/ 241 h 242"/>
                  <a:gd name="T12" fmla="*/ 0 w 223"/>
                  <a:gd name="T13" fmla="*/ 0 h 242"/>
                  <a:gd name="T14" fmla="*/ 54 w 223"/>
                  <a:gd name="T15" fmla="*/ 48 h 242"/>
                  <a:gd name="T16" fmla="*/ 54 w 223"/>
                  <a:gd name="T17" fmla="*/ 193 h 242"/>
                  <a:gd name="T18" fmla="*/ 94 w 223"/>
                  <a:gd name="T19" fmla="*/ 193 h 242"/>
                  <a:gd name="T20" fmla="*/ 166 w 223"/>
                  <a:gd name="T21" fmla="*/ 120 h 242"/>
                  <a:gd name="T22" fmla="*/ 166 w 223"/>
                  <a:gd name="T23" fmla="*/ 120 h 242"/>
                  <a:gd name="T24" fmla="*/ 94 w 223"/>
                  <a:gd name="T25" fmla="*/ 48 h 242"/>
                  <a:gd name="T26" fmla="*/ 54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4" y="0"/>
                    </a:lnTo>
                    <a:cubicBezTo>
                      <a:pt x="170" y="0"/>
                      <a:pt x="222" y="52"/>
                      <a:pt x="222" y="120"/>
                    </a:cubicBezTo>
                    <a:lnTo>
                      <a:pt x="222" y="120"/>
                    </a:lnTo>
                    <a:cubicBezTo>
                      <a:pt x="222" y="188"/>
                      <a:pt x="170" y="241"/>
                      <a:pt x="94" y="241"/>
                    </a:cubicBezTo>
                    <a:lnTo>
                      <a:pt x="0" y="241"/>
                    </a:lnTo>
                    <a:lnTo>
                      <a:pt x="0" y="0"/>
                    </a:lnTo>
                    <a:close/>
                    <a:moveTo>
                      <a:pt x="54" y="48"/>
                    </a:moveTo>
                    <a:lnTo>
                      <a:pt x="54" y="193"/>
                    </a:lnTo>
                    <a:lnTo>
                      <a:pt x="94" y="193"/>
                    </a:lnTo>
                    <a:cubicBezTo>
                      <a:pt x="137" y="193"/>
                      <a:pt x="166" y="163"/>
                      <a:pt x="166" y="120"/>
                    </a:cubicBezTo>
                    <a:lnTo>
                      <a:pt x="166" y="120"/>
                    </a:lnTo>
                    <a:cubicBezTo>
                      <a:pt x="166" y="77"/>
                      <a:pt x="137" y="48"/>
                      <a:pt x="94" y="48"/>
                    </a:cubicBezTo>
                    <a:lnTo>
                      <a:pt x="54"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6" name="Freeform 270"/>
              <p:cNvSpPr>
                <a:spLocks noChangeArrowheads="1"/>
              </p:cNvSpPr>
              <p:nvPr/>
            </p:nvSpPr>
            <p:spPr bwMode="auto">
              <a:xfrm>
                <a:off x="5310188" y="4210050"/>
                <a:ext cx="69850" cy="88900"/>
              </a:xfrm>
              <a:custGeom>
                <a:avLst/>
                <a:gdLst>
                  <a:gd name="T0" fmla="*/ 0 w 192"/>
                  <a:gd name="T1" fmla="*/ 208 h 248"/>
                  <a:gd name="T2" fmla="*/ 31 w 192"/>
                  <a:gd name="T3" fmla="*/ 171 h 248"/>
                  <a:gd name="T4" fmla="*/ 104 w 192"/>
                  <a:gd name="T5" fmla="*/ 200 h 248"/>
                  <a:gd name="T6" fmla="*/ 138 w 192"/>
                  <a:gd name="T7" fmla="*/ 177 h 248"/>
                  <a:gd name="T8" fmla="*/ 138 w 192"/>
                  <a:gd name="T9" fmla="*/ 177 h 248"/>
                  <a:gd name="T10" fmla="*/ 90 w 192"/>
                  <a:gd name="T11" fmla="*/ 147 h 248"/>
                  <a:gd name="T12" fmla="*/ 9 w 192"/>
                  <a:gd name="T13" fmla="*/ 73 h 248"/>
                  <a:gd name="T14" fmla="*/ 9 w 192"/>
                  <a:gd name="T15" fmla="*/ 72 h 248"/>
                  <a:gd name="T16" fmla="*/ 94 w 192"/>
                  <a:gd name="T17" fmla="*/ 0 h 248"/>
                  <a:gd name="T18" fmla="*/ 184 w 192"/>
                  <a:gd name="T19" fmla="*/ 30 h 248"/>
                  <a:gd name="T20" fmla="*/ 156 w 192"/>
                  <a:gd name="T21" fmla="*/ 71 h 248"/>
                  <a:gd name="T22" fmla="*/ 94 w 192"/>
                  <a:gd name="T23" fmla="*/ 46 h 248"/>
                  <a:gd name="T24" fmla="*/ 62 w 192"/>
                  <a:gd name="T25" fmla="*/ 68 h 248"/>
                  <a:gd name="T26" fmla="*/ 62 w 192"/>
                  <a:gd name="T27" fmla="*/ 68 h 248"/>
                  <a:gd name="T28" fmla="*/ 115 w 192"/>
                  <a:gd name="T29" fmla="*/ 100 h 248"/>
                  <a:gd name="T30" fmla="*/ 191 w 192"/>
                  <a:gd name="T31" fmla="*/ 172 h 248"/>
                  <a:gd name="T32" fmla="*/ 191 w 192"/>
                  <a:gd name="T33" fmla="*/ 172 h 248"/>
                  <a:gd name="T34" fmla="*/ 102 w 192"/>
                  <a:gd name="T35" fmla="*/ 247 h 248"/>
                  <a:gd name="T36" fmla="*/ 0 w 192"/>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8">
                    <a:moveTo>
                      <a:pt x="0" y="208"/>
                    </a:moveTo>
                    <a:lnTo>
                      <a:pt x="31" y="171"/>
                    </a:lnTo>
                    <a:cubicBezTo>
                      <a:pt x="54" y="189"/>
                      <a:pt x="76" y="200"/>
                      <a:pt x="104" y="200"/>
                    </a:cubicBezTo>
                    <a:cubicBezTo>
                      <a:pt x="124" y="200"/>
                      <a:pt x="138" y="191"/>
                      <a:pt x="138" y="177"/>
                    </a:cubicBezTo>
                    <a:lnTo>
                      <a:pt x="138" y="177"/>
                    </a:lnTo>
                    <a:cubicBezTo>
                      <a:pt x="138" y="164"/>
                      <a:pt x="130" y="157"/>
                      <a:pt x="90" y="147"/>
                    </a:cubicBezTo>
                    <a:cubicBezTo>
                      <a:pt x="41" y="134"/>
                      <a:pt x="9" y="121"/>
                      <a:pt x="9" y="73"/>
                    </a:cubicBezTo>
                    <a:lnTo>
                      <a:pt x="9" y="72"/>
                    </a:lnTo>
                    <a:cubicBezTo>
                      <a:pt x="9" y="29"/>
                      <a:pt x="45" y="0"/>
                      <a:pt x="94" y="0"/>
                    </a:cubicBezTo>
                    <a:cubicBezTo>
                      <a:pt x="129" y="0"/>
                      <a:pt x="159" y="11"/>
                      <a:pt x="184" y="30"/>
                    </a:cubicBezTo>
                    <a:lnTo>
                      <a:pt x="156" y="71"/>
                    </a:lnTo>
                    <a:cubicBezTo>
                      <a:pt x="134" y="55"/>
                      <a:pt x="113" y="46"/>
                      <a:pt x="94" y="46"/>
                    </a:cubicBezTo>
                    <a:cubicBezTo>
                      <a:pt x="73" y="46"/>
                      <a:pt x="62" y="55"/>
                      <a:pt x="62" y="68"/>
                    </a:cubicBezTo>
                    <a:lnTo>
                      <a:pt x="62" y="68"/>
                    </a:lnTo>
                    <a:cubicBezTo>
                      <a:pt x="62" y="83"/>
                      <a:pt x="73" y="89"/>
                      <a:pt x="115" y="100"/>
                    </a:cubicBezTo>
                    <a:cubicBezTo>
                      <a:pt x="163" y="112"/>
                      <a:pt x="191" y="130"/>
                      <a:pt x="191" y="172"/>
                    </a:cubicBezTo>
                    <a:lnTo>
                      <a:pt x="191" y="172"/>
                    </a:lnTo>
                    <a:cubicBezTo>
                      <a:pt x="191" y="220"/>
                      <a:pt x="154" y="247"/>
                      <a:pt x="102" y="247"/>
                    </a:cubicBezTo>
                    <a:cubicBezTo>
                      <a:pt x="66"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8" name="Group 467"/>
            <p:cNvGrpSpPr/>
            <p:nvPr/>
          </p:nvGrpSpPr>
          <p:grpSpPr>
            <a:xfrm>
              <a:off x="5644537" y="3255639"/>
              <a:ext cx="805790" cy="80157"/>
              <a:chOff x="6159500" y="4205288"/>
              <a:chExt cx="909638" cy="90487"/>
            </a:xfrm>
          </p:grpSpPr>
          <p:sp>
            <p:nvSpPr>
              <p:cNvPr id="476" name="Freeform 271"/>
              <p:cNvSpPr>
                <a:spLocks noChangeArrowheads="1"/>
              </p:cNvSpPr>
              <p:nvPr/>
            </p:nvSpPr>
            <p:spPr bwMode="auto">
              <a:xfrm>
                <a:off x="6159500"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7" name="Freeform 272"/>
              <p:cNvSpPr>
                <a:spLocks noChangeArrowheads="1"/>
              </p:cNvSpPr>
              <p:nvPr/>
            </p:nvSpPr>
            <p:spPr bwMode="auto">
              <a:xfrm>
                <a:off x="6257925" y="4206875"/>
                <a:ext cx="68263" cy="87313"/>
              </a:xfrm>
              <a:custGeom>
                <a:avLst/>
                <a:gdLst>
                  <a:gd name="T0" fmla="*/ 0 w 191"/>
                  <a:gd name="T1" fmla="*/ 0 h 243"/>
                  <a:gd name="T2" fmla="*/ 98 w 191"/>
                  <a:gd name="T3" fmla="*/ 0 h 243"/>
                  <a:gd name="T4" fmla="*/ 190 w 191"/>
                  <a:gd name="T5" fmla="*/ 83 h 243"/>
                  <a:gd name="T6" fmla="*/ 190 w 191"/>
                  <a:gd name="T7" fmla="*/ 85 h 243"/>
                  <a:gd name="T8" fmla="*/ 92 w 191"/>
                  <a:gd name="T9" fmla="*/ 169 h 243"/>
                  <a:gd name="T10" fmla="*/ 52 w 191"/>
                  <a:gd name="T11" fmla="*/ 169 h 243"/>
                  <a:gd name="T12" fmla="*/ 52 w 191"/>
                  <a:gd name="T13" fmla="*/ 242 h 243"/>
                  <a:gd name="T14" fmla="*/ 0 w 191"/>
                  <a:gd name="T15" fmla="*/ 242 h 243"/>
                  <a:gd name="T16" fmla="*/ 0 w 191"/>
                  <a:gd name="T17" fmla="*/ 0 h 243"/>
                  <a:gd name="T18" fmla="*/ 95 w 191"/>
                  <a:gd name="T19" fmla="*/ 122 h 243"/>
                  <a:gd name="T20" fmla="*/ 137 w 191"/>
                  <a:gd name="T21" fmla="*/ 86 h 243"/>
                  <a:gd name="T22" fmla="*/ 137 w 191"/>
                  <a:gd name="T23" fmla="*/ 85 h 243"/>
                  <a:gd name="T24" fmla="*/ 94 w 191"/>
                  <a:gd name="T25" fmla="*/ 49 h 243"/>
                  <a:gd name="T26" fmla="*/ 52 w 191"/>
                  <a:gd name="T27" fmla="*/ 49 h 243"/>
                  <a:gd name="T28" fmla="*/ 52 w 191"/>
                  <a:gd name="T29" fmla="*/ 122 h 243"/>
                  <a:gd name="T30" fmla="*/ 95 w 191"/>
                  <a:gd name="T31" fmla="*/ 12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 h="243">
                    <a:moveTo>
                      <a:pt x="0" y="0"/>
                    </a:moveTo>
                    <a:lnTo>
                      <a:pt x="98" y="0"/>
                    </a:lnTo>
                    <a:cubicBezTo>
                      <a:pt x="155" y="0"/>
                      <a:pt x="190" y="35"/>
                      <a:pt x="190" y="83"/>
                    </a:cubicBezTo>
                    <a:lnTo>
                      <a:pt x="190" y="85"/>
                    </a:lnTo>
                    <a:cubicBezTo>
                      <a:pt x="190" y="140"/>
                      <a:pt x="147" y="169"/>
                      <a:pt x="92" y="169"/>
                    </a:cubicBezTo>
                    <a:lnTo>
                      <a:pt x="52" y="169"/>
                    </a:lnTo>
                    <a:lnTo>
                      <a:pt x="52" y="242"/>
                    </a:lnTo>
                    <a:lnTo>
                      <a:pt x="0" y="242"/>
                    </a:lnTo>
                    <a:lnTo>
                      <a:pt x="0" y="0"/>
                    </a:lnTo>
                    <a:close/>
                    <a:moveTo>
                      <a:pt x="95" y="122"/>
                    </a:moveTo>
                    <a:cubicBezTo>
                      <a:pt x="122" y="122"/>
                      <a:pt x="137" y="106"/>
                      <a:pt x="137" y="86"/>
                    </a:cubicBezTo>
                    <a:lnTo>
                      <a:pt x="137" y="85"/>
                    </a:lnTo>
                    <a:cubicBezTo>
                      <a:pt x="137" y="61"/>
                      <a:pt x="120" y="49"/>
                      <a:pt x="94" y="49"/>
                    </a:cubicBezTo>
                    <a:lnTo>
                      <a:pt x="52" y="49"/>
                    </a:lnTo>
                    <a:lnTo>
                      <a:pt x="52" y="122"/>
                    </a:lnTo>
                    <a:lnTo>
                      <a:pt x="95" y="12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8" name="Freeform 273"/>
              <p:cNvSpPr>
                <a:spLocks noChangeArrowheads="1"/>
              </p:cNvSpPr>
              <p:nvPr/>
            </p:nvSpPr>
            <p:spPr bwMode="auto">
              <a:xfrm>
                <a:off x="6335713" y="4206875"/>
                <a:ext cx="19050" cy="87313"/>
              </a:xfrm>
              <a:custGeom>
                <a:avLst/>
                <a:gdLst>
                  <a:gd name="T0" fmla="*/ 0 w 53"/>
                  <a:gd name="T1" fmla="*/ 0 h 243"/>
                  <a:gd name="T2" fmla="*/ 52 w 53"/>
                  <a:gd name="T3" fmla="*/ 0 h 243"/>
                  <a:gd name="T4" fmla="*/ 52 w 53"/>
                  <a:gd name="T5" fmla="*/ 242 h 243"/>
                  <a:gd name="T6" fmla="*/ 0 w 53"/>
                  <a:gd name="T7" fmla="*/ 242 h 243"/>
                  <a:gd name="T8" fmla="*/ 0 w 53"/>
                  <a:gd name="T9" fmla="*/ 0 h 243"/>
                </a:gdLst>
                <a:ahLst/>
                <a:cxnLst>
                  <a:cxn ang="0">
                    <a:pos x="T0" y="T1"/>
                  </a:cxn>
                  <a:cxn ang="0">
                    <a:pos x="T2" y="T3"/>
                  </a:cxn>
                  <a:cxn ang="0">
                    <a:pos x="T4" y="T5"/>
                  </a:cxn>
                  <a:cxn ang="0">
                    <a:pos x="T6" y="T7"/>
                  </a:cxn>
                  <a:cxn ang="0">
                    <a:pos x="T8" y="T9"/>
                  </a:cxn>
                </a:cxnLst>
                <a:rect l="0" t="0" r="r" b="b"/>
                <a:pathLst>
                  <a:path w="53" h="243">
                    <a:moveTo>
                      <a:pt x="0" y="0"/>
                    </a:moveTo>
                    <a:lnTo>
                      <a:pt x="52" y="0"/>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9" name="Freeform 274"/>
              <p:cNvSpPr>
                <a:spLocks noChangeArrowheads="1"/>
              </p:cNvSpPr>
              <p:nvPr/>
            </p:nvSpPr>
            <p:spPr bwMode="auto">
              <a:xfrm>
                <a:off x="6400800"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7 w 184"/>
                  <a:gd name="T11" fmla="*/ 97 h 243"/>
                  <a:gd name="T12" fmla="*/ 167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7" y="97"/>
                    </a:lnTo>
                    <a:lnTo>
                      <a:pt x="167"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0" name="Freeform 275"/>
              <p:cNvSpPr>
                <a:spLocks noChangeArrowheads="1"/>
              </p:cNvSpPr>
              <p:nvPr/>
            </p:nvSpPr>
            <p:spPr bwMode="auto">
              <a:xfrm>
                <a:off x="6470650" y="4206875"/>
                <a:ext cx="82550" cy="87313"/>
              </a:xfrm>
              <a:custGeom>
                <a:avLst/>
                <a:gdLst>
                  <a:gd name="T0" fmla="*/ 226 w 231"/>
                  <a:gd name="T1" fmla="*/ 0 h 243"/>
                  <a:gd name="T2" fmla="*/ 146 w 231"/>
                  <a:gd name="T3" fmla="*/ 118 h 243"/>
                  <a:gd name="T4" fmla="*/ 230 w 231"/>
                  <a:gd name="T5" fmla="*/ 242 h 243"/>
                  <a:gd name="T6" fmla="*/ 168 w 231"/>
                  <a:gd name="T7" fmla="*/ 242 h 243"/>
                  <a:gd name="T8" fmla="*/ 114 w 231"/>
                  <a:gd name="T9" fmla="*/ 158 h 243"/>
                  <a:gd name="T10" fmla="*/ 60 w 231"/>
                  <a:gd name="T11" fmla="*/ 242 h 243"/>
                  <a:gd name="T12" fmla="*/ 0 w 231"/>
                  <a:gd name="T13" fmla="*/ 242 h 243"/>
                  <a:gd name="T14" fmla="*/ 83 w 231"/>
                  <a:gd name="T15" fmla="*/ 120 h 243"/>
                  <a:gd name="T16" fmla="*/ 3 w 231"/>
                  <a:gd name="T17" fmla="*/ 0 h 243"/>
                  <a:gd name="T18" fmla="*/ 65 w 231"/>
                  <a:gd name="T19" fmla="*/ 0 h 243"/>
                  <a:gd name="T20" fmla="*/ 115 w 231"/>
                  <a:gd name="T21" fmla="*/ 79 h 243"/>
                  <a:gd name="T22" fmla="*/ 166 w 231"/>
                  <a:gd name="T23" fmla="*/ 0 h 243"/>
                  <a:gd name="T24" fmla="*/ 226 w 231"/>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43">
                    <a:moveTo>
                      <a:pt x="226" y="0"/>
                    </a:moveTo>
                    <a:lnTo>
                      <a:pt x="146" y="118"/>
                    </a:lnTo>
                    <a:lnTo>
                      <a:pt x="230" y="242"/>
                    </a:lnTo>
                    <a:lnTo>
                      <a:pt x="168" y="242"/>
                    </a:lnTo>
                    <a:lnTo>
                      <a:pt x="114" y="158"/>
                    </a:lnTo>
                    <a:lnTo>
                      <a:pt x="60" y="242"/>
                    </a:lnTo>
                    <a:lnTo>
                      <a:pt x="0" y="242"/>
                    </a:lnTo>
                    <a:lnTo>
                      <a:pt x="83" y="120"/>
                    </a:lnTo>
                    <a:lnTo>
                      <a:pt x="3" y="0"/>
                    </a:lnTo>
                    <a:lnTo>
                      <a:pt x="65" y="0"/>
                    </a:lnTo>
                    <a:lnTo>
                      <a:pt x="115" y="79"/>
                    </a:lnTo>
                    <a:lnTo>
                      <a:pt x="166" y="0"/>
                    </a:lnTo>
                    <a:lnTo>
                      <a:pt x="226"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 name="Freeform 276"/>
              <p:cNvSpPr>
                <a:spLocks noChangeArrowheads="1"/>
              </p:cNvSpPr>
              <p:nvPr/>
            </p:nvSpPr>
            <p:spPr bwMode="auto">
              <a:xfrm>
                <a:off x="6551613" y="4205288"/>
                <a:ext cx="80962" cy="90487"/>
              </a:xfrm>
              <a:custGeom>
                <a:avLst/>
                <a:gdLst>
                  <a:gd name="T0" fmla="*/ 0 w 223"/>
                  <a:gd name="T1" fmla="*/ 126 h 251"/>
                  <a:gd name="T2" fmla="*/ 0 w 223"/>
                  <a:gd name="T3" fmla="*/ 125 h 251"/>
                  <a:gd name="T4" fmla="*/ 125 w 223"/>
                  <a:gd name="T5" fmla="*/ 0 h 251"/>
                  <a:gd name="T6" fmla="*/ 219 w 223"/>
                  <a:gd name="T7" fmla="*/ 38 h 251"/>
                  <a:gd name="T8" fmla="*/ 186 w 223"/>
                  <a:gd name="T9" fmla="*/ 76 h 251"/>
                  <a:gd name="T10" fmla="*/ 125 w 223"/>
                  <a:gd name="T11" fmla="*/ 50 h 251"/>
                  <a:gd name="T12" fmla="*/ 55 w 223"/>
                  <a:gd name="T13" fmla="*/ 125 h 251"/>
                  <a:gd name="T14" fmla="*/ 55 w 223"/>
                  <a:gd name="T15" fmla="*/ 125 h 251"/>
                  <a:gd name="T16" fmla="*/ 125 w 223"/>
                  <a:gd name="T17" fmla="*/ 201 h 251"/>
                  <a:gd name="T18" fmla="*/ 187 w 223"/>
                  <a:gd name="T19" fmla="*/ 172 h 251"/>
                  <a:gd name="T20" fmla="*/ 222 w 223"/>
                  <a:gd name="T21" fmla="*/ 207 h 251"/>
                  <a:gd name="T22" fmla="*/ 123 w 223"/>
                  <a:gd name="T23" fmla="*/ 250 h 251"/>
                  <a:gd name="T24" fmla="*/ 0 w 223"/>
                  <a:gd name="T25"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51">
                    <a:moveTo>
                      <a:pt x="0" y="126"/>
                    </a:moveTo>
                    <a:lnTo>
                      <a:pt x="0" y="125"/>
                    </a:lnTo>
                    <a:cubicBezTo>
                      <a:pt x="0" y="57"/>
                      <a:pt x="51" y="0"/>
                      <a:pt x="125" y="0"/>
                    </a:cubicBezTo>
                    <a:cubicBezTo>
                      <a:pt x="170" y="0"/>
                      <a:pt x="197" y="15"/>
                      <a:pt x="219" y="38"/>
                    </a:cubicBezTo>
                    <a:lnTo>
                      <a:pt x="186" y="76"/>
                    </a:lnTo>
                    <a:cubicBezTo>
                      <a:pt x="168" y="60"/>
                      <a:pt x="148" y="50"/>
                      <a:pt x="125" y="50"/>
                    </a:cubicBezTo>
                    <a:cubicBezTo>
                      <a:pt x="84" y="50"/>
                      <a:pt x="55" y="83"/>
                      <a:pt x="55" y="125"/>
                    </a:cubicBezTo>
                    <a:lnTo>
                      <a:pt x="55" y="125"/>
                    </a:lnTo>
                    <a:cubicBezTo>
                      <a:pt x="55" y="167"/>
                      <a:pt x="83" y="201"/>
                      <a:pt x="125" y="201"/>
                    </a:cubicBezTo>
                    <a:cubicBezTo>
                      <a:pt x="152" y="201"/>
                      <a:pt x="169" y="190"/>
                      <a:pt x="187" y="172"/>
                    </a:cubicBezTo>
                    <a:lnTo>
                      <a:pt x="222" y="207"/>
                    </a:lnTo>
                    <a:cubicBezTo>
                      <a:pt x="197" y="233"/>
                      <a:pt x="169" y="250"/>
                      <a:pt x="123" y="250"/>
                    </a:cubicBezTo>
                    <a:cubicBezTo>
                      <a:pt x="52" y="250"/>
                      <a:pt x="0" y="194"/>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2" name="Freeform 277"/>
              <p:cNvSpPr>
                <a:spLocks noChangeArrowheads="1"/>
              </p:cNvSpPr>
              <p:nvPr/>
            </p:nvSpPr>
            <p:spPr bwMode="auto">
              <a:xfrm>
                <a:off x="6640513" y="4206875"/>
                <a:ext cx="73025" cy="87313"/>
              </a:xfrm>
              <a:custGeom>
                <a:avLst/>
                <a:gdLst>
                  <a:gd name="T0" fmla="*/ 0 w 203"/>
                  <a:gd name="T1" fmla="*/ 0 h 243"/>
                  <a:gd name="T2" fmla="*/ 52 w 203"/>
                  <a:gd name="T3" fmla="*/ 0 h 243"/>
                  <a:gd name="T4" fmla="*/ 52 w 203"/>
                  <a:gd name="T5" fmla="*/ 96 h 243"/>
                  <a:gd name="T6" fmla="*/ 149 w 203"/>
                  <a:gd name="T7" fmla="*/ 96 h 243"/>
                  <a:gd name="T8" fmla="*/ 149 w 203"/>
                  <a:gd name="T9" fmla="*/ 0 h 243"/>
                  <a:gd name="T10" fmla="*/ 202 w 203"/>
                  <a:gd name="T11" fmla="*/ 0 h 243"/>
                  <a:gd name="T12" fmla="*/ 202 w 203"/>
                  <a:gd name="T13" fmla="*/ 242 h 243"/>
                  <a:gd name="T14" fmla="*/ 149 w 203"/>
                  <a:gd name="T15" fmla="*/ 242 h 243"/>
                  <a:gd name="T16" fmla="*/ 149 w 203"/>
                  <a:gd name="T17" fmla="*/ 144 h 243"/>
                  <a:gd name="T18" fmla="*/ 52 w 203"/>
                  <a:gd name="T19" fmla="*/ 144 h 243"/>
                  <a:gd name="T20" fmla="*/ 52 w 203"/>
                  <a:gd name="T21" fmla="*/ 242 h 243"/>
                  <a:gd name="T22" fmla="*/ 0 w 203"/>
                  <a:gd name="T23" fmla="*/ 242 h 243"/>
                  <a:gd name="T24" fmla="*/ 0 w 203"/>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43">
                    <a:moveTo>
                      <a:pt x="0" y="0"/>
                    </a:moveTo>
                    <a:lnTo>
                      <a:pt x="52" y="0"/>
                    </a:lnTo>
                    <a:lnTo>
                      <a:pt x="52" y="96"/>
                    </a:lnTo>
                    <a:lnTo>
                      <a:pt x="149" y="96"/>
                    </a:lnTo>
                    <a:lnTo>
                      <a:pt x="149" y="0"/>
                    </a:lnTo>
                    <a:lnTo>
                      <a:pt x="202" y="0"/>
                    </a:lnTo>
                    <a:lnTo>
                      <a:pt x="202" y="242"/>
                    </a:lnTo>
                    <a:lnTo>
                      <a:pt x="149" y="242"/>
                    </a:lnTo>
                    <a:lnTo>
                      <a:pt x="149" y="144"/>
                    </a:lnTo>
                    <a:lnTo>
                      <a:pt x="52" y="144"/>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3" name="Freeform 278"/>
              <p:cNvSpPr>
                <a:spLocks noChangeArrowheads="1"/>
              </p:cNvSpPr>
              <p:nvPr/>
            </p:nvSpPr>
            <p:spPr bwMode="auto">
              <a:xfrm>
                <a:off x="6721475"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4" name="Freeform 279"/>
              <p:cNvSpPr>
                <a:spLocks noChangeArrowheads="1"/>
              </p:cNvSpPr>
              <p:nvPr/>
            </p:nvSpPr>
            <p:spPr bwMode="auto">
              <a:xfrm>
                <a:off x="6819900" y="4206875"/>
                <a:ext cx="77788" cy="87313"/>
              </a:xfrm>
              <a:custGeom>
                <a:avLst/>
                <a:gdLst>
                  <a:gd name="T0" fmla="*/ 0 w 214"/>
                  <a:gd name="T1" fmla="*/ 0 h 243"/>
                  <a:gd name="T2" fmla="*/ 48 w 214"/>
                  <a:gd name="T3" fmla="*/ 0 h 243"/>
                  <a:gd name="T4" fmla="*/ 162 w 214"/>
                  <a:gd name="T5" fmla="*/ 149 h 243"/>
                  <a:gd name="T6" fmla="*/ 162 w 214"/>
                  <a:gd name="T7" fmla="*/ 0 h 243"/>
                  <a:gd name="T8" fmla="*/ 213 w 214"/>
                  <a:gd name="T9" fmla="*/ 0 h 243"/>
                  <a:gd name="T10" fmla="*/ 213 w 214"/>
                  <a:gd name="T11" fmla="*/ 242 h 243"/>
                  <a:gd name="T12" fmla="*/ 169 w 214"/>
                  <a:gd name="T13" fmla="*/ 242 h 243"/>
                  <a:gd name="T14" fmla="*/ 52 w 214"/>
                  <a:gd name="T15" fmla="*/ 89 h 243"/>
                  <a:gd name="T16" fmla="*/ 52 w 214"/>
                  <a:gd name="T17" fmla="*/ 242 h 243"/>
                  <a:gd name="T18" fmla="*/ 0 w 214"/>
                  <a:gd name="T19" fmla="*/ 242 h 243"/>
                  <a:gd name="T20" fmla="*/ 0 w 214"/>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43">
                    <a:moveTo>
                      <a:pt x="0" y="0"/>
                    </a:moveTo>
                    <a:lnTo>
                      <a:pt x="48" y="0"/>
                    </a:lnTo>
                    <a:lnTo>
                      <a:pt x="162" y="149"/>
                    </a:lnTo>
                    <a:lnTo>
                      <a:pt x="162" y="0"/>
                    </a:lnTo>
                    <a:lnTo>
                      <a:pt x="213" y="0"/>
                    </a:lnTo>
                    <a:lnTo>
                      <a:pt x="213" y="242"/>
                    </a:lnTo>
                    <a:lnTo>
                      <a:pt x="169" y="242"/>
                    </a:lnTo>
                    <a:lnTo>
                      <a:pt x="52" y="89"/>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5" name="Freeform 280"/>
              <p:cNvSpPr>
                <a:spLocks noChangeArrowheads="1"/>
              </p:cNvSpPr>
              <p:nvPr/>
            </p:nvSpPr>
            <p:spPr bwMode="auto">
              <a:xfrm>
                <a:off x="6908800" y="4205288"/>
                <a:ext cx="82550" cy="90487"/>
              </a:xfrm>
              <a:custGeom>
                <a:avLst/>
                <a:gdLst>
                  <a:gd name="T0" fmla="*/ 0 w 230"/>
                  <a:gd name="T1" fmla="*/ 126 h 251"/>
                  <a:gd name="T2" fmla="*/ 0 w 230"/>
                  <a:gd name="T3" fmla="*/ 125 h 251"/>
                  <a:gd name="T4" fmla="*/ 126 w 230"/>
                  <a:gd name="T5" fmla="*/ 0 h 251"/>
                  <a:gd name="T6" fmla="*/ 220 w 230"/>
                  <a:gd name="T7" fmla="*/ 33 h 251"/>
                  <a:gd name="T8" fmla="*/ 187 w 230"/>
                  <a:gd name="T9" fmla="*/ 74 h 251"/>
                  <a:gd name="T10" fmla="*/ 123 w 230"/>
                  <a:gd name="T11" fmla="*/ 50 h 251"/>
                  <a:gd name="T12" fmla="*/ 55 w 230"/>
                  <a:gd name="T13" fmla="*/ 125 h 251"/>
                  <a:gd name="T14" fmla="*/ 55 w 230"/>
                  <a:gd name="T15" fmla="*/ 125 h 251"/>
                  <a:gd name="T16" fmla="*/ 127 w 230"/>
                  <a:gd name="T17" fmla="*/ 201 h 251"/>
                  <a:gd name="T18" fmla="*/ 177 w 230"/>
                  <a:gd name="T19" fmla="*/ 187 h 251"/>
                  <a:gd name="T20" fmla="*/ 177 w 230"/>
                  <a:gd name="T21" fmla="*/ 153 h 251"/>
                  <a:gd name="T22" fmla="*/ 125 w 230"/>
                  <a:gd name="T23" fmla="*/ 153 h 251"/>
                  <a:gd name="T24" fmla="*/ 125 w 230"/>
                  <a:gd name="T25" fmla="*/ 107 h 251"/>
                  <a:gd name="T26" fmla="*/ 229 w 230"/>
                  <a:gd name="T27" fmla="*/ 107 h 251"/>
                  <a:gd name="T28" fmla="*/ 229 w 230"/>
                  <a:gd name="T29" fmla="*/ 211 h 251"/>
                  <a:gd name="T30" fmla="*/ 126 w 230"/>
                  <a:gd name="T31" fmla="*/ 250 h 251"/>
                  <a:gd name="T32" fmla="*/ 0 w 230"/>
                  <a:gd name="T33"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251">
                    <a:moveTo>
                      <a:pt x="0" y="126"/>
                    </a:moveTo>
                    <a:lnTo>
                      <a:pt x="0" y="125"/>
                    </a:lnTo>
                    <a:cubicBezTo>
                      <a:pt x="0" y="57"/>
                      <a:pt x="52" y="0"/>
                      <a:pt x="126" y="0"/>
                    </a:cubicBezTo>
                    <a:cubicBezTo>
                      <a:pt x="169" y="0"/>
                      <a:pt x="195" y="13"/>
                      <a:pt x="220" y="33"/>
                    </a:cubicBezTo>
                    <a:lnTo>
                      <a:pt x="187" y="74"/>
                    </a:lnTo>
                    <a:cubicBezTo>
                      <a:pt x="168" y="58"/>
                      <a:pt x="151" y="50"/>
                      <a:pt x="123" y="50"/>
                    </a:cubicBezTo>
                    <a:cubicBezTo>
                      <a:pt x="86" y="50"/>
                      <a:pt x="55" y="83"/>
                      <a:pt x="55" y="125"/>
                    </a:cubicBezTo>
                    <a:lnTo>
                      <a:pt x="55" y="125"/>
                    </a:lnTo>
                    <a:cubicBezTo>
                      <a:pt x="55" y="169"/>
                      <a:pt x="84" y="201"/>
                      <a:pt x="127" y="201"/>
                    </a:cubicBezTo>
                    <a:cubicBezTo>
                      <a:pt x="147" y="201"/>
                      <a:pt x="163" y="197"/>
                      <a:pt x="177" y="187"/>
                    </a:cubicBezTo>
                    <a:lnTo>
                      <a:pt x="177" y="153"/>
                    </a:lnTo>
                    <a:lnTo>
                      <a:pt x="125" y="153"/>
                    </a:lnTo>
                    <a:lnTo>
                      <a:pt x="125" y="107"/>
                    </a:lnTo>
                    <a:lnTo>
                      <a:pt x="229" y="107"/>
                    </a:lnTo>
                    <a:lnTo>
                      <a:pt x="229" y="211"/>
                    </a:lnTo>
                    <a:cubicBezTo>
                      <a:pt x="204" y="232"/>
                      <a:pt x="170" y="250"/>
                      <a:pt x="126" y="250"/>
                    </a:cubicBezTo>
                    <a:cubicBezTo>
                      <a:pt x="51" y="250"/>
                      <a:pt x="0" y="197"/>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6" name="Freeform 281"/>
              <p:cNvSpPr>
                <a:spLocks noChangeArrowheads="1"/>
              </p:cNvSpPr>
              <p:nvPr/>
            </p:nvSpPr>
            <p:spPr bwMode="auto">
              <a:xfrm>
                <a:off x="7002463"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6 w 184"/>
                  <a:gd name="T11" fmla="*/ 97 h 243"/>
                  <a:gd name="T12" fmla="*/ 166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6" y="97"/>
                    </a:lnTo>
                    <a:lnTo>
                      <a:pt x="166"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69" name="TextBox 468"/>
            <p:cNvSpPr txBox="1"/>
            <p:nvPr/>
          </p:nvSpPr>
          <p:spPr>
            <a:xfrm>
              <a:off x="2898103" y="4178317"/>
              <a:ext cx="2092521" cy="362451"/>
            </a:xfrm>
            <a:prstGeom prst="rect">
              <a:avLst/>
            </a:prstGeom>
            <a:noFill/>
          </p:spPr>
          <p:txBody>
            <a:bodyPr wrap="square" rtlCol="0">
              <a:spAutoFit/>
            </a:bodyPr>
            <a:lstStyle/>
            <a:p>
              <a:r>
                <a:rPr lang="en-US" sz="1100" dirty="0" smtClean="0">
                  <a:solidFill>
                    <a:schemeClr val="bg1"/>
                  </a:solidFill>
                </a:rPr>
                <a:t>Multi-Tenant </a:t>
              </a:r>
              <a:br>
                <a:rPr lang="en-US" sz="1100" dirty="0" smtClean="0">
                  <a:solidFill>
                    <a:schemeClr val="bg1"/>
                  </a:solidFill>
                </a:rPr>
              </a:br>
              <a:r>
                <a:rPr lang="en-US" sz="1100" dirty="0" err="1" smtClean="0">
                  <a:solidFill>
                    <a:schemeClr val="bg1"/>
                  </a:solidFill>
                </a:rPr>
                <a:t>SaaS</a:t>
              </a:r>
              <a:r>
                <a:rPr lang="en-US" sz="1100" dirty="0" smtClean="0">
                  <a:solidFill>
                    <a:schemeClr val="bg1"/>
                  </a:solidFill>
                </a:rPr>
                <a:t> Architecture</a:t>
              </a:r>
              <a:endParaRPr lang="en-US" sz="1100" dirty="0">
                <a:solidFill>
                  <a:schemeClr val="bg1"/>
                </a:solidFill>
              </a:endParaRPr>
            </a:p>
          </p:txBody>
        </p:sp>
        <p:sp>
          <p:nvSpPr>
            <p:cNvPr id="470" name="TextBox 469"/>
            <p:cNvSpPr txBox="1"/>
            <p:nvPr/>
          </p:nvSpPr>
          <p:spPr>
            <a:xfrm>
              <a:off x="4400163" y="4469758"/>
              <a:ext cx="675007" cy="197322"/>
            </a:xfrm>
            <a:prstGeom prst="rect">
              <a:avLst/>
            </a:prstGeom>
            <a:noFill/>
          </p:spPr>
          <p:txBody>
            <a:bodyPr wrap="square" rtlCol="0">
              <a:spAutoFit/>
            </a:bodyPr>
            <a:lstStyle/>
            <a:p>
              <a:pPr algn="ctr"/>
              <a:r>
                <a:rPr lang="en-US" sz="900" dirty="0" smtClean="0">
                  <a:solidFill>
                    <a:schemeClr val="bg1"/>
                  </a:solidFill>
                </a:rPr>
                <a:t>Security</a:t>
              </a:r>
              <a:endParaRPr lang="en-US" sz="900" dirty="0">
                <a:solidFill>
                  <a:schemeClr val="bg1"/>
                </a:solidFill>
              </a:endParaRPr>
            </a:p>
          </p:txBody>
        </p:sp>
        <p:sp>
          <p:nvSpPr>
            <p:cNvPr id="471" name="TextBox 470"/>
            <p:cNvSpPr txBox="1"/>
            <p:nvPr/>
          </p:nvSpPr>
          <p:spPr>
            <a:xfrm>
              <a:off x="4940169" y="4469758"/>
              <a:ext cx="1147511" cy="197322"/>
            </a:xfrm>
            <a:prstGeom prst="rect">
              <a:avLst/>
            </a:prstGeom>
            <a:noFill/>
          </p:spPr>
          <p:txBody>
            <a:bodyPr wrap="square" rtlCol="0">
              <a:spAutoFit/>
            </a:bodyPr>
            <a:lstStyle/>
            <a:p>
              <a:pPr algn="ctr"/>
              <a:r>
                <a:rPr lang="en-US" sz="900" dirty="0" smtClean="0">
                  <a:solidFill>
                    <a:schemeClr val="bg1"/>
                  </a:solidFill>
                </a:rPr>
                <a:t>Auto-Upgrades</a:t>
              </a:r>
              <a:endParaRPr lang="en-US" sz="900" dirty="0">
                <a:solidFill>
                  <a:schemeClr val="bg1"/>
                </a:solidFill>
              </a:endParaRPr>
            </a:p>
          </p:txBody>
        </p:sp>
        <p:sp>
          <p:nvSpPr>
            <p:cNvPr id="472" name="TextBox 471"/>
            <p:cNvSpPr txBox="1"/>
            <p:nvPr/>
          </p:nvSpPr>
          <p:spPr>
            <a:xfrm>
              <a:off x="5767222" y="4469758"/>
              <a:ext cx="1147511" cy="197322"/>
            </a:xfrm>
            <a:prstGeom prst="rect">
              <a:avLst/>
            </a:prstGeom>
            <a:noFill/>
          </p:spPr>
          <p:txBody>
            <a:bodyPr wrap="square" rtlCol="0">
              <a:spAutoFit/>
            </a:bodyPr>
            <a:lstStyle/>
            <a:p>
              <a:pPr algn="ctr"/>
              <a:r>
                <a:rPr lang="en-US" sz="900" dirty="0" smtClean="0">
                  <a:solidFill>
                    <a:schemeClr val="bg1"/>
                  </a:solidFill>
                </a:rPr>
                <a:t>Scalability</a:t>
              </a:r>
              <a:endParaRPr lang="en-US" sz="900" dirty="0">
                <a:solidFill>
                  <a:schemeClr val="bg1"/>
                </a:solidFill>
              </a:endParaRPr>
            </a:p>
          </p:txBody>
        </p:sp>
      </p:grpSp>
      <p:grpSp>
        <p:nvGrpSpPr>
          <p:cNvPr id="7" name="Group 6"/>
          <p:cNvGrpSpPr/>
          <p:nvPr/>
        </p:nvGrpSpPr>
        <p:grpSpPr>
          <a:xfrm>
            <a:off x="2419975" y="849521"/>
            <a:ext cx="1532571" cy="1033604"/>
            <a:chOff x="2419975" y="849521"/>
            <a:chExt cx="1532571" cy="1033604"/>
          </a:xfrm>
        </p:grpSpPr>
        <p:sp>
          <p:nvSpPr>
            <p:cNvPr id="452" name="Freeform 193"/>
            <p:cNvSpPr>
              <a:spLocks noChangeArrowheads="1"/>
            </p:cNvSpPr>
            <p:nvPr/>
          </p:nvSpPr>
          <p:spPr bwMode="auto">
            <a:xfrm>
              <a:off x="2940292" y="1490777"/>
              <a:ext cx="448598" cy="392348"/>
            </a:xfrm>
            <a:custGeom>
              <a:avLst/>
              <a:gdLst>
                <a:gd name="T0" fmla="*/ 0 w 1408"/>
                <a:gd name="T1" fmla="*/ 0 h 1232"/>
                <a:gd name="T2" fmla="*/ 1407 w 1408"/>
                <a:gd name="T3" fmla="*/ 0 h 1232"/>
                <a:gd name="T4" fmla="*/ 702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2" y="1231"/>
                  </a:lnTo>
                  <a:lnTo>
                    <a:pt x="0" y="0"/>
                  </a:lnTo>
                </a:path>
              </a:pathLst>
            </a:custGeom>
            <a:solidFill>
              <a:srgbClr val="36AEEA">
                <a:alpha val="39000"/>
              </a:srgbClr>
            </a:solidFill>
            <a:ln>
              <a:noFill/>
            </a:ln>
            <a:effectLst/>
          </p:spPr>
          <p:txBody>
            <a:bodyPr wrap="none" anchor="ctr"/>
            <a:lstStyle/>
            <a:p>
              <a:endParaRPr lang="en-US"/>
            </a:p>
          </p:txBody>
        </p:sp>
        <p:sp>
          <p:nvSpPr>
            <p:cNvPr id="455" name="Freeform 196"/>
            <p:cNvSpPr>
              <a:spLocks noChangeArrowheads="1"/>
            </p:cNvSpPr>
            <p:nvPr/>
          </p:nvSpPr>
          <p:spPr bwMode="auto">
            <a:xfrm>
              <a:off x="2419975" y="849521"/>
              <a:ext cx="1490640" cy="651101"/>
            </a:xfrm>
            <a:custGeom>
              <a:avLst/>
              <a:gdLst>
                <a:gd name="T0" fmla="*/ 4487 w 4675"/>
                <a:gd name="T1" fmla="*/ 2039 h 2040"/>
                <a:gd name="T2" fmla="*/ 186 w 4675"/>
                <a:gd name="T3" fmla="*/ 2039 h 2040"/>
                <a:gd name="T4" fmla="*/ 0 w 4675"/>
                <a:gd name="T5" fmla="*/ 1853 h 2040"/>
                <a:gd name="T6" fmla="*/ 0 w 4675"/>
                <a:gd name="T7" fmla="*/ 187 h 2040"/>
                <a:gd name="T8" fmla="*/ 186 w 4675"/>
                <a:gd name="T9" fmla="*/ 0 h 2040"/>
                <a:gd name="T10" fmla="*/ 4487 w 4675"/>
                <a:gd name="T11" fmla="*/ 0 h 2040"/>
                <a:gd name="T12" fmla="*/ 4674 w 4675"/>
                <a:gd name="T13" fmla="*/ 187 h 2040"/>
                <a:gd name="T14" fmla="*/ 4674 w 4675"/>
                <a:gd name="T15" fmla="*/ 1853 h 2040"/>
                <a:gd name="T16" fmla="*/ 4487 w 4675"/>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5" h="2040">
                  <a:moveTo>
                    <a:pt x="4487" y="2039"/>
                  </a:moveTo>
                  <a:lnTo>
                    <a:pt x="186" y="2039"/>
                  </a:lnTo>
                  <a:cubicBezTo>
                    <a:pt x="83" y="2039"/>
                    <a:pt x="0" y="1956"/>
                    <a:pt x="0" y="1853"/>
                  </a:cubicBezTo>
                  <a:lnTo>
                    <a:pt x="0" y="187"/>
                  </a:lnTo>
                  <a:cubicBezTo>
                    <a:pt x="0" y="83"/>
                    <a:pt x="83" y="0"/>
                    <a:pt x="186" y="0"/>
                  </a:cubicBezTo>
                  <a:lnTo>
                    <a:pt x="4487" y="0"/>
                  </a:lnTo>
                  <a:cubicBezTo>
                    <a:pt x="4591" y="0"/>
                    <a:pt x="4674" y="83"/>
                    <a:pt x="4674" y="187"/>
                  </a:cubicBezTo>
                  <a:lnTo>
                    <a:pt x="4674" y="1853"/>
                  </a:lnTo>
                  <a:cubicBezTo>
                    <a:pt x="4674" y="1956"/>
                    <a:pt x="4591" y="2039"/>
                    <a:pt x="4487" y="2039"/>
                  </a:cubicBezTo>
                </a:path>
              </a:pathLst>
            </a:custGeom>
            <a:solidFill>
              <a:srgbClr val="36AEEA"/>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6" name="Group 455"/>
            <p:cNvGrpSpPr/>
            <p:nvPr/>
          </p:nvGrpSpPr>
          <p:grpSpPr>
            <a:xfrm>
              <a:off x="2525188" y="999992"/>
              <a:ext cx="482349" cy="331878"/>
              <a:chOff x="2686050" y="1658938"/>
              <a:chExt cx="544513" cy="374650"/>
            </a:xfrm>
          </p:grpSpPr>
          <p:sp>
            <p:nvSpPr>
              <p:cNvPr id="731"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2" name="Line 198"/>
              <p:cNvSpPr>
                <a:spLocks noChangeShapeType="1"/>
              </p:cNvSpPr>
              <p:nvPr/>
            </p:nvSpPr>
            <p:spPr bwMode="auto">
              <a:xfrm flipV="1">
                <a:off x="2984500" y="1787525"/>
                <a:ext cx="114300" cy="11747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3" name="Line 199"/>
              <p:cNvSpPr>
                <a:spLocks noChangeShapeType="1"/>
              </p:cNvSpPr>
              <p:nvPr/>
            </p:nvSpPr>
            <p:spPr bwMode="auto">
              <a:xfrm>
                <a:off x="2733675" y="1941513"/>
                <a:ext cx="46038"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4" name="Line 200"/>
              <p:cNvSpPr>
                <a:spLocks noChangeShapeType="1"/>
              </p:cNvSpPr>
              <p:nvPr/>
            </p:nvSpPr>
            <p:spPr bwMode="auto">
              <a:xfrm flipH="1">
                <a:off x="3133725" y="1941513"/>
                <a:ext cx="5080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5" name="Line 201"/>
              <p:cNvSpPr>
                <a:spLocks noChangeShapeType="1"/>
              </p:cNvSpPr>
              <p:nvPr/>
            </p:nvSpPr>
            <p:spPr bwMode="auto">
              <a:xfrm flipH="1">
                <a:off x="3119438" y="1844675"/>
                <a:ext cx="47625"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3" name="Line 202"/>
              <p:cNvSpPr>
                <a:spLocks noChangeShapeType="1"/>
              </p:cNvSpPr>
              <p:nvPr/>
            </p:nvSpPr>
            <p:spPr bwMode="auto">
              <a:xfrm flipH="1">
                <a:off x="3025775" y="1722438"/>
                <a:ext cx="20638"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4" name="Line 203"/>
              <p:cNvSpPr>
                <a:spLocks noChangeShapeType="1"/>
              </p:cNvSpPr>
              <p:nvPr/>
            </p:nvSpPr>
            <p:spPr bwMode="auto">
              <a:xfrm>
                <a:off x="2959100" y="1704975"/>
                <a:ext cx="1588" cy="4762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5" name="Line 204"/>
              <p:cNvSpPr>
                <a:spLocks noChangeShapeType="1"/>
              </p:cNvSpPr>
              <p:nvPr/>
            </p:nvSpPr>
            <p:spPr bwMode="auto">
              <a:xfrm>
                <a:off x="2871788" y="1722438"/>
                <a:ext cx="17462"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6" name="Line 205"/>
              <p:cNvSpPr>
                <a:spLocks noChangeShapeType="1"/>
              </p:cNvSpPr>
              <p:nvPr/>
            </p:nvSpPr>
            <p:spPr bwMode="auto">
              <a:xfrm>
                <a:off x="2800350" y="1771650"/>
                <a:ext cx="33338" cy="333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7" name="Line 206"/>
              <p:cNvSpPr>
                <a:spLocks noChangeShapeType="1"/>
              </p:cNvSpPr>
              <p:nvPr/>
            </p:nvSpPr>
            <p:spPr bwMode="auto">
              <a:xfrm>
                <a:off x="2751138" y="1844675"/>
                <a:ext cx="42862"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8"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TextBox 472"/>
            <p:cNvSpPr txBox="1"/>
            <p:nvPr/>
          </p:nvSpPr>
          <p:spPr>
            <a:xfrm>
              <a:off x="3007537" y="988741"/>
              <a:ext cx="945009" cy="400110"/>
            </a:xfrm>
            <a:prstGeom prst="rect">
              <a:avLst/>
            </a:prstGeom>
            <a:noFill/>
          </p:spPr>
          <p:txBody>
            <a:bodyPr wrap="square" rtlCol="0">
              <a:spAutoFit/>
            </a:bodyPr>
            <a:lstStyle/>
            <a:p>
              <a:r>
                <a:rPr lang="en-US" sz="1000" dirty="0" smtClean="0">
                  <a:solidFill>
                    <a:schemeClr val="bg1"/>
                  </a:solidFill>
                </a:rPr>
                <a:t>Application</a:t>
              </a:r>
              <a:br>
                <a:rPr lang="en-US" sz="1000" dirty="0" smtClean="0">
                  <a:solidFill>
                    <a:schemeClr val="bg1"/>
                  </a:solidFill>
                </a:rPr>
              </a:br>
              <a:r>
                <a:rPr lang="en-US" sz="1000" dirty="0" smtClean="0">
                  <a:solidFill>
                    <a:schemeClr val="bg1"/>
                  </a:solidFill>
                </a:rPr>
                <a:t>Performance</a:t>
              </a:r>
              <a:endParaRPr lang="en-US" sz="1000" dirty="0">
                <a:solidFill>
                  <a:schemeClr val="bg1"/>
                </a:solidFill>
              </a:endParaRPr>
            </a:p>
          </p:txBody>
        </p:sp>
      </p:grpSp>
      <p:grpSp>
        <p:nvGrpSpPr>
          <p:cNvPr id="10" name="Group 9"/>
          <p:cNvGrpSpPr/>
          <p:nvPr/>
        </p:nvGrpSpPr>
        <p:grpSpPr>
          <a:xfrm>
            <a:off x="3969677" y="849521"/>
            <a:ext cx="1490640" cy="1033604"/>
            <a:chOff x="3969677" y="849521"/>
            <a:chExt cx="1490640" cy="1033604"/>
          </a:xfrm>
        </p:grpSpPr>
        <p:sp>
          <p:nvSpPr>
            <p:cNvPr id="453" name="Freeform 194"/>
            <p:cNvSpPr>
              <a:spLocks noChangeArrowheads="1"/>
            </p:cNvSpPr>
            <p:nvPr/>
          </p:nvSpPr>
          <p:spPr bwMode="auto">
            <a:xfrm>
              <a:off x="4489995" y="1490777"/>
              <a:ext cx="450004" cy="392348"/>
            </a:xfrm>
            <a:custGeom>
              <a:avLst/>
              <a:gdLst>
                <a:gd name="T0" fmla="*/ 0 w 1409"/>
                <a:gd name="T1" fmla="*/ 0 h 1232"/>
                <a:gd name="T2" fmla="*/ 1408 w 1409"/>
                <a:gd name="T3" fmla="*/ 0 h 1232"/>
                <a:gd name="T4" fmla="*/ 703 w 1409"/>
                <a:gd name="T5" fmla="*/ 1231 h 1232"/>
                <a:gd name="T6" fmla="*/ 0 w 1409"/>
                <a:gd name="T7" fmla="*/ 0 h 1232"/>
              </a:gdLst>
              <a:ahLst/>
              <a:cxnLst>
                <a:cxn ang="0">
                  <a:pos x="T0" y="T1"/>
                </a:cxn>
                <a:cxn ang="0">
                  <a:pos x="T2" y="T3"/>
                </a:cxn>
                <a:cxn ang="0">
                  <a:pos x="T4" y="T5"/>
                </a:cxn>
                <a:cxn ang="0">
                  <a:pos x="T6" y="T7"/>
                </a:cxn>
              </a:cxnLst>
              <a:rect l="0" t="0" r="r" b="b"/>
              <a:pathLst>
                <a:path w="1409" h="1232">
                  <a:moveTo>
                    <a:pt x="0" y="0"/>
                  </a:moveTo>
                  <a:lnTo>
                    <a:pt x="1408" y="0"/>
                  </a:lnTo>
                  <a:lnTo>
                    <a:pt x="703" y="1231"/>
                  </a:lnTo>
                  <a:lnTo>
                    <a:pt x="0" y="0"/>
                  </a:lnTo>
                </a:path>
              </a:pathLst>
            </a:custGeom>
            <a:solidFill>
              <a:srgbClr val="277FC1">
                <a:alpha val="35000"/>
              </a:srgbClr>
            </a:solidFill>
            <a:ln>
              <a:noFill/>
            </a:ln>
            <a:effectLst/>
          </p:spPr>
          <p:txBody>
            <a:bodyPr wrap="none" anchor="ctr"/>
            <a:lstStyle/>
            <a:p>
              <a:endParaRPr lang="en-US"/>
            </a:p>
          </p:txBody>
        </p:sp>
        <p:sp>
          <p:nvSpPr>
            <p:cNvPr id="457" name="Freeform 208"/>
            <p:cNvSpPr>
              <a:spLocks noChangeArrowheads="1"/>
            </p:cNvSpPr>
            <p:nvPr/>
          </p:nvSpPr>
          <p:spPr bwMode="auto">
            <a:xfrm>
              <a:off x="3969677" y="849521"/>
              <a:ext cx="1490640" cy="651101"/>
            </a:xfrm>
            <a:custGeom>
              <a:avLst/>
              <a:gdLst>
                <a:gd name="T0" fmla="*/ 4486 w 4674"/>
                <a:gd name="T1" fmla="*/ 2039 h 2040"/>
                <a:gd name="T2" fmla="*/ 186 w 4674"/>
                <a:gd name="T3" fmla="*/ 2039 h 2040"/>
                <a:gd name="T4" fmla="*/ 0 w 4674"/>
                <a:gd name="T5" fmla="*/ 1853 h 2040"/>
                <a:gd name="T6" fmla="*/ 0 w 4674"/>
                <a:gd name="T7" fmla="*/ 186 h 2040"/>
                <a:gd name="T8" fmla="*/ 186 w 4674"/>
                <a:gd name="T9" fmla="*/ 0 h 2040"/>
                <a:gd name="T10" fmla="*/ 4486 w 4674"/>
                <a:gd name="T11" fmla="*/ 0 h 2040"/>
                <a:gd name="T12" fmla="*/ 4673 w 4674"/>
                <a:gd name="T13" fmla="*/ 186 h 2040"/>
                <a:gd name="T14" fmla="*/ 4673 w 4674"/>
                <a:gd name="T15" fmla="*/ 1853 h 2040"/>
                <a:gd name="T16" fmla="*/ 4486 w 4674"/>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4" h="2040">
                  <a:moveTo>
                    <a:pt x="4486" y="2039"/>
                  </a:moveTo>
                  <a:lnTo>
                    <a:pt x="186" y="2039"/>
                  </a:lnTo>
                  <a:cubicBezTo>
                    <a:pt x="83" y="2039"/>
                    <a:pt x="0" y="1956"/>
                    <a:pt x="0" y="1853"/>
                  </a:cubicBezTo>
                  <a:lnTo>
                    <a:pt x="0" y="186"/>
                  </a:lnTo>
                  <a:cubicBezTo>
                    <a:pt x="0" y="83"/>
                    <a:pt x="83" y="0"/>
                    <a:pt x="186" y="0"/>
                  </a:cubicBezTo>
                  <a:lnTo>
                    <a:pt x="4486" y="0"/>
                  </a:lnTo>
                  <a:cubicBezTo>
                    <a:pt x="4590" y="0"/>
                    <a:pt x="4673" y="83"/>
                    <a:pt x="4673" y="186"/>
                  </a:cubicBezTo>
                  <a:lnTo>
                    <a:pt x="4673" y="1853"/>
                  </a:lnTo>
                  <a:cubicBezTo>
                    <a:pt x="4673" y="1956"/>
                    <a:pt x="4590" y="2039"/>
                    <a:pt x="4486" y="2039"/>
                  </a:cubicBezTo>
                </a:path>
              </a:pathLst>
            </a:custGeom>
            <a:solidFill>
              <a:srgbClr val="277FC1"/>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60" name="Group 459"/>
            <p:cNvGrpSpPr/>
            <p:nvPr/>
          </p:nvGrpSpPr>
          <p:grpSpPr>
            <a:xfrm>
              <a:off x="4086397" y="988742"/>
              <a:ext cx="352973" cy="393754"/>
              <a:chOff x="4400550" y="1646238"/>
              <a:chExt cx="398463" cy="444500"/>
            </a:xfrm>
          </p:grpSpPr>
          <p:sp>
            <p:nvSpPr>
              <p:cNvPr id="668"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2700" cap="flat"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9" name="Line 218"/>
              <p:cNvSpPr>
                <a:spLocks noChangeShapeType="1"/>
              </p:cNvSpPr>
              <p:nvPr/>
            </p:nvSpPr>
            <p:spPr bwMode="auto">
              <a:xfrm flipV="1">
                <a:off x="4619625" y="1851025"/>
                <a:ext cx="1588" cy="52388"/>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0"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1"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474" name="TextBox 473"/>
            <p:cNvSpPr txBox="1"/>
            <p:nvPr/>
          </p:nvSpPr>
          <p:spPr>
            <a:xfrm>
              <a:off x="4450619" y="988741"/>
              <a:ext cx="945009" cy="400110"/>
            </a:xfrm>
            <a:prstGeom prst="rect">
              <a:avLst/>
            </a:prstGeom>
            <a:noFill/>
          </p:spPr>
          <p:txBody>
            <a:bodyPr wrap="square" rtlCol="0">
              <a:spAutoFit/>
            </a:bodyPr>
            <a:lstStyle/>
            <a:p>
              <a:r>
                <a:rPr lang="en-US" sz="1000" dirty="0" smtClean="0">
                  <a:solidFill>
                    <a:schemeClr val="bg1"/>
                  </a:solidFill>
                </a:rPr>
                <a:t>Customer</a:t>
              </a:r>
              <a:br>
                <a:rPr lang="en-US" sz="1000" dirty="0" smtClean="0">
                  <a:solidFill>
                    <a:schemeClr val="bg1"/>
                  </a:solidFill>
                </a:rPr>
              </a:br>
              <a:r>
                <a:rPr lang="en-US" sz="1000" dirty="0" smtClean="0">
                  <a:solidFill>
                    <a:schemeClr val="bg1"/>
                  </a:solidFill>
                </a:rPr>
                <a:t>Experience</a:t>
              </a:r>
              <a:endParaRPr lang="en-US" sz="1000" dirty="0">
                <a:solidFill>
                  <a:schemeClr val="bg1"/>
                </a:solidFill>
              </a:endParaRPr>
            </a:p>
          </p:txBody>
        </p:sp>
      </p:grpSp>
      <p:grpSp>
        <p:nvGrpSpPr>
          <p:cNvPr id="9" name="Group 8"/>
          <p:cNvGrpSpPr/>
          <p:nvPr/>
        </p:nvGrpSpPr>
        <p:grpSpPr>
          <a:xfrm>
            <a:off x="5520786" y="849521"/>
            <a:ext cx="1494858" cy="1033604"/>
            <a:chOff x="5520786" y="849521"/>
            <a:chExt cx="1494858" cy="1033604"/>
          </a:xfrm>
        </p:grpSpPr>
        <p:sp>
          <p:nvSpPr>
            <p:cNvPr id="454" name="Freeform 195"/>
            <p:cNvSpPr>
              <a:spLocks noChangeArrowheads="1"/>
            </p:cNvSpPr>
            <p:nvPr/>
          </p:nvSpPr>
          <p:spPr bwMode="auto">
            <a:xfrm>
              <a:off x="6027041" y="1490777"/>
              <a:ext cx="448599" cy="392348"/>
            </a:xfrm>
            <a:custGeom>
              <a:avLst/>
              <a:gdLst>
                <a:gd name="T0" fmla="*/ 0 w 1408"/>
                <a:gd name="T1" fmla="*/ 0 h 1232"/>
                <a:gd name="T2" fmla="*/ 1407 w 1408"/>
                <a:gd name="T3" fmla="*/ 0 h 1232"/>
                <a:gd name="T4" fmla="*/ 704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4" y="1231"/>
                  </a:lnTo>
                  <a:lnTo>
                    <a:pt x="0" y="0"/>
                  </a:lnTo>
                </a:path>
              </a:pathLst>
            </a:custGeom>
            <a:solidFill>
              <a:srgbClr val="185CA0">
                <a:alpha val="40000"/>
              </a:srgbClr>
            </a:solidFill>
            <a:ln>
              <a:noFill/>
            </a:ln>
            <a:effectLst/>
          </p:spPr>
          <p:txBody>
            <a:bodyPr wrap="none" anchor="ctr"/>
            <a:lstStyle/>
            <a:p>
              <a:endParaRPr lang="en-US"/>
            </a:p>
          </p:txBody>
        </p:sp>
        <p:sp>
          <p:nvSpPr>
            <p:cNvPr id="458" name="Freeform 209"/>
            <p:cNvSpPr>
              <a:spLocks noChangeArrowheads="1"/>
            </p:cNvSpPr>
            <p:nvPr/>
          </p:nvSpPr>
          <p:spPr bwMode="auto">
            <a:xfrm>
              <a:off x="5520786" y="849521"/>
              <a:ext cx="1485015" cy="651101"/>
            </a:xfrm>
            <a:custGeom>
              <a:avLst/>
              <a:gdLst>
                <a:gd name="T0" fmla="*/ 4470 w 4658"/>
                <a:gd name="T1" fmla="*/ 2039 h 2040"/>
                <a:gd name="T2" fmla="*/ 187 w 4658"/>
                <a:gd name="T3" fmla="*/ 2039 h 2040"/>
                <a:gd name="T4" fmla="*/ 0 w 4658"/>
                <a:gd name="T5" fmla="*/ 1853 h 2040"/>
                <a:gd name="T6" fmla="*/ 0 w 4658"/>
                <a:gd name="T7" fmla="*/ 187 h 2040"/>
                <a:gd name="T8" fmla="*/ 187 w 4658"/>
                <a:gd name="T9" fmla="*/ 0 h 2040"/>
                <a:gd name="T10" fmla="*/ 4470 w 4658"/>
                <a:gd name="T11" fmla="*/ 0 h 2040"/>
                <a:gd name="T12" fmla="*/ 4657 w 4658"/>
                <a:gd name="T13" fmla="*/ 187 h 2040"/>
                <a:gd name="T14" fmla="*/ 4657 w 4658"/>
                <a:gd name="T15" fmla="*/ 1853 h 2040"/>
                <a:gd name="T16" fmla="*/ 4470 w 4658"/>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8" h="2040">
                  <a:moveTo>
                    <a:pt x="4470" y="2039"/>
                  </a:moveTo>
                  <a:lnTo>
                    <a:pt x="187" y="2039"/>
                  </a:lnTo>
                  <a:cubicBezTo>
                    <a:pt x="83" y="2039"/>
                    <a:pt x="0" y="1956"/>
                    <a:pt x="0" y="1853"/>
                  </a:cubicBezTo>
                  <a:lnTo>
                    <a:pt x="0" y="187"/>
                  </a:lnTo>
                  <a:cubicBezTo>
                    <a:pt x="0" y="83"/>
                    <a:pt x="83" y="0"/>
                    <a:pt x="187" y="0"/>
                  </a:cubicBezTo>
                  <a:lnTo>
                    <a:pt x="4470" y="0"/>
                  </a:lnTo>
                  <a:cubicBezTo>
                    <a:pt x="4574" y="0"/>
                    <a:pt x="4657" y="83"/>
                    <a:pt x="4657" y="187"/>
                  </a:cubicBezTo>
                  <a:lnTo>
                    <a:pt x="4657" y="1853"/>
                  </a:lnTo>
                  <a:cubicBezTo>
                    <a:pt x="4657" y="1956"/>
                    <a:pt x="4574" y="2039"/>
                    <a:pt x="4470" y="2039"/>
                  </a:cubicBezTo>
                </a:path>
              </a:pathLst>
            </a:custGeom>
            <a:solidFill>
              <a:srgbClr val="185CA0"/>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9" name="Group 458"/>
            <p:cNvGrpSpPr/>
            <p:nvPr/>
          </p:nvGrpSpPr>
          <p:grpSpPr>
            <a:xfrm>
              <a:off x="5675475" y="988741"/>
              <a:ext cx="381098" cy="369848"/>
              <a:chOff x="6194425" y="1660525"/>
              <a:chExt cx="430213" cy="417513"/>
            </a:xfrm>
          </p:grpSpPr>
          <p:sp>
            <p:nvSpPr>
              <p:cNvPr id="724" name="Line 210"/>
              <p:cNvSpPr>
                <a:spLocks noChangeShapeType="1"/>
              </p:cNvSpPr>
              <p:nvPr/>
            </p:nvSpPr>
            <p:spPr bwMode="auto">
              <a:xfrm flipV="1">
                <a:off x="6243638" y="1666875"/>
                <a:ext cx="334962" cy="2238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5"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6" name="Line 212"/>
              <p:cNvSpPr>
                <a:spLocks noChangeShapeType="1"/>
              </p:cNvSpPr>
              <p:nvPr/>
            </p:nvSpPr>
            <p:spPr bwMode="auto">
              <a:xfrm>
                <a:off x="6194425" y="2076450"/>
                <a:ext cx="430213"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8"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9"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0"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5" name="TextBox 474"/>
            <p:cNvSpPr txBox="1"/>
            <p:nvPr/>
          </p:nvSpPr>
          <p:spPr>
            <a:xfrm>
              <a:off x="6070635" y="988741"/>
              <a:ext cx="945009" cy="400110"/>
            </a:xfrm>
            <a:prstGeom prst="rect">
              <a:avLst/>
            </a:prstGeom>
            <a:noFill/>
          </p:spPr>
          <p:txBody>
            <a:bodyPr wrap="square" rtlCol="0">
              <a:spAutoFit/>
            </a:bodyPr>
            <a:lstStyle/>
            <a:p>
              <a:r>
                <a:rPr lang="en-US" sz="1000" dirty="0" smtClean="0">
                  <a:solidFill>
                    <a:schemeClr val="bg1"/>
                  </a:solidFill>
                </a:rPr>
                <a:t>Business</a:t>
              </a:r>
              <a:br>
                <a:rPr lang="en-US" sz="1000" dirty="0" smtClean="0">
                  <a:solidFill>
                    <a:schemeClr val="bg1"/>
                  </a:solidFill>
                </a:rPr>
              </a:br>
              <a:r>
                <a:rPr lang="en-US" sz="1000" dirty="0" smtClean="0">
                  <a:solidFill>
                    <a:schemeClr val="bg1"/>
                  </a:solidFill>
                </a:rPr>
                <a:t>Success</a:t>
              </a:r>
              <a:endParaRPr lang="en-US" sz="1000" dirty="0">
                <a:solidFill>
                  <a:schemeClr val="bg1"/>
                </a:solidFill>
              </a:endParaRPr>
            </a:p>
          </p:txBody>
        </p:sp>
      </p:grpSp>
    </p:spTree>
    <p:extLst>
      <p:ext uri="{BB962C8B-B14F-4D97-AF65-F5344CB8AC3E}">
        <p14:creationId xmlns:p14="http://schemas.microsoft.com/office/powerpoint/2010/main" val="425918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 Placeholder 31"/>
          <p:cNvSpPr txBox="1">
            <a:spLocks/>
          </p:cNvSpPr>
          <p:nvPr/>
        </p:nvSpPr>
        <p:spPr>
          <a:xfrm>
            <a:off x="965200" y="2550522"/>
            <a:ext cx="7683499" cy="457200"/>
          </a:xfrm>
          <a:prstGeom prst="rect">
            <a:avLst/>
          </a:prstGeom>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60" dirty="0" smtClean="0">
                <a:solidFill>
                  <a:schemeClr val="tx1">
                    <a:lumMod val="65000"/>
                    <a:lumOff val="35000"/>
                  </a:schemeClr>
                </a:solidFill>
                <a:latin typeface="Gotham Medium" pitchFamily="50" charset="0"/>
                <a:cs typeface="Gotham Medium" pitchFamily="50" charset="0"/>
              </a:rPr>
              <a:t>Going </a:t>
            </a:r>
            <a:r>
              <a:rPr lang="en-US" sz="4400" spc="-60" dirty="0" smtClean="0">
                <a:solidFill>
                  <a:srgbClr val="B03E8D"/>
                </a:solidFill>
                <a:latin typeface="Gotham Medium" pitchFamily="50" charset="0"/>
                <a:cs typeface="Gotham Medium" pitchFamily="50" charset="0"/>
              </a:rPr>
              <a:t>BIG</a:t>
            </a:r>
            <a:r>
              <a:rPr lang="en-US" sz="3600" spc="-60" dirty="0" smtClean="0">
                <a:solidFill>
                  <a:schemeClr val="tx1">
                    <a:lumMod val="65000"/>
                    <a:lumOff val="35000"/>
                  </a:schemeClr>
                </a:solidFill>
                <a:latin typeface="Gotham Medium" pitchFamily="50" charset="0"/>
                <a:cs typeface="Gotham Medium" pitchFamily="50" charset="0"/>
              </a:rPr>
              <a:t> </a:t>
            </a:r>
            <a:r>
              <a:rPr lang="en-US" sz="3600" spc="-60" dirty="0">
                <a:solidFill>
                  <a:schemeClr val="tx1">
                    <a:lumMod val="65000"/>
                    <a:lumOff val="35000"/>
                  </a:schemeClr>
                </a:solidFill>
                <a:latin typeface="Gotham Medium" pitchFamily="50" charset="0"/>
                <a:cs typeface="Gotham Medium" pitchFamily="50" charset="0"/>
              </a:rPr>
              <a:t>in </a:t>
            </a:r>
            <a:r>
              <a:rPr lang="en-US" sz="3600" spc="-60" dirty="0" smtClean="0">
                <a:solidFill>
                  <a:schemeClr val="tx1">
                    <a:lumMod val="65000"/>
                    <a:lumOff val="35000"/>
                  </a:schemeClr>
                </a:solidFill>
                <a:latin typeface="Gotham Medium" pitchFamily="50" charset="0"/>
                <a:cs typeface="Gotham Medium" pitchFamily="50" charset="0"/>
              </a:rPr>
              <a:t>FY16, but a word about the importance of users </a:t>
            </a:r>
            <a:endParaRPr lang="en-US" sz="3600" spc="-60" dirty="0">
              <a:solidFill>
                <a:schemeClr val="tx1">
                  <a:lumMod val="65000"/>
                  <a:lumOff val="35000"/>
                </a:schemeClr>
              </a:solidFill>
              <a:latin typeface="Gotham Medium" pitchFamily="50" charset="0"/>
              <a:cs typeface="Gotham Medium" pitchFamily="50" charset="0"/>
            </a:endParaRPr>
          </a:p>
        </p:txBody>
      </p:sp>
      <p:grpSp>
        <p:nvGrpSpPr>
          <p:cNvPr id="10" name="Group 9"/>
          <p:cNvGrpSpPr/>
          <p:nvPr/>
        </p:nvGrpSpPr>
        <p:grpSpPr>
          <a:xfrm>
            <a:off x="95491" y="4354221"/>
            <a:ext cx="1530109" cy="1176024"/>
            <a:chOff x="0" y="3873500"/>
            <a:chExt cx="2666778" cy="2049655"/>
          </a:xfrm>
        </p:grpSpPr>
        <p:sp>
          <p:nvSpPr>
            <p:cNvPr id="11" name="Freeform 45"/>
            <p:cNvSpPr>
              <a:spLocks/>
            </p:cNvSpPr>
            <p:nvPr/>
          </p:nvSpPr>
          <p:spPr bwMode="auto">
            <a:xfrm>
              <a:off x="1369809" y="3873500"/>
              <a:ext cx="1296969" cy="2049655"/>
            </a:xfrm>
            <a:custGeom>
              <a:avLst/>
              <a:gdLst>
                <a:gd name="T0" fmla="*/ 641 w 641"/>
                <a:gd name="T1" fmla="*/ 638 h 1013"/>
                <a:gd name="T2" fmla="*/ 641 w 641"/>
                <a:gd name="T3" fmla="*/ 1013 h 1013"/>
                <a:gd name="T4" fmla="*/ 0 w 641"/>
                <a:gd name="T5" fmla="*/ 374 h 1013"/>
                <a:gd name="T6" fmla="*/ 0 w 641"/>
                <a:gd name="T7" fmla="*/ 0 h 1013"/>
                <a:gd name="T8" fmla="*/ 641 w 641"/>
                <a:gd name="T9" fmla="*/ 638 h 1013"/>
              </a:gdLst>
              <a:ahLst/>
              <a:cxnLst>
                <a:cxn ang="0">
                  <a:pos x="T0" y="T1"/>
                </a:cxn>
                <a:cxn ang="0">
                  <a:pos x="T2" y="T3"/>
                </a:cxn>
                <a:cxn ang="0">
                  <a:pos x="T4" y="T5"/>
                </a:cxn>
                <a:cxn ang="0">
                  <a:pos x="T6" y="T7"/>
                </a:cxn>
                <a:cxn ang="0">
                  <a:pos x="T8" y="T9"/>
                </a:cxn>
              </a:cxnLst>
              <a:rect l="0" t="0" r="r" b="b"/>
              <a:pathLst>
                <a:path w="641" h="1013">
                  <a:moveTo>
                    <a:pt x="641" y="638"/>
                  </a:moveTo>
                  <a:lnTo>
                    <a:pt x="641" y="1013"/>
                  </a:lnTo>
                  <a:lnTo>
                    <a:pt x="0" y="374"/>
                  </a:lnTo>
                  <a:lnTo>
                    <a:pt x="0" y="0"/>
                  </a:lnTo>
                  <a:lnTo>
                    <a:pt x="641"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46"/>
            <p:cNvSpPr>
              <a:spLocks/>
            </p:cNvSpPr>
            <p:nvPr/>
          </p:nvSpPr>
          <p:spPr bwMode="auto">
            <a:xfrm>
              <a:off x="0" y="3873500"/>
              <a:ext cx="1301015" cy="2049655"/>
            </a:xfrm>
            <a:custGeom>
              <a:avLst/>
              <a:gdLst>
                <a:gd name="T0" fmla="*/ 0 w 643"/>
                <a:gd name="T1" fmla="*/ 638 h 1013"/>
                <a:gd name="T2" fmla="*/ 0 w 643"/>
                <a:gd name="T3" fmla="*/ 1013 h 1013"/>
                <a:gd name="T4" fmla="*/ 643 w 643"/>
                <a:gd name="T5" fmla="*/ 374 h 1013"/>
                <a:gd name="T6" fmla="*/ 643 w 643"/>
                <a:gd name="T7" fmla="*/ 0 h 1013"/>
                <a:gd name="T8" fmla="*/ 0 w 643"/>
                <a:gd name="T9" fmla="*/ 638 h 1013"/>
              </a:gdLst>
              <a:ahLst/>
              <a:cxnLst>
                <a:cxn ang="0">
                  <a:pos x="T0" y="T1"/>
                </a:cxn>
                <a:cxn ang="0">
                  <a:pos x="T2" y="T3"/>
                </a:cxn>
                <a:cxn ang="0">
                  <a:pos x="T4" y="T5"/>
                </a:cxn>
                <a:cxn ang="0">
                  <a:pos x="T6" y="T7"/>
                </a:cxn>
                <a:cxn ang="0">
                  <a:pos x="T8" y="T9"/>
                </a:cxn>
              </a:cxnLst>
              <a:rect l="0" t="0" r="r" b="b"/>
              <a:pathLst>
                <a:path w="643" h="1013">
                  <a:moveTo>
                    <a:pt x="0" y="638"/>
                  </a:moveTo>
                  <a:lnTo>
                    <a:pt x="0" y="1013"/>
                  </a:lnTo>
                  <a:lnTo>
                    <a:pt x="643" y="374"/>
                  </a:lnTo>
                  <a:lnTo>
                    <a:pt x="643" y="0"/>
                  </a:lnTo>
                  <a:lnTo>
                    <a:pt x="0" y="638"/>
                  </a:lnTo>
                  <a:close/>
                </a:path>
              </a:pathLst>
            </a:custGeom>
            <a:solidFill>
              <a:srgbClr val="B03E8D">
                <a:alpha val="78000"/>
              </a:srgbClr>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036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dirty="0" smtClean="0"/>
              <a:t>Users are King</a:t>
            </a:r>
            <a:endParaRPr lang="en-US" dirty="0"/>
          </a:p>
          <a:p>
            <a:pPr algn="ctr"/>
            <a:endParaRPr lang="en-US" dirty="0"/>
          </a:p>
        </p:txBody>
      </p:sp>
      <p:sp>
        <p:nvSpPr>
          <p:cNvPr id="18" name="Oval 17"/>
          <p:cNvSpPr/>
          <p:nvPr/>
        </p:nvSpPr>
        <p:spPr>
          <a:xfrm>
            <a:off x="3396025" y="4311015"/>
            <a:ext cx="1966719" cy="24765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260399" y="2909986"/>
            <a:ext cx="664539" cy="854260"/>
            <a:chOff x="1260399" y="2490608"/>
            <a:chExt cx="664539" cy="854260"/>
          </a:xfrm>
        </p:grpSpPr>
        <p:grpSp>
          <p:nvGrpSpPr>
            <p:cNvPr id="126" name="Group 125"/>
            <p:cNvGrpSpPr/>
            <p:nvPr/>
          </p:nvGrpSpPr>
          <p:grpSpPr>
            <a:xfrm>
              <a:off x="1663138" y="2999997"/>
              <a:ext cx="261800" cy="344871"/>
              <a:chOff x="5904051" y="685800"/>
              <a:chExt cx="316942" cy="417511"/>
            </a:xfrm>
          </p:grpSpPr>
          <p:sp>
            <p:nvSpPr>
              <p:cNvPr id="127" name="Freeform 847"/>
              <p:cNvSpPr>
                <a:spLocks/>
              </p:cNvSpPr>
              <p:nvPr/>
            </p:nvSpPr>
            <p:spPr bwMode="auto">
              <a:xfrm>
                <a:off x="5904051" y="685800"/>
                <a:ext cx="316942" cy="417510"/>
              </a:xfrm>
              <a:custGeom>
                <a:avLst/>
                <a:gdLst>
                  <a:gd name="T0" fmla="*/ 176 w 176"/>
                  <a:gd name="T1" fmla="*/ 212 h 232"/>
                  <a:gd name="T2" fmla="*/ 156 w 176"/>
                  <a:gd name="T3" fmla="*/ 232 h 232"/>
                  <a:gd name="T4" fmla="*/ 20 w 176"/>
                  <a:gd name="T5" fmla="*/ 232 h 232"/>
                  <a:gd name="T6" fmla="*/ 0 w 176"/>
                  <a:gd name="T7" fmla="*/ 212 h 232"/>
                  <a:gd name="T8" fmla="*/ 0 w 176"/>
                  <a:gd name="T9" fmla="*/ 20 h 232"/>
                  <a:gd name="T10" fmla="*/ 20 w 176"/>
                  <a:gd name="T11" fmla="*/ 0 h 232"/>
                  <a:gd name="T12" fmla="*/ 156 w 176"/>
                  <a:gd name="T13" fmla="*/ 0 h 232"/>
                  <a:gd name="T14" fmla="*/ 176 w 176"/>
                  <a:gd name="T15" fmla="*/ 20 h 232"/>
                  <a:gd name="T16" fmla="*/ 176 w 176"/>
                  <a:gd name="T17"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32">
                    <a:moveTo>
                      <a:pt x="176" y="212"/>
                    </a:moveTo>
                    <a:cubicBezTo>
                      <a:pt x="176" y="223"/>
                      <a:pt x="167" y="232"/>
                      <a:pt x="156" y="232"/>
                    </a:cubicBezTo>
                    <a:cubicBezTo>
                      <a:pt x="20" y="232"/>
                      <a:pt x="20" y="232"/>
                      <a:pt x="20" y="232"/>
                    </a:cubicBezTo>
                    <a:cubicBezTo>
                      <a:pt x="9" y="232"/>
                      <a:pt x="0" y="223"/>
                      <a:pt x="0" y="212"/>
                    </a:cubicBezTo>
                    <a:cubicBezTo>
                      <a:pt x="0" y="20"/>
                      <a:pt x="0" y="20"/>
                      <a:pt x="0" y="20"/>
                    </a:cubicBezTo>
                    <a:cubicBezTo>
                      <a:pt x="0" y="9"/>
                      <a:pt x="9" y="0"/>
                      <a:pt x="20" y="0"/>
                    </a:cubicBezTo>
                    <a:cubicBezTo>
                      <a:pt x="156" y="0"/>
                      <a:pt x="156" y="0"/>
                      <a:pt x="156" y="0"/>
                    </a:cubicBezTo>
                    <a:cubicBezTo>
                      <a:pt x="167" y="0"/>
                      <a:pt x="176" y="9"/>
                      <a:pt x="176" y="20"/>
                    </a:cubicBezTo>
                    <a:lnTo>
                      <a:pt x="176" y="212"/>
                    </a:lnTo>
                    <a:close/>
                  </a:path>
                </a:pathLst>
              </a:custGeom>
              <a:noFill/>
              <a:ln w="15875" cap="flat">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28" name="Freeform 848"/>
              <p:cNvSpPr>
                <a:spLocks/>
              </p:cNvSpPr>
              <p:nvPr/>
            </p:nvSpPr>
            <p:spPr bwMode="auto">
              <a:xfrm>
                <a:off x="5946716" y="728465"/>
                <a:ext cx="230850" cy="86854"/>
              </a:xfrm>
              <a:custGeom>
                <a:avLst/>
                <a:gdLst>
                  <a:gd name="T0" fmla="*/ 128 w 128"/>
                  <a:gd name="T1" fmla="*/ 40 h 48"/>
                  <a:gd name="T2" fmla="*/ 120 w 128"/>
                  <a:gd name="T3" fmla="*/ 48 h 48"/>
                  <a:gd name="T4" fmla="*/ 8 w 128"/>
                  <a:gd name="T5" fmla="*/ 48 h 48"/>
                  <a:gd name="T6" fmla="*/ 0 w 128"/>
                  <a:gd name="T7" fmla="*/ 40 h 48"/>
                  <a:gd name="T8" fmla="*/ 0 w 128"/>
                  <a:gd name="T9" fmla="*/ 8 h 48"/>
                  <a:gd name="T10" fmla="*/ 8 w 128"/>
                  <a:gd name="T11" fmla="*/ 0 h 48"/>
                  <a:gd name="T12" fmla="*/ 120 w 128"/>
                  <a:gd name="T13" fmla="*/ 0 h 48"/>
                  <a:gd name="T14" fmla="*/ 128 w 128"/>
                  <a:gd name="T15" fmla="*/ 8 h 48"/>
                  <a:gd name="T16" fmla="*/ 128 w 128"/>
                  <a:gd name="T1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48">
                    <a:moveTo>
                      <a:pt x="128" y="40"/>
                    </a:moveTo>
                    <a:cubicBezTo>
                      <a:pt x="128" y="44"/>
                      <a:pt x="124" y="48"/>
                      <a:pt x="120" y="48"/>
                    </a:cubicBezTo>
                    <a:cubicBezTo>
                      <a:pt x="8" y="48"/>
                      <a:pt x="8" y="48"/>
                      <a:pt x="8" y="48"/>
                    </a:cubicBezTo>
                    <a:cubicBezTo>
                      <a:pt x="4" y="48"/>
                      <a:pt x="0" y="44"/>
                      <a:pt x="0" y="40"/>
                    </a:cubicBezTo>
                    <a:cubicBezTo>
                      <a:pt x="0" y="8"/>
                      <a:pt x="0" y="8"/>
                      <a:pt x="0" y="8"/>
                    </a:cubicBezTo>
                    <a:cubicBezTo>
                      <a:pt x="0" y="4"/>
                      <a:pt x="4" y="0"/>
                      <a:pt x="8" y="0"/>
                    </a:cubicBezTo>
                    <a:cubicBezTo>
                      <a:pt x="120" y="0"/>
                      <a:pt x="120" y="0"/>
                      <a:pt x="120" y="0"/>
                    </a:cubicBezTo>
                    <a:cubicBezTo>
                      <a:pt x="124" y="0"/>
                      <a:pt x="128" y="4"/>
                      <a:pt x="128" y="8"/>
                    </a:cubicBezTo>
                    <a:lnTo>
                      <a:pt x="128" y="40"/>
                    </a:lnTo>
                    <a:close/>
                  </a:path>
                </a:pathLst>
              </a:custGeom>
              <a:noFill/>
              <a:ln w="15875" cap="flat">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29" name="Line 849"/>
              <p:cNvSpPr>
                <a:spLocks noChangeShapeType="1"/>
              </p:cNvSpPr>
              <p:nvPr/>
            </p:nvSpPr>
            <p:spPr bwMode="auto">
              <a:xfrm>
                <a:off x="5904051" y="973791"/>
                <a:ext cx="316942" cy="0"/>
              </a:xfrm>
              <a:prstGeom prst="line">
                <a:avLst/>
              </a:prstGeom>
              <a:noFill/>
              <a:ln w="15875" cap="flat">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0" name="Line 850"/>
              <p:cNvSpPr>
                <a:spLocks noChangeShapeType="1"/>
              </p:cNvSpPr>
              <p:nvPr/>
            </p:nvSpPr>
            <p:spPr bwMode="auto">
              <a:xfrm>
                <a:off x="5904051" y="858747"/>
                <a:ext cx="316942" cy="0"/>
              </a:xfrm>
              <a:prstGeom prst="line">
                <a:avLst/>
              </a:prstGeom>
              <a:noFill/>
              <a:ln w="15875" cap="flat">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1" name="Line 851"/>
              <p:cNvSpPr>
                <a:spLocks noChangeShapeType="1"/>
              </p:cNvSpPr>
              <p:nvPr/>
            </p:nvSpPr>
            <p:spPr bwMode="auto">
              <a:xfrm>
                <a:off x="6062522" y="858747"/>
                <a:ext cx="0" cy="244564"/>
              </a:xfrm>
              <a:prstGeom prst="line">
                <a:avLst/>
              </a:prstGeom>
              <a:noFill/>
              <a:ln w="15875" cap="flat">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2" name="Line 852"/>
              <p:cNvSpPr>
                <a:spLocks noChangeShapeType="1"/>
              </p:cNvSpPr>
              <p:nvPr/>
            </p:nvSpPr>
            <p:spPr bwMode="auto">
              <a:xfrm>
                <a:off x="5946716" y="915888"/>
                <a:ext cx="57903" cy="0"/>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3" name="Line 853"/>
              <p:cNvSpPr>
                <a:spLocks noChangeShapeType="1"/>
              </p:cNvSpPr>
              <p:nvPr/>
            </p:nvSpPr>
            <p:spPr bwMode="auto">
              <a:xfrm>
                <a:off x="6112806" y="915888"/>
                <a:ext cx="57903" cy="0"/>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4" name="Line 854"/>
              <p:cNvSpPr>
                <a:spLocks noChangeShapeType="1"/>
              </p:cNvSpPr>
              <p:nvPr/>
            </p:nvSpPr>
            <p:spPr bwMode="auto">
              <a:xfrm>
                <a:off x="6112806" y="1017218"/>
                <a:ext cx="57903" cy="0"/>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5" name="Line 855"/>
              <p:cNvSpPr>
                <a:spLocks noChangeShapeType="1"/>
              </p:cNvSpPr>
              <p:nvPr/>
            </p:nvSpPr>
            <p:spPr bwMode="auto">
              <a:xfrm>
                <a:off x="6112806" y="1045408"/>
                <a:ext cx="57903" cy="0"/>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6" name="Line 856"/>
              <p:cNvSpPr>
                <a:spLocks noChangeShapeType="1"/>
              </p:cNvSpPr>
              <p:nvPr/>
            </p:nvSpPr>
            <p:spPr bwMode="auto">
              <a:xfrm>
                <a:off x="5954335" y="1017218"/>
                <a:ext cx="43427" cy="42665"/>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7" name="Line 857"/>
              <p:cNvSpPr>
                <a:spLocks noChangeShapeType="1"/>
              </p:cNvSpPr>
              <p:nvPr/>
            </p:nvSpPr>
            <p:spPr bwMode="auto">
              <a:xfrm flipV="1">
                <a:off x="5954335" y="1017218"/>
                <a:ext cx="43427" cy="42665"/>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38" name="Line 858"/>
              <p:cNvSpPr>
                <a:spLocks noChangeShapeType="1"/>
              </p:cNvSpPr>
              <p:nvPr/>
            </p:nvSpPr>
            <p:spPr bwMode="auto">
              <a:xfrm>
                <a:off x="5975668" y="886936"/>
                <a:ext cx="0" cy="57903"/>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grpSp>
        <p:grpSp>
          <p:nvGrpSpPr>
            <p:cNvPr id="147" name="Group 146"/>
            <p:cNvGrpSpPr/>
            <p:nvPr/>
          </p:nvGrpSpPr>
          <p:grpSpPr>
            <a:xfrm>
              <a:off x="1260399" y="2490608"/>
              <a:ext cx="479713" cy="709654"/>
              <a:chOff x="4591050" y="3319463"/>
              <a:chExt cx="192088" cy="284162"/>
            </a:xfrm>
          </p:grpSpPr>
          <p:sp>
            <p:nvSpPr>
              <p:cNvPr id="150" name="Line 2"/>
              <p:cNvSpPr>
                <a:spLocks noChangeShapeType="1"/>
              </p:cNvSpPr>
              <p:nvPr/>
            </p:nvSpPr>
            <p:spPr bwMode="auto">
              <a:xfrm flipV="1">
                <a:off x="4748213" y="3467100"/>
                <a:ext cx="1587" cy="38100"/>
              </a:xfrm>
              <a:prstGeom prst="line">
                <a:avLst/>
              </a:pr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1" name="Freeform 3"/>
              <p:cNvSpPr>
                <a:spLocks noChangeArrowheads="1"/>
              </p:cNvSpPr>
              <p:nvPr/>
            </p:nvSpPr>
            <p:spPr bwMode="auto">
              <a:xfrm>
                <a:off x="4591050" y="3470275"/>
                <a:ext cx="142875" cy="133350"/>
              </a:xfrm>
              <a:custGeom>
                <a:avLst/>
                <a:gdLst>
                  <a:gd name="T0" fmla="*/ 263 w 395"/>
                  <a:gd name="T1" fmla="*/ 0 h 372"/>
                  <a:gd name="T2" fmla="*/ 263 w 395"/>
                  <a:gd name="T3" fmla="*/ 94 h 372"/>
                  <a:gd name="T4" fmla="*/ 73 w 395"/>
                  <a:gd name="T5" fmla="*/ 165 h 372"/>
                  <a:gd name="T6" fmla="*/ 0 w 395"/>
                  <a:gd name="T7" fmla="*/ 268 h 372"/>
                  <a:gd name="T8" fmla="*/ 0 w 395"/>
                  <a:gd name="T9" fmla="*/ 371 h 372"/>
                  <a:gd name="T10" fmla="*/ 394 w 395"/>
                  <a:gd name="T11" fmla="*/ 371 h 372"/>
                </a:gdLst>
                <a:ahLst/>
                <a:cxnLst>
                  <a:cxn ang="0">
                    <a:pos x="T0" y="T1"/>
                  </a:cxn>
                  <a:cxn ang="0">
                    <a:pos x="T2" y="T3"/>
                  </a:cxn>
                  <a:cxn ang="0">
                    <a:pos x="T4" y="T5"/>
                  </a:cxn>
                  <a:cxn ang="0">
                    <a:pos x="T6" y="T7"/>
                  </a:cxn>
                  <a:cxn ang="0">
                    <a:pos x="T8" y="T9"/>
                  </a:cxn>
                  <a:cxn ang="0">
                    <a:pos x="T10" y="T11"/>
                  </a:cxn>
                </a:cxnLst>
                <a:rect l="0" t="0" r="r" b="b"/>
                <a:pathLst>
                  <a:path w="395" h="372">
                    <a:moveTo>
                      <a:pt x="263" y="0"/>
                    </a:moveTo>
                    <a:lnTo>
                      <a:pt x="263" y="94"/>
                    </a:lnTo>
                    <a:lnTo>
                      <a:pt x="73" y="165"/>
                    </a:lnTo>
                    <a:cubicBezTo>
                      <a:pt x="30" y="180"/>
                      <a:pt x="0" y="222"/>
                      <a:pt x="0" y="268"/>
                    </a:cubicBezTo>
                    <a:lnTo>
                      <a:pt x="0" y="371"/>
                    </a:lnTo>
                    <a:lnTo>
                      <a:pt x="394" y="371"/>
                    </a:ln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2" name="Freeform 4"/>
              <p:cNvSpPr>
                <a:spLocks noChangeArrowheads="1"/>
              </p:cNvSpPr>
              <p:nvPr/>
            </p:nvSpPr>
            <p:spPr bwMode="auto">
              <a:xfrm>
                <a:off x="4649788" y="3319463"/>
                <a:ext cx="133350" cy="158750"/>
              </a:xfrm>
              <a:custGeom>
                <a:avLst/>
                <a:gdLst>
                  <a:gd name="T0" fmla="*/ 368 w 369"/>
                  <a:gd name="T1" fmla="*/ 221 h 442"/>
                  <a:gd name="T2" fmla="*/ 343 w 369"/>
                  <a:gd name="T3" fmla="*/ 331 h 442"/>
                  <a:gd name="T4" fmla="*/ 276 w 369"/>
                  <a:gd name="T5" fmla="*/ 412 h 442"/>
                  <a:gd name="T6" fmla="*/ 184 w 369"/>
                  <a:gd name="T7" fmla="*/ 441 h 442"/>
                  <a:gd name="T8" fmla="*/ 92 w 369"/>
                  <a:gd name="T9" fmla="*/ 412 h 442"/>
                  <a:gd name="T10" fmla="*/ 25 w 369"/>
                  <a:gd name="T11" fmla="*/ 331 h 442"/>
                  <a:gd name="T12" fmla="*/ 0 w 369"/>
                  <a:gd name="T13" fmla="*/ 221 h 442"/>
                  <a:gd name="T14" fmla="*/ 25 w 369"/>
                  <a:gd name="T15" fmla="*/ 111 h 442"/>
                  <a:gd name="T16" fmla="*/ 92 w 369"/>
                  <a:gd name="T17" fmla="*/ 30 h 442"/>
                  <a:gd name="T18" fmla="*/ 184 w 369"/>
                  <a:gd name="T19" fmla="*/ 0 h 442"/>
                  <a:gd name="T20" fmla="*/ 276 w 369"/>
                  <a:gd name="T21" fmla="*/ 30 h 442"/>
                  <a:gd name="T22" fmla="*/ 343 w 369"/>
                  <a:gd name="T23" fmla="*/ 111 h 442"/>
                  <a:gd name="T24" fmla="*/ 368 w 369"/>
                  <a:gd name="T25" fmla="*/ 2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42">
                    <a:moveTo>
                      <a:pt x="368" y="221"/>
                    </a:moveTo>
                    <a:cubicBezTo>
                      <a:pt x="368" y="261"/>
                      <a:pt x="360" y="296"/>
                      <a:pt x="343" y="331"/>
                    </a:cubicBezTo>
                    <a:cubicBezTo>
                      <a:pt x="326" y="366"/>
                      <a:pt x="305" y="392"/>
                      <a:pt x="276" y="412"/>
                    </a:cubicBezTo>
                    <a:cubicBezTo>
                      <a:pt x="247" y="432"/>
                      <a:pt x="218" y="441"/>
                      <a:pt x="184" y="441"/>
                    </a:cubicBezTo>
                    <a:cubicBezTo>
                      <a:pt x="150" y="441"/>
                      <a:pt x="121" y="432"/>
                      <a:pt x="92" y="412"/>
                    </a:cubicBezTo>
                    <a:cubicBezTo>
                      <a:pt x="63" y="392"/>
                      <a:pt x="42" y="366"/>
                      <a:pt x="25" y="331"/>
                    </a:cubicBezTo>
                    <a:cubicBezTo>
                      <a:pt x="8" y="296"/>
                      <a:pt x="0" y="261"/>
                      <a:pt x="0" y="221"/>
                    </a:cubicBezTo>
                    <a:cubicBezTo>
                      <a:pt x="0" y="180"/>
                      <a:pt x="8" y="146"/>
                      <a:pt x="25" y="111"/>
                    </a:cubicBezTo>
                    <a:cubicBezTo>
                      <a:pt x="42" y="75"/>
                      <a:pt x="63" y="50"/>
                      <a:pt x="92" y="30"/>
                    </a:cubicBezTo>
                    <a:cubicBezTo>
                      <a:pt x="121" y="10"/>
                      <a:pt x="150" y="0"/>
                      <a:pt x="184" y="0"/>
                    </a:cubicBezTo>
                    <a:cubicBezTo>
                      <a:pt x="218" y="0"/>
                      <a:pt x="247" y="10"/>
                      <a:pt x="276" y="30"/>
                    </a:cubicBezTo>
                    <a:cubicBezTo>
                      <a:pt x="305" y="50"/>
                      <a:pt x="326" y="75"/>
                      <a:pt x="343" y="111"/>
                    </a:cubicBezTo>
                    <a:cubicBezTo>
                      <a:pt x="360" y="146"/>
                      <a:pt x="368" y="180"/>
                      <a:pt x="368" y="221"/>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3" name="Freeform 5"/>
              <p:cNvSpPr>
                <a:spLocks noChangeArrowheads="1"/>
              </p:cNvSpPr>
              <p:nvPr/>
            </p:nvSpPr>
            <p:spPr bwMode="auto">
              <a:xfrm>
                <a:off x="4651375" y="3367088"/>
                <a:ext cx="131763" cy="30162"/>
              </a:xfrm>
              <a:custGeom>
                <a:avLst/>
                <a:gdLst>
                  <a:gd name="T0" fmla="*/ 364 w 365"/>
                  <a:gd name="T1" fmla="*/ 69 h 84"/>
                  <a:gd name="T2" fmla="*/ 346 w 365"/>
                  <a:gd name="T3" fmla="*/ 71 h 84"/>
                  <a:gd name="T4" fmla="*/ 209 w 365"/>
                  <a:gd name="T5" fmla="*/ 0 h 84"/>
                  <a:gd name="T6" fmla="*/ 71 w 365"/>
                  <a:gd name="T7" fmla="*/ 71 h 84"/>
                  <a:gd name="T8" fmla="*/ 0 w 365"/>
                  <a:gd name="T9" fmla="*/ 53 h 84"/>
                </a:gdLst>
                <a:ahLst/>
                <a:cxnLst>
                  <a:cxn ang="0">
                    <a:pos x="T0" y="T1"/>
                  </a:cxn>
                  <a:cxn ang="0">
                    <a:pos x="T2" y="T3"/>
                  </a:cxn>
                  <a:cxn ang="0">
                    <a:pos x="T4" y="T5"/>
                  </a:cxn>
                  <a:cxn ang="0">
                    <a:pos x="T6" y="T7"/>
                  </a:cxn>
                  <a:cxn ang="0">
                    <a:pos x="T8" y="T9"/>
                  </a:cxn>
                </a:cxnLst>
                <a:rect l="0" t="0" r="r" b="b"/>
                <a:pathLst>
                  <a:path w="365" h="84">
                    <a:moveTo>
                      <a:pt x="364" y="69"/>
                    </a:moveTo>
                    <a:cubicBezTo>
                      <a:pt x="358" y="70"/>
                      <a:pt x="353" y="69"/>
                      <a:pt x="346" y="71"/>
                    </a:cubicBezTo>
                    <a:cubicBezTo>
                      <a:pt x="284" y="83"/>
                      <a:pt x="244" y="60"/>
                      <a:pt x="209" y="0"/>
                    </a:cubicBezTo>
                    <a:cubicBezTo>
                      <a:pt x="189" y="39"/>
                      <a:pt x="124" y="71"/>
                      <a:pt x="71" y="71"/>
                    </a:cubicBezTo>
                    <a:cubicBezTo>
                      <a:pt x="45" y="71"/>
                      <a:pt x="22" y="65"/>
                      <a:pt x="0" y="53"/>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grpSp>
      </p:grpSp>
      <p:grpSp>
        <p:nvGrpSpPr>
          <p:cNvPr id="10" name="Group 9"/>
          <p:cNvGrpSpPr/>
          <p:nvPr/>
        </p:nvGrpSpPr>
        <p:grpSpPr>
          <a:xfrm>
            <a:off x="4022575" y="2909986"/>
            <a:ext cx="787923" cy="804030"/>
            <a:chOff x="4076819" y="2490608"/>
            <a:chExt cx="787923" cy="804030"/>
          </a:xfrm>
        </p:grpSpPr>
        <p:grpSp>
          <p:nvGrpSpPr>
            <p:cNvPr id="120" name="Group 119"/>
            <p:cNvGrpSpPr/>
            <p:nvPr/>
          </p:nvGrpSpPr>
          <p:grpSpPr>
            <a:xfrm>
              <a:off x="4510157" y="3002005"/>
              <a:ext cx="354585" cy="292633"/>
              <a:chOff x="10210800" y="3276600"/>
              <a:chExt cx="417510" cy="273515"/>
            </a:xfrm>
          </p:grpSpPr>
          <p:sp>
            <p:nvSpPr>
              <p:cNvPr id="121" name="Rectangle 777"/>
              <p:cNvSpPr>
                <a:spLocks noChangeArrowheads="1"/>
              </p:cNvSpPr>
              <p:nvPr/>
            </p:nvSpPr>
            <p:spPr bwMode="auto">
              <a:xfrm>
                <a:off x="10210800" y="3276600"/>
                <a:ext cx="417510" cy="273515"/>
              </a:xfrm>
              <a:prstGeom prst="rect">
                <a:avLst/>
              </a:prstGeom>
              <a:noFill/>
              <a:ln w="15875" cap="flat">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24" name="Freeform 780"/>
              <p:cNvSpPr>
                <a:spLocks/>
              </p:cNvSpPr>
              <p:nvPr/>
            </p:nvSpPr>
            <p:spPr bwMode="auto">
              <a:xfrm>
                <a:off x="10254227" y="3363454"/>
                <a:ext cx="287991" cy="93712"/>
              </a:xfrm>
              <a:custGeom>
                <a:avLst/>
                <a:gdLst>
                  <a:gd name="T0" fmla="*/ 0 w 378"/>
                  <a:gd name="T1" fmla="*/ 75 h 123"/>
                  <a:gd name="T2" fmla="*/ 85 w 378"/>
                  <a:gd name="T3" fmla="*/ 75 h 123"/>
                  <a:gd name="T4" fmla="*/ 137 w 378"/>
                  <a:gd name="T5" fmla="*/ 21 h 123"/>
                  <a:gd name="T6" fmla="*/ 179 w 378"/>
                  <a:gd name="T7" fmla="*/ 123 h 123"/>
                  <a:gd name="T8" fmla="*/ 246 w 378"/>
                  <a:gd name="T9" fmla="*/ 56 h 123"/>
                  <a:gd name="T10" fmla="*/ 293 w 378"/>
                  <a:gd name="T11" fmla="*/ 104 h 123"/>
                  <a:gd name="T12" fmla="*/ 378 w 378"/>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78" h="123">
                    <a:moveTo>
                      <a:pt x="0" y="75"/>
                    </a:moveTo>
                    <a:lnTo>
                      <a:pt x="85" y="75"/>
                    </a:lnTo>
                    <a:lnTo>
                      <a:pt x="137" y="21"/>
                    </a:lnTo>
                    <a:lnTo>
                      <a:pt x="179" y="123"/>
                    </a:lnTo>
                    <a:lnTo>
                      <a:pt x="246" y="56"/>
                    </a:lnTo>
                    <a:lnTo>
                      <a:pt x="293" y="104"/>
                    </a:lnTo>
                    <a:lnTo>
                      <a:pt x="378" y="0"/>
                    </a:lnTo>
                  </a:path>
                </a:pathLst>
              </a:cu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25" name="Rectangle 781"/>
              <p:cNvSpPr>
                <a:spLocks noChangeArrowheads="1"/>
              </p:cNvSpPr>
              <p:nvPr/>
            </p:nvSpPr>
            <p:spPr bwMode="auto">
              <a:xfrm>
                <a:off x="10254227" y="3320027"/>
                <a:ext cx="331418" cy="187423"/>
              </a:xfrm>
              <a:prstGeom prst="rect">
                <a:avLst/>
              </a:prstGeom>
              <a:noFill/>
              <a:ln w="15875" cap="flat">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grpSp>
        <p:grpSp>
          <p:nvGrpSpPr>
            <p:cNvPr id="154" name="Group 153"/>
            <p:cNvGrpSpPr/>
            <p:nvPr/>
          </p:nvGrpSpPr>
          <p:grpSpPr>
            <a:xfrm>
              <a:off x="4076819" y="2490608"/>
              <a:ext cx="479713" cy="709654"/>
              <a:chOff x="4591050" y="3319463"/>
              <a:chExt cx="192088" cy="284162"/>
            </a:xfrm>
          </p:grpSpPr>
          <p:sp>
            <p:nvSpPr>
              <p:cNvPr id="155" name="Line 2"/>
              <p:cNvSpPr>
                <a:spLocks noChangeShapeType="1"/>
              </p:cNvSpPr>
              <p:nvPr/>
            </p:nvSpPr>
            <p:spPr bwMode="auto">
              <a:xfrm flipV="1">
                <a:off x="4748213" y="3467100"/>
                <a:ext cx="1587" cy="38100"/>
              </a:xfrm>
              <a:prstGeom prst="line">
                <a:avLst/>
              </a:pr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6" name="Freeform 3"/>
              <p:cNvSpPr>
                <a:spLocks noChangeArrowheads="1"/>
              </p:cNvSpPr>
              <p:nvPr/>
            </p:nvSpPr>
            <p:spPr bwMode="auto">
              <a:xfrm>
                <a:off x="4591050" y="3470275"/>
                <a:ext cx="142875" cy="133350"/>
              </a:xfrm>
              <a:custGeom>
                <a:avLst/>
                <a:gdLst>
                  <a:gd name="T0" fmla="*/ 263 w 395"/>
                  <a:gd name="T1" fmla="*/ 0 h 372"/>
                  <a:gd name="T2" fmla="*/ 263 w 395"/>
                  <a:gd name="T3" fmla="*/ 94 h 372"/>
                  <a:gd name="T4" fmla="*/ 73 w 395"/>
                  <a:gd name="T5" fmla="*/ 165 h 372"/>
                  <a:gd name="T6" fmla="*/ 0 w 395"/>
                  <a:gd name="T7" fmla="*/ 268 h 372"/>
                  <a:gd name="T8" fmla="*/ 0 w 395"/>
                  <a:gd name="T9" fmla="*/ 371 h 372"/>
                  <a:gd name="T10" fmla="*/ 394 w 395"/>
                  <a:gd name="T11" fmla="*/ 371 h 372"/>
                </a:gdLst>
                <a:ahLst/>
                <a:cxnLst>
                  <a:cxn ang="0">
                    <a:pos x="T0" y="T1"/>
                  </a:cxn>
                  <a:cxn ang="0">
                    <a:pos x="T2" y="T3"/>
                  </a:cxn>
                  <a:cxn ang="0">
                    <a:pos x="T4" y="T5"/>
                  </a:cxn>
                  <a:cxn ang="0">
                    <a:pos x="T6" y="T7"/>
                  </a:cxn>
                  <a:cxn ang="0">
                    <a:pos x="T8" y="T9"/>
                  </a:cxn>
                  <a:cxn ang="0">
                    <a:pos x="T10" y="T11"/>
                  </a:cxn>
                </a:cxnLst>
                <a:rect l="0" t="0" r="r" b="b"/>
                <a:pathLst>
                  <a:path w="395" h="372">
                    <a:moveTo>
                      <a:pt x="263" y="0"/>
                    </a:moveTo>
                    <a:lnTo>
                      <a:pt x="263" y="94"/>
                    </a:lnTo>
                    <a:lnTo>
                      <a:pt x="73" y="165"/>
                    </a:lnTo>
                    <a:cubicBezTo>
                      <a:pt x="30" y="180"/>
                      <a:pt x="0" y="222"/>
                      <a:pt x="0" y="268"/>
                    </a:cubicBezTo>
                    <a:lnTo>
                      <a:pt x="0" y="371"/>
                    </a:lnTo>
                    <a:lnTo>
                      <a:pt x="394" y="371"/>
                    </a:ln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7" name="Freeform 4"/>
              <p:cNvSpPr>
                <a:spLocks noChangeArrowheads="1"/>
              </p:cNvSpPr>
              <p:nvPr/>
            </p:nvSpPr>
            <p:spPr bwMode="auto">
              <a:xfrm>
                <a:off x="4649788" y="3319463"/>
                <a:ext cx="133350" cy="158750"/>
              </a:xfrm>
              <a:custGeom>
                <a:avLst/>
                <a:gdLst>
                  <a:gd name="T0" fmla="*/ 368 w 369"/>
                  <a:gd name="T1" fmla="*/ 221 h 442"/>
                  <a:gd name="T2" fmla="*/ 343 w 369"/>
                  <a:gd name="T3" fmla="*/ 331 h 442"/>
                  <a:gd name="T4" fmla="*/ 276 w 369"/>
                  <a:gd name="T5" fmla="*/ 412 h 442"/>
                  <a:gd name="T6" fmla="*/ 184 w 369"/>
                  <a:gd name="T7" fmla="*/ 441 h 442"/>
                  <a:gd name="T8" fmla="*/ 92 w 369"/>
                  <a:gd name="T9" fmla="*/ 412 h 442"/>
                  <a:gd name="T10" fmla="*/ 25 w 369"/>
                  <a:gd name="T11" fmla="*/ 331 h 442"/>
                  <a:gd name="T12" fmla="*/ 0 w 369"/>
                  <a:gd name="T13" fmla="*/ 221 h 442"/>
                  <a:gd name="T14" fmla="*/ 25 w 369"/>
                  <a:gd name="T15" fmla="*/ 111 h 442"/>
                  <a:gd name="T16" fmla="*/ 92 w 369"/>
                  <a:gd name="T17" fmla="*/ 30 h 442"/>
                  <a:gd name="T18" fmla="*/ 184 w 369"/>
                  <a:gd name="T19" fmla="*/ 0 h 442"/>
                  <a:gd name="T20" fmla="*/ 276 w 369"/>
                  <a:gd name="T21" fmla="*/ 30 h 442"/>
                  <a:gd name="T22" fmla="*/ 343 w 369"/>
                  <a:gd name="T23" fmla="*/ 111 h 442"/>
                  <a:gd name="T24" fmla="*/ 368 w 369"/>
                  <a:gd name="T25" fmla="*/ 2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42">
                    <a:moveTo>
                      <a:pt x="368" y="221"/>
                    </a:moveTo>
                    <a:cubicBezTo>
                      <a:pt x="368" y="261"/>
                      <a:pt x="360" y="296"/>
                      <a:pt x="343" y="331"/>
                    </a:cubicBezTo>
                    <a:cubicBezTo>
                      <a:pt x="326" y="366"/>
                      <a:pt x="305" y="392"/>
                      <a:pt x="276" y="412"/>
                    </a:cubicBezTo>
                    <a:cubicBezTo>
                      <a:pt x="247" y="432"/>
                      <a:pt x="218" y="441"/>
                      <a:pt x="184" y="441"/>
                    </a:cubicBezTo>
                    <a:cubicBezTo>
                      <a:pt x="150" y="441"/>
                      <a:pt x="121" y="432"/>
                      <a:pt x="92" y="412"/>
                    </a:cubicBezTo>
                    <a:cubicBezTo>
                      <a:pt x="63" y="392"/>
                      <a:pt x="42" y="366"/>
                      <a:pt x="25" y="331"/>
                    </a:cubicBezTo>
                    <a:cubicBezTo>
                      <a:pt x="8" y="296"/>
                      <a:pt x="0" y="261"/>
                      <a:pt x="0" y="221"/>
                    </a:cubicBezTo>
                    <a:cubicBezTo>
                      <a:pt x="0" y="180"/>
                      <a:pt x="8" y="146"/>
                      <a:pt x="25" y="111"/>
                    </a:cubicBezTo>
                    <a:cubicBezTo>
                      <a:pt x="42" y="75"/>
                      <a:pt x="63" y="50"/>
                      <a:pt x="92" y="30"/>
                    </a:cubicBezTo>
                    <a:cubicBezTo>
                      <a:pt x="121" y="10"/>
                      <a:pt x="150" y="0"/>
                      <a:pt x="184" y="0"/>
                    </a:cubicBezTo>
                    <a:cubicBezTo>
                      <a:pt x="218" y="0"/>
                      <a:pt x="247" y="10"/>
                      <a:pt x="276" y="30"/>
                    </a:cubicBezTo>
                    <a:cubicBezTo>
                      <a:pt x="305" y="50"/>
                      <a:pt x="326" y="75"/>
                      <a:pt x="343" y="111"/>
                    </a:cubicBezTo>
                    <a:cubicBezTo>
                      <a:pt x="360" y="146"/>
                      <a:pt x="368" y="180"/>
                      <a:pt x="368" y="221"/>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58" name="Freeform 5"/>
              <p:cNvSpPr>
                <a:spLocks noChangeArrowheads="1"/>
              </p:cNvSpPr>
              <p:nvPr/>
            </p:nvSpPr>
            <p:spPr bwMode="auto">
              <a:xfrm>
                <a:off x="4651375" y="3367088"/>
                <a:ext cx="131763" cy="30162"/>
              </a:xfrm>
              <a:custGeom>
                <a:avLst/>
                <a:gdLst>
                  <a:gd name="T0" fmla="*/ 364 w 365"/>
                  <a:gd name="T1" fmla="*/ 69 h 84"/>
                  <a:gd name="T2" fmla="*/ 346 w 365"/>
                  <a:gd name="T3" fmla="*/ 71 h 84"/>
                  <a:gd name="T4" fmla="*/ 209 w 365"/>
                  <a:gd name="T5" fmla="*/ 0 h 84"/>
                  <a:gd name="T6" fmla="*/ 71 w 365"/>
                  <a:gd name="T7" fmla="*/ 71 h 84"/>
                  <a:gd name="T8" fmla="*/ 0 w 365"/>
                  <a:gd name="T9" fmla="*/ 53 h 84"/>
                </a:gdLst>
                <a:ahLst/>
                <a:cxnLst>
                  <a:cxn ang="0">
                    <a:pos x="T0" y="T1"/>
                  </a:cxn>
                  <a:cxn ang="0">
                    <a:pos x="T2" y="T3"/>
                  </a:cxn>
                  <a:cxn ang="0">
                    <a:pos x="T4" y="T5"/>
                  </a:cxn>
                  <a:cxn ang="0">
                    <a:pos x="T6" y="T7"/>
                  </a:cxn>
                  <a:cxn ang="0">
                    <a:pos x="T8" y="T9"/>
                  </a:cxn>
                </a:cxnLst>
                <a:rect l="0" t="0" r="r" b="b"/>
                <a:pathLst>
                  <a:path w="365" h="84">
                    <a:moveTo>
                      <a:pt x="364" y="69"/>
                    </a:moveTo>
                    <a:cubicBezTo>
                      <a:pt x="358" y="70"/>
                      <a:pt x="353" y="69"/>
                      <a:pt x="346" y="71"/>
                    </a:cubicBezTo>
                    <a:cubicBezTo>
                      <a:pt x="284" y="83"/>
                      <a:pt x="244" y="60"/>
                      <a:pt x="209" y="0"/>
                    </a:cubicBezTo>
                    <a:cubicBezTo>
                      <a:pt x="189" y="39"/>
                      <a:pt x="124" y="71"/>
                      <a:pt x="71" y="71"/>
                    </a:cubicBezTo>
                    <a:cubicBezTo>
                      <a:pt x="45" y="71"/>
                      <a:pt x="22" y="65"/>
                      <a:pt x="0" y="53"/>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grpSp>
      </p:grpSp>
      <p:grpSp>
        <p:nvGrpSpPr>
          <p:cNvPr id="13" name="Group 12"/>
          <p:cNvGrpSpPr/>
          <p:nvPr/>
        </p:nvGrpSpPr>
        <p:grpSpPr>
          <a:xfrm>
            <a:off x="6801798" y="2909986"/>
            <a:ext cx="782675" cy="808515"/>
            <a:chOff x="6893238" y="2490608"/>
            <a:chExt cx="782675" cy="808515"/>
          </a:xfrm>
        </p:grpSpPr>
        <p:grpSp>
          <p:nvGrpSpPr>
            <p:cNvPr id="139" name="Group 138"/>
            <p:cNvGrpSpPr/>
            <p:nvPr/>
          </p:nvGrpSpPr>
          <p:grpSpPr>
            <a:xfrm>
              <a:off x="7299638" y="3013484"/>
              <a:ext cx="376275" cy="285639"/>
              <a:chOff x="3660509" y="2976390"/>
              <a:chExt cx="460588" cy="349643"/>
            </a:xfrm>
          </p:grpSpPr>
          <p:sp>
            <p:nvSpPr>
              <p:cNvPr id="140" name="Freeform 174"/>
              <p:cNvSpPr>
                <a:spLocks/>
              </p:cNvSpPr>
              <p:nvPr/>
            </p:nvSpPr>
            <p:spPr bwMode="auto">
              <a:xfrm>
                <a:off x="3660509" y="3119273"/>
                <a:ext cx="460588" cy="142883"/>
              </a:xfrm>
              <a:custGeom>
                <a:avLst/>
                <a:gdLst>
                  <a:gd name="T0" fmla="*/ 0 w 548"/>
                  <a:gd name="T1" fmla="*/ 95 h 170"/>
                  <a:gd name="T2" fmla="*/ 113 w 548"/>
                  <a:gd name="T3" fmla="*/ 95 h 170"/>
                  <a:gd name="T4" fmla="*/ 160 w 548"/>
                  <a:gd name="T5" fmla="*/ 19 h 170"/>
                  <a:gd name="T6" fmla="*/ 217 w 548"/>
                  <a:gd name="T7" fmla="*/ 161 h 170"/>
                  <a:gd name="T8" fmla="*/ 312 w 548"/>
                  <a:gd name="T9" fmla="*/ 0 h 170"/>
                  <a:gd name="T10" fmla="*/ 387 w 548"/>
                  <a:gd name="T11" fmla="*/ 170 h 170"/>
                  <a:gd name="T12" fmla="*/ 435 w 548"/>
                  <a:gd name="T13" fmla="*/ 95 h 170"/>
                  <a:gd name="T14" fmla="*/ 548 w 548"/>
                  <a:gd name="T15" fmla="*/ 95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8" h="170">
                    <a:moveTo>
                      <a:pt x="0" y="95"/>
                    </a:moveTo>
                    <a:lnTo>
                      <a:pt x="113" y="95"/>
                    </a:lnTo>
                    <a:lnTo>
                      <a:pt x="160" y="19"/>
                    </a:lnTo>
                    <a:lnTo>
                      <a:pt x="217" y="161"/>
                    </a:lnTo>
                    <a:lnTo>
                      <a:pt x="312" y="0"/>
                    </a:lnTo>
                    <a:lnTo>
                      <a:pt x="387" y="170"/>
                    </a:lnTo>
                    <a:lnTo>
                      <a:pt x="435" y="95"/>
                    </a:lnTo>
                    <a:lnTo>
                      <a:pt x="548" y="95"/>
                    </a:lnTo>
                  </a:path>
                </a:pathLst>
              </a:cu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1" name="Freeform 175"/>
              <p:cNvSpPr>
                <a:spLocks/>
              </p:cNvSpPr>
              <p:nvPr/>
            </p:nvSpPr>
            <p:spPr bwMode="auto">
              <a:xfrm>
                <a:off x="3660509" y="2976390"/>
                <a:ext cx="460588" cy="349643"/>
              </a:xfrm>
              <a:custGeom>
                <a:avLst/>
                <a:gdLst>
                  <a:gd name="T0" fmla="*/ 232 w 232"/>
                  <a:gd name="T1" fmla="*/ 156 h 176"/>
                  <a:gd name="T2" fmla="*/ 212 w 232"/>
                  <a:gd name="T3" fmla="*/ 176 h 176"/>
                  <a:gd name="T4" fmla="*/ 20 w 232"/>
                  <a:gd name="T5" fmla="*/ 176 h 176"/>
                  <a:gd name="T6" fmla="*/ 0 w 232"/>
                  <a:gd name="T7" fmla="*/ 156 h 176"/>
                  <a:gd name="T8" fmla="*/ 0 w 232"/>
                  <a:gd name="T9" fmla="*/ 20 h 176"/>
                  <a:gd name="T10" fmla="*/ 20 w 232"/>
                  <a:gd name="T11" fmla="*/ 0 h 176"/>
                  <a:gd name="T12" fmla="*/ 212 w 232"/>
                  <a:gd name="T13" fmla="*/ 0 h 176"/>
                  <a:gd name="T14" fmla="*/ 232 w 232"/>
                  <a:gd name="T15" fmla="*/ 20 h 176"/>
                  <a:gd name="T16" fmla="*/ 232 w 232"/>
                  <a:gd name="T17"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76">
                    <a:moveTo>
                      <a:pt x="232" y="156"/>
                    </a:moveTo>
                    <a:cubicBezTo>
                      <a:pt x="232" y="167"/>
                      <a:pt x="223" y="176"/>
                      <a:pt x="212" y="176"/>
                    </a:cubicBezTo>
                    <a:cubicBezTo>
                      <a:pt x="20" y="176"/>
                      <a:pt x="20" y="176"/>
                      <a:pt x="20" y="176"/>
                    </a:cubicBezTo>
                    <a:cubicBezTo>
                      <a:pt x="9" y="176"/>
                      <a:pt x="0" y="167"/>
                      <a:pt x="0" y="156"/>
                    </a:cubicBezTo>
                    <a:cubicBezTo>
                      <a:pt x="0" y="20"/>
                      <a:pt x="0" y="20"/>
                      <a:pt x="0" y="20"/>
                    </a:cubicBezTo>
                    <a:cubicBezTo>
                      <a:pt x="0" y="9"/>
                      <a:pt x="9" y="0"/>
                      <a:pt x="20" y="0"/>
                    </a:cubicBezTo>
                    <a:cubicBezTo>
                      <a:pt x="212" y="0"/>
                      <a:pt x="212" y="0"/>
                      <a:pt x="212" y="0"/>
                    </a:cubicBezTo>
                    <a:cubicBezTo>
                      <a:pt x="223" y="0"/>
                      <a:pt x="232" y="9"/>
                      <a:pt x="232" y="20"/>
                    </a:cubicBezTo>
                    <a:lnTo>
                      <a:pt x="232" y="156"/>
                    </a:lnTo>
                    <a:close/>
                  </a:path>
                </a:pathLst>
              </a:cu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2" name="Line 176"/>
              <p:cNvSpPr>
                <a:spLocks noChangeShapeType="1"/>
              </p:cNvSpPr>
              <p:nvPr/>
            </p:nvSpPr>
            <p:spPr bwMode="auto">
              <a:xfrm>
                <a:off x="3660509" y="3055396"/>
                <a:ext cx="460588" cy="0"/>
              </a:xfrm>
              <a:prstGeom prst="line">
                <a:avLst/>
              </a:prstGeom>
              <a:noFill/>
              <a:ln w="15875" cap="rnd">
                <a:solidFill>
                  <a:srgbClr val="277FC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3" name="Oval 177"/>
              <p:cNvSpPr>
                <a:spLocks noChangeArrowheads="1"/>
              </p:cNvSpPr>
              <p:nvPr/>
            </p:nvSpPr>
            <p:spPr bwMode="auto">
              <a:xfrm>
                <a:off x="3707576" y="3007488"/>
                <a:ext cx="15970" cy="15970"/>
              </a:xfrm>
              <a:prstGeom prst="ellipse">
                <a:avLst/>
              </a:pr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4" name="Oval 178"/>
              <p:cNvSpPr>
                <a:spLocks noChangeArrowheads="1"/>
              </p:cNvSpPr>
              <p:nvPr/>
            </p:nvSpPr>
            <p:spPr bwMode="auto">
              <a:xfrm>
                <a:off x="3755484" y="3007488"/>
                <a:ext cx="15970" cy="15970"/>
              </a:xfrm>
              <a:prstGeom prst="ellipse">
                <a:avLst/>
              </a:pr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5" name="Oval 179"/>
              <p:cNvSpPr>
                <a:spLocks noChangeArrowheads="1"/>
              </p:cNvSpPr>
              <p:nvPr/>
            </p:nvSpPr>
            <p:spPr bwMode="auto">
              <a:xfrm>
                <a:off x="3803392" y="3007488"/>
                <a:ext cx="15970" cy="15970"/>
              </a:xfrm>
              <a:prstGeom prst="ellipse">
                <a:avLst/>
              </a:prstGeom>
              <a:noFill/>
              <a:ln w="15875" cap="rnd">
                <a:solidFill>
                  <a:srgbClr val="277FC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grpSp>
        <p:grpSp>
          <p:nvGrpSpPr>
            <p:cNvPr id="159" name="Group 158"/>
            <p:cNvGrpSpPr/>
            <p:nvPr/>
          </p:nvGrpSpPr>
          <p:grpSpPr>
            <a:xfrm>
              <a:off x="6893238" y="2490608"/>
              <a:ext cx="479713" cy="709654"/>
              <a:chOff x="4591050" y="3319463"/>
              <a:chExt cx="192088" cy="284162"/>
            </a:xfrm>
          </p:grpSpPr>
          <p:sp>
            <p:nvSpPr>
              <p:cNvPr id="160" name="Line 2"/>
              <p:cNvSpPr>
                <a:spLocks noChangeShapeType="1"/>
              </p:cNvSpPr>
              <p:nvPr/>
            </p:nvSpPr>
            <p:spPr bwMode="auto">
              <a:xfrm flipV="1">
                <a:off x="4748213" y="3467100"/>
                <a:ext cx="1587" cy="38100"/>
              </a:xfrm>
              <a:prstGeom prst="line">
                <a:avLst/>
              </a:pr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61" name="Freeform 3"/>
              <p:cNvSpPr>
                <a:spLocks noChangeArrowheads="1"/>
              </p:cNvSpPr>
              <p:nvPr/>
            </p:nvSpPr>
            <p:spPr bwMode="auto">
              <a:xfrm>
                <a:off x="4591050" y="3470275"/>
                <a:ext cx="142875" cy="133350"/>
              </a:xfrm>
              <a:custGeom>
                <a:avLst/>
                <a:gdLst>
                  <a:gd name="T0" fmla="*/ 263 w 395"/>
                  <a:gd name="T1" fmla="*/ 0 h 372"/>
                  <a:gd name="T2" fmla="*/ 263 w 395"/>
                  <a:gd name="T3" fmla="*/ 94 h 372"/>
                  <a:gd name="T4" fmla="*/ 73 w 395"/>
                  <a:gd name="T5" fmla="*/ 165 h 372"/>
                  <a:gd name="T6" fmla="*/ 0 w 395"/>
                  <a:gd name="T7" fmla="*/ 268 h 372"/>
                  <a:gd name="T8" fmla="*/ 0 w 395"/>
                  <a:gd name="T9" fmla="*/ 371 h 372"/>
                  <a:gd name="T10" fmla="*/ 394 w 395"/>
                  <a:gd name="T11" fmla="*/ 371 h 372"/>
                </a:gdLst>
                <a:ahLst/>
                <a:cxnLst>
                  <a:cxn ang="0">
                    <a:pos x="T0" y="T1"/>
                  </a:cxn>
                  <a:cxn ang="0">
                    <a:pos x="T2" y="T3"/>
                  </a:cxn>
                  <a:cxn ang="0">
                    <a:pos x="T4" y="T5"/>
                  </a:cxn>
                  <a:cxn ang="0">
                    <a:pos x="T6" y="T7"/>
                  </a:cxn>
                  <a:cxn ang="0">
                    <a:pos x="T8" y="T9"/>
                  </a:cxn>
                  <a:cxn ang="0">
                    <a:pos x="T10" y="T11"/>
                  </a:cxn>
                </a:cxnLst>
                <a:rect l="0" t="0" r="r" b="b"/>
                <a:pathLst>
                  <a:path w="395" h="372">
                    <a:moveTo>
                      <a:pt x="263" y="0"/>
                    </a:moveTo>
                    <a:lnTo>
                      <a:pt x="263" y="94"/>
                    </a:lnTo>
                    <a:lnTo>
                      <a:pt x="73" y="165"/>
                    </a:lnTo>
                    <a:cubicBezTo>
                      <a:pt x="30" y="180"/>
                      <a:pt x="0" y="222"/>
                      <a:pt x="0" y="268"/>
                    </a:cubicBezTo>
                    <a:lnTo>
                      <a:pt x="0" y="371"/>
                    </a:lnTo>
                    <a:lnTo>
                      <a:pt x="394" y="371"/>
                    </a:ln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62" name="Freeform 4"/>
              <p:cNvSpPr>
                <a:spLocks noChangeArrowheads="1"/>
              </p:cNvSpPr>
              <p:nvPr/>
            </p:nvSpPr>
            <p:spPr bwMode="auto">
              <a:xfrm>
                <a:off x="4649788" y="3319463"/>
                <a:ext cx="133350" cy="158750"/>
              </a:xfrm>
              <a:custGeom>
                <a:avLst/>
                <a:gdLst>
                  <a:gd name="T0" fmla="*/ 368 w 369"/>
                  <a:gd name="T1" fmla="*/ 221 h 442"/>
                  <a:gd name="T2" fmla="*/ 343 w 369"/>
                  <a:gd name="T3" fmla="*/ 331 h 442"/>
                  <a:gd name="T4" fmla="*/ 276 w 369"/>
                  <a:gd name="T5" fmla="*/ 412 h 442"/>
                  <a:gd name="T6" fmla="*/ 184 w 369"/>
                  <a:gd name="T7" fmla="*/ 441 h 442"/>
                  <a:gd name="T8" fmla="*/ 92 w 369"/>
                  <a:gd name="T9" fmla="*/ 412 h 442"/>
                  <a:gd name="T10" fmla="*/ 25 w 369"/>
                  <a:gd name="T11" fmla="*/ 331 h 442"/>
                  <a:gd name="T12" fmla="*/ 0 w 369"/>
                  <a:gd name="T13" fmla="*/ 221 h 442"/>
                  <a:gd name="T14" fmla="*/ 25 w 369"/>
                  <a:gd name="T15" fmla="*/ 111 h 442"/>
                  <a:gd name="T16" fmla="*/ 92 w 369"/>
                  <a:gd name="T17" fmla="*/ 30 h 442"/>
                  <a:gd name="T18" fmla="*/ 184 w 369"/>
                  <a:gd name="T19" fmla="*/ 0 h 442"/>
                  <a:gd name="T20" fmla="*/ 276 w 369"/>
                  <a:gd name="T21" fmla="*/ 30 h 442"/>
                  <a:gd name="T22" fmla="*/ 343 w 369"/>
                  <a:gd name="T23" fmla="*/ 111 h 442"/>
                  <a:gd name="T24" fmla="*/ 368 w 369"/>
                  <a:gd name="T25" fmla="*/ 22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42">
                    <a:moveTo>
                      <a:pt x="368" y="221"/>
                    </a:moveTo>
                    <a:cubicBezTo>
                      <a:pt x="368" y="261"/>
                      <a:pt x="360" y="296"/>
                      <a:pt x="343" y="331"/>
                    </a:cubicBezTo>
                    <a:cubicBezTo>
                      <a:pt x="326" y="366"/>
                      <a:pt x="305" y="392"/>
                      <a:pt x="276" y="412"/>
                    </a:cubicBezTo>
                    <a:cubicBezTo>
                      <a:pt x="247" y="432"/>
                      <a:pt x="218" y="441"/>
                      <a:pt x="184" y="441"/>
                    </a:cubicBezTo>
                    <a:cubicBezTo>
                      <a:pt x="150" y="441"/>
                      <a:pt x="121" y="432"/>
                      <a:pt x="92" y="412"/>
                    </a:cubicBezTo>
                    <a:cubicBezTo>
                      <a:pt x="63" y="392"/>
                      <a:pt x="42" y="366"/>
                      <a:pt x="25" y="331"/>
                    </a:cubicBezTo>
                    <a:cubicBezTo>
                      <a:pt x="8" y="296"/>
                      <a:pt x="0" y="261"/>
                      <a:pt x="0" y="221"/>
                    </a:cubicBezTo>
                    <a:cubicBezTo>
                      <a:pt x="0" y="180"/>
                      <a:pt x="8" y="146"/>
                      <a:pt x="25" y="111"/>
                    </a:cubicBezTo>
                    <a:cubicBezTo>
                      <a:pt x="42" y="75"/>
                      <a:pt x="63" y="50"/>
                      <a:pt x="92" y="30"/>
                    </a:cubicBezTo>
                    <a:cubicBezTo>
                      <a:pt x="121" y="10"/>
                      <a:pt x="150" y="0"/>
                      <a:pt x="184" y="0"/>
                    </a:cubicBezTo>
                    <a:cubicBezTo>
                      <a:pt x="218" y="0"/>
                      <a:pt x="247" y="10"/>
                      <a:pt x="276" y="30"/>
                    </a:cubicBezTo>
                    <a:cubicBezTo>
                      <a:pt x="305" y="50"/>
                      <a:pt x="326" y="75"/>
                      <a:pt x="343" y="111"/>
                    </a:cubicBezTo>
                    <a:cubicBezTo>
                      <a:pt x="360" y="146"/>
                      <a:pt x="368" y="180"/>
                      <a:pt x="368" y="221"/>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sp>
            <p:nvSpPr>
              <p:cNvPr id="163" name="Freeform 5"/>
              <p:cNvSpPr>
                <a:spLocks noChangeArrowheads="1"/>
              </p:cNvSpPr>
              <p:nvPr/>
            </p:nvSpPr>
            <p:spPr bwMode="auto">
              <a:xfrm>
                <a:off x="4651375" y="3367088"/>
                <a:ext cx="131763" cy="30162"/>
              </a:xfrm>
              <a:custGeom>
                <a:avLst/>
                <a:gdLst>
                  <a:gd name="T0" fmla="*/ 364 w 365"/>
                  <a:gd name="T1" fmla="*/ 69 h 84"/>
                  <a:gd name="T2" fmla="*/ 346 w 365"/>
                  <a:gd name="T3" fmla="*/ 71 h 84"/>
                  <a:gd name="T4" fmla="*/ 209 w 365"/>
                  <a:gd name="T5" fmla="*/ 0 h 84"/>
                  <a:gd name="T6" fmla="*/ 71 w 365"/>
                  <a:gd name="T7" fmla="*/ 71 h 84"/>
                  <a:gd name="T8" fmla="*/ 0 w 365"/>
                  <a:gd name="T9" fmla="*/ 53 h 84"/>
                </a:gdLst>
                <a:ahLst/>
                <a:cxnLst>
                  <a:cxn ang="0">
                    <a:pos x="T0" y="T1"/>
                  </a:cxn>
                  <a:cxn ang="0">
                    <a:pos x="T2" y="T3"/>
                  </a:cxn>
                  <a:cxn ang="0">
                    <a:pos x="T4" y="T5"/>
                  </a:cxn>
                  <a:cxn ang="0">
                    <a:pos x="T6" y="T7"/>
                  </a:cxn>
                  <a:cxn ang="0">
                    <a:pos x="T8" y="T9"/>
                  </a:cxn>
                </a:cxnLst>
                <a:rect l="0" t="0" r="r" b="b"/>
                <a:pathLst>
                  <a:path w="365" h="84">
                    <a:moveTo>
                      <a:pt x="364" y="69"/>
                    </a:moveTo>
                    <a:cubicBezTo>
                      <a:pt x="358" y="70"/>
                      <a:pt x="353" y="69"/>
                      <a:pt x="346" y="71"/>
                    </a:cubicBezTo>
                    <a:cubicBezTo>
                      <a:pt x="284" y="83"/>
                      <a:pt x="244" y="60"/>
                      <a:pt x="209" y="0"/>
                    </a:cubicBezTo>
                    <a:cubicBezTo>
                      <a:pt x="189" y="39"/>
                      <a:pt x="124" y="71"/>
                      <a:pt x="71" y="71"/>
                    </a:cubicBezTo>
                    <a:cubicBezTo>
                      <a:pt x="45" y="71"/>
                      <a:pt x="22" y="65"/>
                      <a:pt x="0" y="53"/>
                    </a:cubicBezTo>
                  </a:path>
                </a:pathLst>
              </a:custGeom>
              <a:grpFill/>
              <a:ln w="15875" cmpd="sng">
                <a:solidFill>
                  <a:srgbClr val="277FC1"/>
                </a:solidFill>
                <a:round/>
                <a:headEnd/>
                <a:tailEnd/>
              </a:ln>
              <a:extLst/>
            </p:spPr>
            <p:txBody>
              <a:bodyPr vert="horz" wrap="square" lIns="34286" tIns="17143" rIns="34286" bIns="17143" numCol="1" anchor="t" anchorCtr="0" compatLnSpc="1">
                <a:prstTxWarp prst="textNoShape">
                  <a:avLst/>
                </a:prstTxWarp>
              </a:bodyPr>
              <a:lstStyle/>
              <a:p>
                <a:endParaRPr lang="en-US" sz="675"/>
              </a:p>
            </p:txBody>
          </p:sp>
        </p:grpSp>
      </p:grpSp>
      <p:sp>
        <p:nvSpPr>
          <p:cNvPr id="14" name="Oval 13"/>
          <p:cNvSpPr/>
          <p:nvPr/>
        </p:nvSpPr>
        <p:spPr>
          <a:xfrm>
            <a:off x="1260398" y="2590752"/>
            <a:ext cx="628667" cy="137160"/>
          </a:xfrm>
          <a:prstGeom prst="ellipse">
            <a:avLst/>
          </a:prstGeom>
          <a:noFill/>
          <a:ln>
            <a:solidFill>
              <a:srgbClr val="FCEB0C"/>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4030572" y="2590752"/>
            <a:ext cx="628667" cy="137160"/>
          </a:xfrm>
          <a:prstGeom prst="ellipse">
            <a:avLst/>
          </a:prstGeom>
          <a:noFill/>
          <a:ln>
            <a:solidFill>
              <a:srgbClr val="FCEB0C"/>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6800746" y="2590752"/>
            <a:ext cx="628667" cy="137160"/>
          </a:xfrm>
          <a:prstGeom prst="ellipse">
            <a:avLst/>
          </a:prstGeom>
          <a:noFill/>
          <a:ln>
            <a:solidFill>
              <a:srgbClr val="FCEB0C"/>
            </a:solidFill>
          </a:ln>
          <a:effectLst>
            <a:glow rad="635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6093505" y="4311015"/>
            <a:ext cx="1966719" cy="24765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608572" y="4311015"/>
            <a:ext cx="1966719" cy="247650"/>
          </a:xfrm>
          <a:prstGeom prst="ellipse">
            <a:avLst/>
          </a:prstGeom>
          <a:gradFill flip="none" rotWithShape="1">
            <a:gsLst>
              <a:gs pos="94000">
                <a:schemeClr val="tx1">
                  <a:alpha val="0"/>
                </a:schemeClr>
              </a:gs>
              <a:gs pos="0">
                <a:schemeClr val="tx1">
                  <a:alpha val="1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79450" y="1993026"/>
            <a:ext cx="2038350" cy="996950"/>
          </a:xfrm>
          <a:prstGeom prst="rect">
            <a:avLst/>
          </a:prstGeom>
        </p:spPr>
      </p:pic>
      <p:pic>
        <p:nvPicPr>
          <p:cNvPr id="11" name="Picture 10"/>
          <p:cNvPicPr>
            <a:picLocks noChangeAspect="1"/>
          </p:cNvPicPr>
          <p:nvPr/>
        </p:nvPicPr>
        <p:blipFill>
          <a:blip r:embed="rId4"/>
          <a:stretch>
            <a:fillRect/>
          </a:stretch>
        </p:blipFill>
        <p:spPr>
          <a:xfrm>
            <a:off x="3689737" y="2001210"/>
            <a:ext cx="1440621" cy="988766"/>
          </a:xfrm>
          <a:prstGeom prst="rect">
            <a:avLst/>
          </a:prstGeom>
        </p:spPr>
      </p:pic>
      <p:pic>
        <p:nvPicPr>
          <p:cNvPr id="165" name="Picture 164"/>
          <p:cNvPicPr>
            <a:picLocks noChangeAspect="1"/>
          </p:cNvPicPr>
          <p:nvPr/>
        </p:nvPicPr>
        <p:blipFill>
          <a:blip r:embed="rId5"/>
          <a:stretch>
            <a:fillRect/>
          </a:stretch>
        </p:blipFill>
        <p:spPr>
          <a:xfrm>
            <a:off x="6506397" y="2032345"/>
            <a:ext cx="1324553" cy="1071903"/>
          </a:xfrm>
          <a:prstGeom prst="rect">
            <a:avLst/>
          </a:prstGeom>
        </p:spPr>
      </p:pic>
      <p:sp>
        <p:nvSpPr>
          <p:cNvPr id="3" name="TextBox 2"/>
          <p:cNvSpPr txBox="1"/>
          <p:nvPr/>
        </p:nvSpPr>
        <p:spPr>
          <a:xfrm>
            <a:off x="643467" y="3793067"/>
            <a:ext cx="1862667" cy="289823"/>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400" b="1" dirty="0">
                <a:solidFill>
                  <a:srgbClr val="53585F"/>
                </a:solidFill>
              </a:rPr>
              <a:t>A</a:t>
            </a:r>
            <a:r>
              <a:rPr lang="en-US" sz="1400" b="1" dirty="0" smtClean="0">
                <a:solidFill>
                  <a:srgbClr val="53585F"/>
                </a:solidFill>
              </a:rPr>
              <a:t>ccountant</a:t>
            </a:r>
          </a:p>
        </p:txBody>
      </p:sp>
      <p:sp>
        <p:nvSpPr>
          <p:cNvPr id="55" name="TextBox 54"/>
          <p:cNvSpPr txBox="1"/>
          <p:nvPr/>
        </p:nvSpPr>
        <p:spPr>
          <a:xfrm>
            <a:off x="3454400" y="3784600"/>
            <a:ext cx="1862667" cy="289823"/>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400" b="1" dirty="0" smtClean="0">
                <a:solidFill>
                  <a:srgbClr val="53585F"/>
                </a:solidFill>
              </a:rPr>
              <a:t>Sales Person</a:t>
            </a:r>
          </a:p>
        </p:txBody>
      </p:sp>
      <p:sp>
        <p:nvSpPr>
          <p:cNvPr id="56" name="TextBox 55"/>
          <p:cNvSpPr txBox="1"/>
          <p:nvPr/>
        </p:nvSpPr>
        <p:spPr>
          <a:xfrm>
            <a:off x="6062133" y="3793067"/>
            <a:ext cx="2260600" cy="289823"/>
          </a:xfrm>
          <a:prstGeom prst="rect">
            <a:avLst/>
          </a:prstGeom>
          <a:noFill/>
        </p:spPr>
        <p:txBody>
          <a:bodyPr wrap="square" rtlCol="0">
            <a:spAutoFit/>
          </a:bodyPr>
          <a:lstStyle/>
          <a:p>
            <a:pPr algn="ct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400" b="1" dirty="0" smtClean="0">
                <a:solidFill>
                  <a:srgbClr val="53585F"/>
                </a:solidFill>
              </a:rPr>
              <a:t>Developer &amp; </a:t>
            </a:r>
            <a:r>
              <a:rPr lang="en-US" sz="1400" b="1" dirty="0" err="1" smtClean="0">
                <a:solidFill>
                  <a:srgbClr val="53585F"/>
                </a:solidFill>
              </a:rPr>
              <a:t>Dev</a:t>
            </a:r>
            <a:r>
              <a:rPr lang="en-US" sz="1400" b="1" dirty="0" smtClean="0">
                <a:solidFill>
                  <a:srgbClr val="53585F"/>
                </a:solidFill>
              </a:rPr>
              <a:t> Ops</a:t>
            </a:r>
          </a:p>
        </p:txBody>
      </p:sp>
      <p:pic>
        <p:nvPicPr>
          <p:cNvPr id="57" name="Picture 56" descr="images.jpg"/>
          <p:cNvPicPr>
            <a:picLocks noChangeAspect="1"/>
          </p:cNvPicPr>
          <p:nvPr/>
        </p:nvPicPr>
        <p:blipFill>
          <a:blip r:embed="rId6">
            <a:extLst>
              <a:ext uri="{BEBA8EAE-BF5A-486C-A8C5-ECC9F3942E4B}">
                <a14:imgProps xmlns:a14="http://schemas.microsoft.com/office/drawing/2010/main">
                  <a14:imgLayer r:embed="rId7">
                    <a14:imgEffect>
                      <a14:backgroundRemoval t="4412" b="96324" l="0" r="100000"/>
                    </a14:imgEffect>
                  </a14:imgLayer>
                </a14:imgProps>
              </a:ext>
              <a:ext uri="{28A0092B-C50C-407E-A947-70E740481C1C}">
                <a14:useLocalDpi xmlns:a14="http://schemas.microsoft.com/office/drawing/2010/main" val="0"/>
              </a:ext>
            </a:extLst>
          </a:blip>
          <a:stretch>
            <a:fillRect/>
          </a:stretch>
        </p:blipFill>
        <p:spPr>
          <a:xfrm rot="1805525">
            <a:off x="2129629" y="3001970"/>
            <a:ext cx="400050" cy="400050"/>
          </a:xfrm>
          <a:prstGeom prst="rect">
            <a:avLst/>
          </a:prstGeom>
        </p:spPr>
      </p:pic>
      <p:pic>
        <p:nvPicPr>
          <p:cNvPr id="58" name="Picture 57" descr="images.jpg"/>
          <p:cNvPicPr>
            <a:picLocks noChangeAspect="1"/>
          </p:cNvPicPr>
          <p:nvPr/>
        </p:nvPicPr>
        <p:blipFill>
          <a:blip r:embed="rId6">
            <a:extLst>
              <a:ext uri="{BEBA8EAE-BF5A-486C-A8C5-ECC9F3942E4B}">
                <a14:imgProps xmlns:a14="http://schemas.microsoft.com/office/drawing/2010/main">
                  <a14:imgLayer r:embed="rId7">
                    <a14:imgEffect>
                      <a14:backgroundRemoval t="4412" b="96324" l="0" r="100000"/>
                    </a14:imgEffect>
                  </a14:imgLayer>
                </a14:imgProps>
              </a:ext>
              <a:ext uri="{28A0092B-C50C-407E-A947-70E740481C1C}">
                <a14:useLocalDpi xmlns:a14="http://schemas.microsoft.com/office/drawing/2010/main" val="0"/>
              </a:ext>
            </a:extLst>
          </a:blip>
          <a:stretch>
            <a:fillRect/>
          </a:stretch>
        </p:blipFill>
        <p:spPr>
          <a:xfrm rot="1805525">
            <a:off x="4950131" y="3026081"/>
            <a:ext cx="400050" cy="400050"/>
          </a:xfrm>
          <a:prstGeom prst="rect">
            <a:avLst/>
          </a:prstGeom>
        </p:spPr>
      </p:pic>
      <p:pic>
        <p:nvPicPr>
          <p:cNvPr id="59" name="Picture 58" descr="images.jpg"/>
          <p:cNvPicPr>
            <a:picLocks noChangeAspect="1"/>
          </p:cNvPicPr>
          <p:nvPr/>
        </p:nvPicPr>
        <p:blipFill>
          <a:blip r:embed="rId6">
            <a:extLst>
              <a:ext uri="{BEBA8EAE-BF5A-486C-A8C5-ECC9F3942E4B}">
                <a14:imgProps xmlns:a14="http://schemas.microsoft.com/office/drawing/2010/main">
                  <a14:imgLayer r:embed="rId7">
                    <a14:imgEffect>
                      <a14:backgroundRemoval t="4412" b="96324" l="0" r="100000"/>
                    </a14:imgEffect>
                  </a14:imgLayer>
                </a14:imgProps>
              </a:ext>
              <a:ext uri="{28A0092B-C50C-407E-A947-70E740481C1C}">
                <a14:useLocalDpi xmlns:a14="http://schemas.microsoft.com/office/drawing/2010/main" val="0"/>
              </a:ext>
            </a:extLst>
          </a:blip>
          <a:stretch>
            <a:fillRect/>
          </a:stretch>
        </p:blipFill>
        <p:spPr>
          <a:xfrm rot="1805525">
            <a:off x="7769532" y="2949882"/>
            <a:ext cx="400050" cy="400050"/>
          </a:xfrm>
          <a:prstGeom prst="rect">
            <a:avLst/>
          </a:prstGeom>
        </p:spPr>
      </p:pic>
    </p:spTree>
    <p:extLst>
      <p:ext uri="{BB962C8B-B14F-4D97-AF65-F5344CB8AC3E}">
        <p14:creationId xmlns:p14="http://schemas.microsoft.com/office/powerpoint/2010/main" val="33168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88889E-6 7.40741E-7 L -3.88889E-6 -0.17006 " pathEditMode="relative" rAng="0" ptsTypes="AA">
                                      <p:cBhvr>
                                        <p:cTn id="6" dur="500" fill="hold"/>
                                        <p:tgtEl>
                                          <p:spTgt spid="9"/>
                                        </p:tgtEl>
                                        <p:attrNameLst>
                                          <p:attrName>ppt_x</p:attrName>
                                          <p:attrName>ppt_y</p:attrName>
                                        </p:attrNameLst>
                                      </p:cBhvr>
                                      <p:rCtr x="0" y="-8519"/>
                                    </p:animMotion>
                                  </p:childTnLst>
                                </p:cTn>
                              </p:par>
                              <p:par>
                                <p:cTn id="7" presetID="64" presetClass="path" presetSubtype="0" accel="50000" decel="50000" fill="hold" nodeType="withEffect">
                                  <p:stCondLst>
                                    <p:cond delay="0"/>
                                  </p:stCondLst>
                                  <p:childTnLst>
                                    <p:animMotion origin="layout" path="M -1.66667E-6 4.81481E-6 L -1.66667E-6 -0.16667 " pathEditMode="relative" rAng="0" ptsTypes="AA">
                                      <p:cBhvr>
                                        <p:cTn id="8" dur="500" fill="hold"/>
                                        <p:tgtEl>
                                          <p:spTgt spid="11"/>
                                        </p:tgtEl>
                                        <p:attrNameLst>
                                          <p:attrName>ppt_x</p:attrName>
                                          <p:attrName>ppt_y</p:attrName>
                                        </p:attrNameLst>
                                      </p:cBhvr>
                                      <p:rCtr x="0" y="-8333"/>
                                    </p:animMotion>
                                  </p:childTnLst>
                                </p:cTn>
                              </p:par>
                              <p:par>
                                <p:cTn id="9" presetID="64" presetClass="path" presetSubtype="0" accel="50000" decel="50000" fill="hold" nodeType="withEffect">
                                  <p:stCondLst>
                                    <p:cond delay="0"/>
                                  </p:stCondLst>
                                  <p:childTnLst>
                                    <p:animMotion origin="layout" path="M 2.22222E-6 -4.07407E-6 L 2.22222E-6 -0.17747 " pathEditMode="relative" rAng="0" ptsTypes="AA">
                                      <p:cBhvr>
                                        <p:cTn id="10" dur="500" fill="hold"/>
                                        <p:tgtEl>
                                          <p:spTgt spid="165"/>
                                        </p:tgtEl>
                                        <p:attrNameLst>
                                          <p:attrName>ppt_x</p:attrName>
                                          <p:attrName>ppt_y</p:attrName>
                                        </p:attrNameLst>
                                      </p:cBhvr>
                                      <p:rCtr x="0" y="-8889"/>
                                    </p:animMotion>
                                  </p:childTnLst>
                                </p:cTn>
                              </p:par>
                              <p:par>
                                <p:cTn id="11" presetID="4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7"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47"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par>
                          <p:cTn id="35" fill="hold">
                            <p:stCondLst>
                              <p:cond delay="500"/>
                            </p:stCondLst>
                            <p:childTnLst>
                              <p:par>
                                <p:cTn id="36" presetID="10" presetClass="entr" presetSubtype="0" fill="hold" grpId="0" nodeType="afterEffect">
                                  <p:stCondLst>
                                    <p:cond delay="1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100"/>
                                  </p:stCondLst>
                                  <p:childTnLst>
                                    <p:set>
                                      <p:cBhvr>
                                        <p:cTn id="40" dur="1" fill="hold">
                                          <p:stCondLst>
                                            <p:cond delay="0"/>
                                          </p:stCondLst>
                                        </p:cTn>
                                        <p:tgtEl>
                                          <p:spTgt spid="167"/>
                                        </p:tgtEl>
                                        <p:attrNameLst>
                                          <p:attrName>style.visibility</p:attrName>
                                        </p:attrNameLst>
                                      </p:cBhvr>
                                      <p:to>
                                        <p:strVal val="visible"/>
                                      </p:to>
                                    </p:set>
                                    <p:animEffect transition="in" filter="fade">
                                      <p:cBhvr>
                                        <p:cTn id="41" dur="500"/>
                                        <p:tgtEl>
                                          <p:spTgt spid="167"/>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168"/>
                                        </p:tgtEl>
                                        <p:attrNameLst>
                                          <p:attrName>style.visibility</p:attrName>
                                        </p:attrNameLst>
                                      </p:cBhvr>
                                      <p:to>
                                        <p:strVal val="visible"/>
                                      </p:to>
                                    </p:set>
                                    <p:animEffect transition="in" filter="fade">
                                      <p:cBhvr>
                                        <p:cTn id="44" dur="500"/>
                                        <p:tgtEl>
                                          <p:spTgt spid="16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7" grpId="0" animBg="1"/>
      <p:bldP spid="168" grpId="0" animBg="1"/>
      <p:bldP spid="3" grpId="0"/>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607"/>
            <a:ext cx="9144000" cy="5143500"/>
          </a:xfrm>
          <a:prstGeom prst="rect">
            <a:avLst/>
          </a:prstGeom>
        </p:spPr>
      </p:pic>
      <p:grpSp>
        <p:nvGrpSpPr>
          <p:cNvPr id="40" name="Group 39"/>
          <p:cNvGrpSpPr/>
          <p:nvPr/>
        </p:nvGrpSpPr>
        <p:grpSpPr>
          <a:xfrm>
            <a:off x="2005615" y="3623873"/>
            <a:ext cx="5011642" cy="1080576"/>
            <a:chOff x="838200" y="3105150"/>
            <a:chExt cx="7434795" cy="1603039"/>
          </a:xfrm>
        </p:grpSpPr>
        <p:sp>
          <p:nvSpPr>
            <p:cNvPr id="41" name="Freeform 40"/>
            <p:cNvSpPr/>
            <p:nvPr/>
          </p:nvSpPr>
          <p:spPr>
            <a:xfrm>
              <a:off x="914401" y="4241799"/>
              <a:ext cx="7358594" cy="466390"/>
            </a:xfrm>
            <a:custGeom>
              <a:avLst/>
              <a:gdLst>
                <a:gd name="connsiteX0" fmla="*/ 414604 w 7230007"/>
                <a:gd name="connsiteY0" fmla="*/ 119269 h 465719"/>
                <a:gd name="connsiteX1" fmla="*/ 0 w 7230007"/>
                <a:gd name="connsiteY1" fmla="*/ 465719 h 465719"/>
                <a:gd name="connsiteX2" fmla="*/ 6769968 w 7230007"/>
                <a:gd name="connsiteY2" fmla="*/ 465719 h 465719"/>
                <a:gd name="connsiteX3" fmla="*/ 7230007 w 7230007"/>
                <a:gd name="connsiteY3" fmla="*/ 0 h 465719"/>
                <a:gd name="connsiteX4" fmla="*/ 414604 w 7230007"/>
                <a:gd name="connsiteY4" fmla="*/ 119269 h 465719"/>
                <a:gd name="connsiteX0" fmla="*/ 465719 w 7230007"/>
                <a:gd name="connsiteY0" fmla="*/ 39756 h 465719"/>
                <a:gd name="connsiteX1" fmla="*/ 0 w 7230007"/>
                <a:gd name="connsiteY1" fmla="*/ 465719 h 465719"/>
                <a:gd name="connsiteX2" fmla="*/ 6769968 w 7230007"/>
                <a:gd name="connsiteY2" fmla="*/ 465719 h 465719"/>
                <a:gd name="connsiteX3" fmla="*/ 7230007 w 7230007"/>
                <a:gd name="connsiteY3" fmla="*/ 0 h 465719"/>
                <a:gd name="connsiteX4" fmla="*/ 465719 w 7230007"/>
                <a:gd name="connsiteY4" fmla="*/ 39756 h 465719"/>
                <a:gd name="connsiteX0" fmla="*/ 471398 w 7230007"/>
                <a:gd name="connsiteY0" fmla="*/ 11358 h 465719"/>
                <a:gd name="connsiteX1" fmla="*/ 0 w 7230007"/>
                <a:gd name="connsiteY1" fmla="*/ 465719 h 465719"/>
                <a:gd name="connsiteX2" fmla="*/ 6769968 w 7230007"/>
                <a:gd name="connsiteY2" fmla="*/ 465719 h 465719"/>
                <a:gd name="connsiteX3" fmla="*/ 7230007 w 7230007"/>
                <a:gd name="connsiteY3" fmla="*/ 0 h 465719"/>
                <a:gd name="connsiteX4" fmla="*/ 471398 w 7230007"/>
                <a:gd name="connsiteY4" fmla="*/ 11358 h 465719"/>
                <a:gd name="connsiteX0" fmla="*/ 471398 w 7230007"/>
                <a:gd name="connsiteY0" fmla="*/ 11358 h 482758"/>
                <a:gd name="connsiteX1" fmla="*/ 0 w 7230007"/>
                <a:gd name="connsiteY1" fmla="*/ 465719 h 482758"/>
                <a:gd name="connsiteX2" fmla="*/ 6769968 w 7230007"/>
                <a:gd name="connsiteY2" fmla="*/ 482758 h 482758"/>
                <a:gd name="connsiteX3" fmla="*/ 7230007 w 7230007"/>
                <a:gd name="connsiteY3" fmla="*/ 0 h 482758"/>
                <a:gd name="connsiteX4" fmla="*/ 471398 w 7230007"/>
                <a:gd name="connsiteY4" fmla="*/ 11358 h 482758"/>
                <a:gd name="connsiteX0" fmla="*/ 471398 w 7230007"/>
                <a:gd name="connsiteY0" fmla="*/ 11358 h 465719"/>
                <a:gd name="connsiteX1" fmla="*/ 0 w 7230007"/>
                <a:gd name="connsiteY1" fmla="*/ 465719 h 465719"/>
                <a:gd name="connsiteX2" fmla="*/ 6769968 w 7230007"/>
                <a:gd name="connsiteY2" fmla="*/ 460040 h 465719"/>
                <a:gd name="connsiteX3" fmla="*/ 7230007 w 7230007"/>
                <a:gd name="connsiteY3" fmla="*/ 0 h 465719"/>
                <a:gd name="connsiteX4" fmla="*/ 471398 w 7230007"/>
                <a:gd name="connsiteY4" fmla="*/ 11358 h 465719"/>
                <a:gd name="connsiteX0" fmla="*/ 460039 w 7230007"/>
                <a:gd name="connsiteY0" fmla="*/ 0 h 465720"/>
                <a:gd name="connsiteX1" fmla="*/ 0 w 7230007"/>
                <a:gd name="connsiteY1" fmla="*/ 465720 h 465720"/>
                <a:gd name="connsiteX2" fmla="*/ 6769968 w 7230007"/>
                <a:gd name="connsiteY2" fmla="*/ 460041 h 465720"/>
                <a:gd name="connsiteX3" fmla="*/ 7230007 w 7230007"/>
                <a:gd name="connsiteY3" fmla="*/ 1 h 465720"/>
                <a:gd name="connsiteX4" fmla="*/ 460039 w 7230007"/>
                <a:gd name="connsiteY4" fmla="*/ 0 h 465720"/>
                <a:gd name="connsiteX0" fmla="*/ 460039 w 7230007"/>
                <a:gd name="connsiteY0" fmla="*/ 0 h 465720"/>
                <a:gd name="connsiteX1" fmla="*/ 0 w 7230007"/>
                <a:gd name="connsiteY1" fmla="*/ 465720 h 465720"/>
                <a:gd name="connsiteX2" fmla="*/ 6769968 w 7230007"/>
                <a:gd name="connsiteY2" fmla="*/ 460041 h 465720"/>
                <a:gd name="connsiteX3" fmla="*/ 7230007 w 7230007"/>
                <a:gd name="connsiteY3" fmla="*/ 1 h 465720"/>
                <a:gd name="connsiteX4" fmla="*/ 460039 w 7230007"/>
                <a:gd name="connsiteY4" fmla="*/ 0 h 465720"/>
                <a:gd name="connsiteX0" fmla="*/ 460039 w 7301444"/>
                <a:gd name="connsiteY0" fmla="*/ 0 h 465720"/>
                <a:gd name="connsiteX1" fmla="*/ 0 w 7301444"/>
                <a:gd name="connsiteY1" fmla="*/ 465720 h 465720"/>
                <a:gd name="connsiteX2" fmla="*/ 6769968 w 7301444"/>
                <a:gd name="connsiteY2" fmla="*/ 460041 h 465720"/>
                <a:gd name="connsiteX3" fmla="*/ 7301444 w 7301444"/>
                <a:gd name="connsiteY3" fmla="*/ 1 h 465720"/>
                <a:gd name="connsiteX4" fmla="*/ 460039 w 7301444"/>
                <a:gd name="connsiteY4" fmla="*/ 0 h 465720"/>
                <a:gd name="connsiteX0" fmla="*/ 460039 w 7301444"/>
                <a:gd name="connsiteY0" fmla="*/ 0 h 465720"/>
                <a:gd name="connsiteX1" fmla="*/ 0 w 7301444"/>
                <a:gd name="connsiteY1" fmla="*/ 465720 h 465720"/>
                <a:gd name="connsiteX2" fmla="*/ 6874743 w 7301444"/>
                <a:gd name="connsiteY2" fmla="*/ 460041 h 465720"/>
                <a:gd name="connsiteX3" fmla="*/ 7301444 w 7301444"/>
                <a:gd name="connsiteY3" fmla="*/ 1 h 465720"/>
                <a:gd name="connsiteX4" fmla="*/ 460039 w 7301444"/>
                <a:gd name="connsiteY4" fmla="*/ 0 h 465720"/>
                <a:gd name="connsiteX0" fmla="*/ 460039 w 7301444"/>
                <a:gd name="connsiteY0" fmla="*/ 0 h 460041"/>
                <a:gd name="connsiteX1" fmla="*/ 0 w 7301444"/>
                <a:gd name="connsiteY1" fmla="*/ 454361 h 460041"/>
                <a:gd name="connsiteX2" fmla="*/ 6874743 w 7301444"/>
                <a:gd name="connsiteY2" fmla="*/ 460041 h 460041"/>
                <a:gd name="connsiteX3" fmla="*/ 7301444 w 7301444"/>
                <a:gd name="connsiteY3" fmla="*/ 1 h 460041"/>
                <a:gd name="connsiteX4" fmla="*/ 460039 w 7301444"/>
                <a:gd name="connsiteY4" fmla="*/ 0 h 460041"/>
                <a:gd name="connsiteX0" fmla="*/ 460039 w 7358594"/>
                <a:gd name="connsiteY0" fmla="*/ 6349 h 466390"/>
                <a:gd name="connsiteX1" fmla="*/ 0 w 7358594"/>
                <a:gd name="connsiteY1" fmla="*/ 460710 h 466390"/>
                <a:gd name="connsiteX2" fmla="*/ 6874743 w 7358594"/>
                <a:gd name="connsiteY2" fmla="*/ 466390 h 466390"/>
                <a:gd name="connsiteX3" fmla="*/ 7358594 w 7358594"/>
                <a:gd name="connsiteY3" fmla="*/ 0 h 466390"/>
                <a:gd name="connsiteX4" fmla="*/ 460039 w 7358594"/>
                <a:gd name="connsiteY4" fmla="*/ 6349 h 466390"/>
                <a:gd name="connsiteX0" fmla="*/ 460039 w 7358594"/>
                <a:gd name="connsiteY0" fmla="*/ 6349 h 466390"/>
                <a:gd name="connsiteX1" fmla="*/ 0 w 7358594"/>
                <a:gd name="connsiteY1" fmla="*/ 460710 h 466390"/>
                <a:gd name="connsiteX2" fmla="*/ 6906493 w 7358594"/>
                <a:gd name="connsiteY2" fmla="*/ 466390 h 466390"/>
                <a:gd name="connsiteX3" fmla="*/ 7358594 w 7358594"/>
                <a:gd name="connsiteY3" fmla="*/ 0 h 466390"/>
                <a:gd name="connsiteX4" fmla="*/ 460039 w 7358594"/>
                <a:gd name="connsiteY4" fmla="*/ 6349 h 4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8594" h="466390">
                  <a:moveTo>
                    <a:pt x="460039" y="6349"/>
                  </a:moveTo>
                  <a:lnTo>
                    <a:pt x="0" y="460710"/>
                  </a:lnTo>
                  <a:lnTo>
                    <a:pt x="6906493" y="466390"/>
                  </a:lnTo>
                  <a:lnTo>
                    <a:pt x="7358594" y="0"/>
                  </a:lnTo>
                  <a:lnTo>
                    <a:pt x="460039" y="6349"/>
                  </a:lnTo>
                  <a:close/>
                </a:path>
              </a:pathLst>
            </a:cu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846246" y="3112368"/>
              <a:ext cx="7320879" cy="1352639"/>
            </a:xfrm>
            <a:custGeom>
              <a:avLst/>
              <a:gdLst>
                <a:gd name="connsiteX0" fmla="*/ 408924 w 7320879"/>
                <a:gd name="connsiteY0" fmla="*/ 0 h 1357401"/>
                <a:gd name="connsiteX1" fmla="*/ 5679 w 7320879"/>
                <a:gd name="connsiteY1" fmla="*/ 408924 h 1357401"/>
                <a:gd name="connsiteX2" fmla="*/ 0 w 7320879"/>
                <a:gd name="connsiteY2" fmla="*/ 1340362 h 1357401"/>
                <a:gd name="connsiteX3" fmla="*/ 6934673 w 7320879"/>
                <a:gd name="connsiteY3" fmla="*/ 1357401 h 1357401"/>
                <a:gd name="connsiteX4" fmla="*/ 7298161 w 7320879"/>
                <a:gd name="connsiteY4" fmla="*/ 954156 h 1357401"/>
                <a:gd name="connsiteX5" fmla="*/ 7320879 w 7320879"/>
                <a:gd name="connsiteY5" fmla="*/ 11359 h 1357401"/>
                <a:gd name="connsiteX6" fmla="*/ 408924 w 7320879"/>
                <a:gd name="connsiteY6" fmla="*/ 0 h 1357401"/>
                <a:gd name="connsiteX0" fmla="*/ 408924 w 7320879"/>
                <a:gd name="connsiteY0" fmla="*/ 0 h 1352639"/>
                <a:gd name="connsiteX1" fmla="*/ 5679 w 7320879"/>
                <a:gd name="connsiteY1" fmla="*/ 408924 h 1352639"/>
                <a:gd name="connsiteX2" fmla="*/ 0 w 7320879"/>
                <a:gd name="connsiteY2" fmla="*/ 1340362 h 1352639"/>
                <a:gd name="connsiteX3" fmla="*/ 6920385 w 7320879"/>
                <a:gd name="connsiteY3" fmla="*/ 1352639 h 1352639"/>
                <a:gd name="connsiteX4" fmla="*/ 7298161 w 7320879"/>
                <a:gd name="connsiteY4" fmla="*/ 954156 h 1352639"/>
                <a:gd name="connsiteX5" fmla="*/ 7320879 w 7320879"/>
                <a:gd name="connsiteY5" fmla="*/ 11359 h 1352639"/>
                <a:gd name="connsiteX6" fmla="*/ 408924 w 7320879"/>
                <a:gd name="connsiteY6" fmla="*/ 0 h 135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0879" h="1352639">
                  <a:moveTo>
                    <a:pt x="408924" y="0"/>
                  </a:moveTo>
                  <a:lnTo>
                    <a:pt x="5679" y="408924"/>
                  </a:lnTo>
                  <a:lnTo>
                    <a:pt x="0" y="1340362"/>
                  </a:lnTo>
                  <a:lnTo>
                    <a:pt x="6920385" y="1352639"/>
                  </a:lnTo>
                  <a:lnTo>
                    <a:pt x="7298161" y="954156"/>
                  </a:lnTo>
                  <a:lnTo>
                    <a:pt x="7320879" y="11359"/>
                  </a:lnTo>
                  <a:lnTo>
                    <a:pt x="40892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0"/>
            <p:cNvSpPr>
              <a:spLocks noChangeArrowheads="1"/>
            </p:cNvSpPr>
            <p:nvPr/>
          </p:nvSpPr>
          <p:spPr bwMode="auto">
            <a:xfrm>
              <a:off x="7309711" y="39257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22"/>
            <p:cNvSpPr>
              <a:spLocks noChangeArrowheads="1"/>
            </p:cNvSpPr>
            <p:nvPr/>
          </p:nvSpPr>
          <p:spPr bwMode="auto">
            <a:xfrm>
              <a:off x="7324741" y="3736370"/>
              <a:ext cx="366709" cy="204395"/>
            </a:xfrm>
            <a:custGeom>
              <a:avLst/>
              <a:gdLst>
                <a:gd name="T0" fmla="*/ 269 w 539"/>
                <a:gd name="T1" fmla="*/ 301 h 302"/>
                <a:gd name="T2" fmla="*/ 0 w 539"/>
                <a:gd name="T3" fmla="*/ 301 h 302"/>
                <a:gd name="T4" fmla="*/ 0 w 539"/>
                <a:gd name="T5" fmla="*/ 0 h 302"/>
                <a:gd name="T6" fmla="*/ 538 w 539"/>
                <a:gd name="T7" fmla="*/ 0 h 302"/>
                <a:gd name="T8" fmla="*/ 538 w 539"/>
                <a:gd name="T9" fmla="*/ 301 h 302"/>
                <a:gd name="T10" fmla="*/ 269 w 539"/>
                <a:gd name="T11" fmla="*/ 301 h 302"/>
              </a:gdLst>
              <a:ahLst/>
              <a:cxnLst>
                <a:cxn ang="0">
                  <a:pos x="T0" y="T1"/>
                </a:cxn>
                <a:cxn ang="0">
                  <a:pos x="T2" y="T3"/>
                </a:cxn>
                <a:cxn ang="0">
                  <a:pos x="T4" y="T5"/>
                </a:cxn>
                <a:cxn ang="0">
                  <a:pos x="T6" y="T7"/>
                </a:cxn>
                <a:cxn ang="0">
                  <a:pos x="T8" y="T9"/>
                </a:cxn>
                <a:cxn ang="0">
                  <a:pos x="T10" y="T11"/>
                </a:cxn>
              </a:cxnLst>
              <a:rect l="0" t="0" r="r" b="b"/>
              <a:pathLst>
                <a:path w="539" h="302">
                  <a:moveTo>
                    <a:pt x="269" y="301"/>
                  </a:moveTo>
                  <a:lnTo>
                    <a:pt x="0" y="301"/>
                  </a:lnTo>
                  <a:lnTo>
                    <a:pt x="0" y="0"/>
                  </a:lnTo>
                  <a:lnTo>
                    <a:pt x="538" y="0"/>
                  </a:lnTo>
                  <a:lnTo>
                    <a:pt x="538" y="301"/>
                  </a:lnTo>
                  <a:lnTo>
                    <a:pt x="269" y="301"/>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24"/>
            <p:cNvSpPr>
              <a:spLocks noChangeArrowheads="1"/>
            </p:cNvSpPr>
            <p:nvPr/>
          </p:nvSpPr>
          <p:spPr bwMode="auto">
            <a:xfrm>
              <a:off x="6943002" y="3943772"/>
              <a:ext cx="381739" cy="189365"/>
            </a:xfrm>
            <a:custGeom>
              <a:avLst/>
              <a:gdLst>
                <a:gd name="T0" fmla="*/ 280 w 560"/>
                <a:gd name="T1" fmla="*/ 278 h 279"/>
                <a:gd name="T2" fmla="*/ 0 w 560"/>
                <a:gd name="T3" fmla="*/ 278 h 279"/>
                <a:gd name="T4" fmla="*/ 0 w 560"/>
                <a:gd name="T5" fmla="*/ 0 h 279"/>
                <a:gd name="T6" fmla="*/ 559 w 560"/>
                <a:gd name="T7" fmla="*/ 0 h 279"/>
                <a:gd name="T8" fmla="*/ 559 w 560"/>
                <a:gd name="T9" fmla="*/ 278 h 279"/>
                <a:gd name="T10" fmla="*/ 280 w 560"/>
                <a:gd name="T11" fmla="*/ 278 h 279"/>
              </a:gdLst>
              <a:ahLst/>
              <a:cxnLst>
                <a:cxn ang="0">
                  <a:pos x="T0" y="T1"/>
                </a:cxn>
                <a:cxn ang="0">
                  <a:pos x="T2" y="T3"/>
                </a:cxn>
                <a:cxn ang="0">
                  <a:pos x="T4" y="T5"/>
                </a:cxn>
                <a:cxn ang="0">
                  <a:pos x="T6" y="T7"/>
                </a:cxn>
                <a:cxn ang="0">
                  <a:pos x="T8" y="T9"/>
                </a:cxn>
                <a:cxn ang="0">
                  <a:pos x="T10" y="T11"/>
                </a:cxn>
              </a:cxnLst>
              <a:rect l="0" t="0" r="r" b="b"/>
              <a:pathLst>
                <a:path w="560" h="279">
                  <a:moveTo>
                    <a:pt x="280" y="278"/>
                  </a:moveTo>
                  <a:lnTo>
                    <a:pt x="0" y="278"/>
                  </a:lnTo>
                  <a:lnTo>
                    <a:pt x="0" y="0"/>
                  </a:lnTo>
                  <a:lnTo>
                    <a:pt x="559" y="0"/>
                  </a:lnTo>
                  <a:lnTo>
                    <a:pt x="559" y="278"/>
                  </a:lnTo>
                  <a:lnTo>
                    <a:pt x="280" y="278"/>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26"/>
            <p:cNvSpPr>
              <a:spLocks noChangeArrowheads="1"/>
            </p:cNvSpPr>
            <p:nvPr/>
          </p:nvSpPr>
          <p:spPr bwMode="auto">
            <a:xfrm>
              <a:off x="7309711"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28"/>
            <p:cNvSpPr>
              <a:spLocks noChangeArrowheads="1"/>
            </p:cNvSpPr>
            <p:nvPr/>
          </p:nvSpPr>
          <p:spPr bwMode="auto">
            <a:xfrm>
              <a:off x="6564270"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0"/>
            <p:cNvSpPr>
              <a:spLocks noChangeArrowheads="1"/>
            </p:cNvSpPr>
            <p:nvPr/>
          </p:nvSpPr>
          <p:spPr bwMode="auto">
            <a:xfrm>
              <a:off x="6943002" y="4133137"/>
              <a:ext cx="381739" cy="210407"/>
            </a:xfrm>
            <a:custGeom>
              <a:avLst/>
              <a:gdLst>
                <a:gd name="T0" fmla="*/ 280 w 560"/>
                <a:gd name="T1" fmla="*/ 306 h 307"/>
                <a:gd name="T2" fmla="*/ 0 w 560"/>
                <a:gd name="T3" fmla="*/ 306 h 307"/>
                <a:gd name="T4" fmla="*/ 0 w 560"/>
                <a:gd name="T5" fmla="*/ 0 h 307"/>
                <a:gd name="T6" fmla="*/ 559 w 560"/>
                <a:gd name="T7" fmla="*/ 0 h 307"/>
                <a:gd name="T8" fmla="*/ 559 w 560"/>
                <a:gd name="T9" fmla="*/ 306 h 307"/>
                <a:gd name="T10" fmla="*/ 280 w 560"/>
                <a:gd name="T11" fmla="*/ 306 h 307"/>
              </a:gdLst>
              <a:ahLst/>
              <a:cxnLst>
                <a:cxn ang="0">
                  <a:pos x="T0" y="T1"/>
                </a:cxn>
                <a:cxn ang="0">
                  <a:pos x="T2" y="T3"/>
                </a:cxn>
                <a:cxn ang="0">
                  <a:pos x="T4" y="T5"/>
                </a:cxn>
                <a:cxn ang="0">
                  <a:pos x="T6" y="T7"/>
                </a:cxn>
                <a:cxn ang="0">
                  <a:pos x="T8" y="T9"/>
                </a:cxn>
                <a:cxn ang="0">
                  <a:pos x="T10" y="T11"/>
                </a:cxn>
              </a:cxnLst>
              <a:rect l="0" t="0" r="r" b="b"/>
              <a:pathLst>
                <a:path w="560" h="307">
                  <a:moveTo>
                    <a:pt x="280" y="306"/>
                  </a:moveTo>
                  <a:lnTo>
                    <a:pt x="0" y="306"/>
                  </a:lnTo>
                  <a:lnTo>
                    <a:pt x="0" y="0"/>
                  </a:lnTo>
                  <a:lnTo>
                    <a:pt x="559" y="0"/>
                  </a:lnTo>
                  <a:lnTo>
                    <a:pt x="559" y="306"/>
                  </a:lnTo>
                  <a:lnTo>
                    <a:pt x="280"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2"/>
            <p:cNvSpPr>
              <a:spLocks noChangeArrowheads="1"/>
            </p:cNvSpPr>
            <p:nvPr/>
          </p:nvSpPr>
          <p:spPr bwMode="auto">
            <a:xfrm>
              <a:off x="6179526" y="4133137"/>
              <a:ext cx="381739" cy="210407"/>
            </a:xfrm>
            <a:custGeom>
              <a:avLst/>
              <a:gdLst>
                <a:gd name="T0" fmla="*/ 279 w 559"/>
                <a:gd name="T1" fmla="*/ 306 h 307"/>
                <a:gd name="T2" fmla="*/ 0 w 559"/>
                <a:gd name="T3" fmla="*/ 306 h 307"/>
                <a:gd name="T4" fmla="*/ 0 w 559"/>
                <a:gd name="T5" fmla="*/ 0 h 307"/>
                <a:gd name="T6" fmla="*/ 558 w 559"/>
                <a:gd name="T7" fmla="*/ 0 h 307"/>
                <a:gd name="T8" fmla="*/ 558 w 559"/>
                <a:gd name="T9" fmla="*/ 306 h 307"/>
                <a:gd name="T10" fmla="*/ 279 w 559"/>
                <a:gd name="T11" fmla="*/ 306 h 307"/>
              </a:gdLst>
              <a:ahLst/>
              <a:cxnLst>
                <a:cxn ang="0">
                  <a:pos x="T0" y="T1"/>
                </a:cxn>
                <a:cxn ang="0">
                  <a:pos x="T2" y="T3"/>
                </a:cxn>
                <a:cxn ang="0">
                  <a:pos x="T4" y="T5"/>
                </a:cxn>
                <a:cxn ang="0">
                  <a:pos x="T6" y="T7"/>
                </a:cxn>
                <a:cxn ang="0">
                  <a:pos x="T8" y="T9"/>
                </a:cxn>
                <a:cxn ang="0">
                  <a:pos x="T10" y="T11"/>
                </a:cxn>
              </a:cxnLst>
              <a:rect l="0" t="0" r="r" b="b"/>
              <a:pathLst>
                <a:path w="559" h="307">
                  <a:moveTo>
                    <a:pt x="279" y="306"/>
                  </a:moveTo>
                  <a:lnTo>
                    <a:pt x="0" y="306"/>
                  </a:lnTo>
                  <a:lnTo>
                    <a:pt x="0" y="0"/>
                  </a:lnTo>
                  <a:lnTo>
                    <a:pt x="558" y="0"/>
                  </a:lnTo>
                  <a:lnTo>
                    <a:pt x="558" y="306"/>
                  </a:lnTo>
                  <a:lnTo>
                    <a:pt x="279" y="306"/>
                  </a:lnTo>
                </a:path>
              </a:pathLst>
            </a:custGeom>
            <a:noFill/>
            <a:ln w="20880" cap="flat">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9"/>
            <p:cNvSpPr/>
            <p:nvPr/>
          </p:nvSpPr>
          <p:spPr>
            <a:xfrm>
              <a:off x="7747794" y="3119437"/>
              <a:ext cx="414338" cy="1344613"/>
            </a:xfrm>
            <a:custGeom>
              <a:avLst/>
              <a:gdLst>
                <a:gd name="connsiteX0" fmla="*/ 419100 w 419100"/>
                <a:gd name="connsiteY0" fmla="*/ 0 h 1358900"/>
                <a:gd name="connsiteX1" fmla="*/ 0 w 419100"/>
                <a:gd name="connsiteY1" fmla="*/ 444500 h 1358900"/>
                <a:gd name="connsiteX2" fmla="*/ 19050 w 419100"/>
                <a:gd name="connsiteY2" fmla="*/ 1358900 h 1358900"/>
                <a:gd name="connsiteX3" fmla="*/ 419100 w 419100"/>
                <a:gd name="connsiteY3" fmla="*/ 958850 h 1358900"/>
                <a:gd name="connsiteX4" fmla="*/ 419100 w 419100"/>
                <a:gd name="connsiteY4" fmla="*/ 0 h 1358900"/>
                <a:gd name="connsiteX0" fmla="*/ 419100 w 419100"/>
                <a:gd name="connsiteY0" fmla="*/ 0 h 1358900"/>
                <a:gd name="connsiteX1" fmla="*/ 0 w 419100"/>
                <a:gd name="connsiteY1" fmla="*/ 444500 h 1358900"/>
                <a:gd name="connsiteX2" fmla="*/ 19050 w 419100"/>
                <a:gd name="connsiteY2" fmla="*/ 1358900 h 1358900"/>
                <a:gd name="connsiteX3" fmla="*/ 419100 w 419100"/>
                <a:gd name="connsiteY3" fmla="*/ 958850 h 1358900"/>
                <a:gd name="connsiteX4" fmla="*/ 419100 w 419100"/>
                <a:gd name="connsiteY4" fmla="*/ 0 h 1358900"/>
                <a:gd name="connsiteX0" fmla="*/ 411956 w 411956"/>
                <a:gd name="connsiteY0" fmla="*/ 0 h 1358900"/>
                <a:gd name="connsiteX1" fmla="*/ 0 w 411956"/>
                <a:gd name="connsiteY1" fmla="*/ 408781 h 1358900"/>
                <a:gd name="connsiteX2" fmla="*/ 11906 w 411956"/>
                <a:gd name="connsiteY2" fmla="*/ 1358900 h 1358900"/>
                <a:gd name="connsiteX3" fmla="*/ 411956 w 411956"/>
                <a:gd name="connsiteY3" fmla="*/ 958850 h 1358900"/>
                <a:gd name="connsiteX4" fmla="*/ 411956 w 411956"/>
                <a:gd name="connsiteY4" fmla="*/ 0 h 1358900"/>
                <a:gd name="connsiteX0" fmla="*/ 414338 w 414338"/>
                <a:gd name="connsiteY0" fmla="*/ 0 h 1344613"/>
                <a:gd name="connsiteX1" fmla="*/ 0 w 414338"/>
                <a:gd name="connsiteY1" fmla="*/ 394494 h 1344613"/>
                <a:gd name="connsiteX2" fmla="*/ 11906 w 414338"/>
                <a:gd name="connsiteY2" fmla="*/ 1344613 h 1344613"/>
                <a:gd name="connsiteX3" fmla="*/ 411956 w 414338"/>
                <a:gd name="connsiteY3" fmla="*/ 944563 h 1344613"/>
                <a:gd name="connsiteX4" fmla="*/ 414338 w 414338"/>
                <a:gd name="connsiteY4" fmla="*/ 0 h 1344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338" h="1344613">
                  <a:moveTo>
                    <a:pt x="414338" y="0"/>
                  </a:moveTo>
                  <a:lnTo>
                    <a:pt x="0" y="394494"/>
                  </a:lnTo>
                  <a:lnTo>
                    <a:pt x="11906" y="1344613"/>
                  </a:lnTo>
                  <a:lnTo>
                    <a:pt x="411956" y="944563"/>
                  </a:lnTo>
                  <a:lnTo>
                    <a:pt x="414338"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
            <p:cNvSpPr>
              <a:spLocks noChangeArrowheads="1"/>
            </p:cNvSpPr>
            <p:nvPr/>
          </p:nvSpPr>
          <p:spPr bwMode="auto">
            <a:xfrm>
              <a:off x="838200" y="3105150"/>
              <a:ext cx="7335837" cy="1370650"/>
            </a:xfrm>
            <a:custGeom>
              <a:avLst/>
              <a:gdLst>
                <a:gd name="T0" fmla="*/ 10748 w 10778"/>
                <a:gd name="T1" fmla="*/ 1400 h 2011"/>
                <a:gd name="T2" fmla="*/ 10166 w 10778"/>
                <a:gd name="T3" fmla="*/ 1981 h 2011"/>
                <a:gd name="T4" fmla="*/ 29 w 10778"/>
                <a:gd name="T5" fmla="*/ 1981 h 2011"/>
                <a:gd name="T6" fmla="*/ 29 w 10778"/>
                <a:gd name="T7" fmla="*/ 611 h 2011"/>
                <a:gd name="T8" fmla="*/ 611 w 10778"/>
                <a:gd name="T9" fmla="*/ 30 h 2011"/>
                <a:gd name="T10" fmla="*/ 10748 w 10778"/>
                <a:gd name="T11" fmla="*/ 30 h 2011"/>
                <a:gd name="T12" fmla="*/ 10748 w 10778"/>
                <a:gd name="T13" fmla="*/ 1400 h 2011"/>
                <a:gd name="T14" fmla="*/ 599 w 10778"/>
                <a:gd name="T15" fmla="*/ 0 h 2011"/>
                <a:gd name="T16" fmla="*/ 0 w 10778"/>
                <a:gd name="T17" fmla="*/ 599 h 2011"/>
                <a:gd name="T18" fmla="*/ 0 w 10778"/>
                <a:gd name="T19" fmla="*/ 2010 h 2011"/>
                <a:gd name="T20" fmla="*/ 10178 w 10778"/>
                <a:gd name="T21" fmla="*/ 2010 h 2011"/>
                <a:gd name="T22" fmla="*/ 10777 w 10778"/>
                <a:gd name="T23" fmla="*/ 1412 h 2011"/>
                <a:gd name="T24" fmla="*/ 10777 w 10778"/>
                <a:gd name="T25" fmla="*/ 0 h 2011"/>
                <a:gd name="T26" fmla="*/ 599 w 10778"/>
                <a:gd name="T27" fmla="*/ 0 h 2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78" h="2011">
                  <a:moveTo>
                    <a:pt x="10748" y="1400"/>
                  </a:moveTo>
                  <a:lnTo>
                    <a:pt x="10166" y="1981"/>
                  </a:lnTo>
                  <a:lnTo>
                    <a:pt x="29" y="1981"/>
                  </a:lnTo>
                  <a:lnTo>
                    <a:pt x="29" y="611"/>
                  </a:lnTo>
                  <a:lnTo>
                    <a:pt x="611" y="30"/>
                  </a:lnTo>
                  <a:lnTo>
                    <a:pt x="10748" y="30"/>
                  </a:lnTo>
                  <a:lnTo>
                    <a:pt x="10748" y="1400"/>
                  </a:lnTo>
                  <a:close/>
                  <a:moveTo>
                    <a:pt x="599" y="0"/>
                  </a:moveTo>
                  <a:lnTo>
                    <a:pt x="0" y="599"/>
                  </a:lnTo>
                  <a:lnTo>
                    <a:pt x="0" y="2010"/>
                  </a:lnTo>
                  <a:lnTo>
                    <a:pt x="10178" y="2010"/>
                  </a:lnTo>
                  <a:lnTo>
                    <a:pt x="10777" y="1412"/>
                  </a:lnTo>
                  <a:lnTo>
                    <a:pt x="10777" y="0"/>
                  </a:lnTo>
                  <a:lnTo>
                    <a:pt x="599" y="0"/>
                  </a:lnTo>
                  <a:close/>
                </a:path>
              </a:pathLst>
            </a:custGeom>
            <a:solidFill>
              <a:srgbClr val="999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52" name="Group 51"/>
            <p:cNvGrpSpPr/>
            <p:nvPr/>
          </p:nvGrpSpPr>
          <p:grpSpPr>
            <a:xfrm>
              <a:off x="1066800" y="3648075"/>
              <a:ext cx="2209800" cy="686830"/>
              <a:chOff x="1462851" y="2568667"/>
              <a:chExt cx="2133955" cy="663257"/>
            </a:xfrm>
          </p:grpSpPr>
          <p:sp>
            <p:nvSpPr>
              <p:cNvPr id="53" name="Freeform 2"/>
              <p:cNvSpPr>
                <a:spLocks noChangeArrowheads="1"/>
              </p:cNvSpPr>
              <p:nvPr/>
            </p:nvSpPr>
            <p:spPr bwMode="auto">
              <a:xfrm>
                <a:off x="1477270" y="2943551"/>
                <a:ext cx="224930" cy="282605"/>
              </a:xfrm>
              <a:custGeom>
                <a:avLst/>
                <a:gdLst>
                  <a:gd name="T0" fmla="*/ 0 w 343"/>
                  <a:gd name="T1" fmla="*/ 0 h 432"/>
                  <a:gd name="T2" fmla="*/ 177 w 343"/>
                  <a:gd name="T3" fmla="*/ 0 h 432"/>
                  <a:gd name="T4" fmla="*/ 342 w 343"/>
                  <a:gd name="T5" fmla="*/ 149 h 432"/>
                  <a:gd name="T6" fmla="*/ 342 w 343"/>
                  <a:gd name="T7" fmla="*/ 150 h 432"/>
                  <a:gd name="T8" fmla="*/ 168 w 343"/>
                  <a:gd name="T9" fmla="*/ 302 h 432"/>
                  <a:gd name="T10" fmla="*/ 95 w 343"/>
                  <a:gd name="T11" fmla="*/ 302 h 432"/>
                  <a:gd name="T12" fmla="*/ 95 w 343"/>
                  <a:gd name="T13" fmla="*/ 431 h 432"/>
                  <a:gd name="T14" fmla="*/ 0 w 343"/>
                  <a:gd name="T15" fmla="*/ 431 h 432"/>
                  <a:gd name="T16" fmla="*/ 0 w 343"/>
                  <a:gd name="T17" fmla="*/ 0 h 432"/>
                  <a:gd name="T18" fmla="*/ 171 w 343"/>
                  <a:gd name="T19" fmla="*/ 217 h 432"/>
                  <a:gd name="T20" fmla="*/ 246 w 343"/>
                  <a:gd name="T21" fmla="*/ 152 h 432"/>
                  <a:gd name="T22" fmla="*/ 246 w 343"/>
                  <a:gd name="T23" fmla="*/ 151 h 432"/>
                  <a:gd name="T24" fmla="*/ 169 w 343"/>
                  <a:gd name="T25" fmla="*/ 85 h 432"/>
                  <a:gd name="T26" fmla="*/ 95 w 343"/>
                  <a:gd name="T27" fmla="*/ 85 h 432"/>
                  <a:gd name="T28" fmla="*/ 95 w 343"/>
                  <a:gd name="T29" fmla="*/ 217 h 432"/>
                  <a:gd name="T30" fmla="*/ 171 w 343"/>
                  <a:gd name="T31" fmla="*/ 21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432">
                    <a:moveTo>
                      <a:pt x="0" y="0"/>
                    </a:moveTo>
                    <a:lnTo>
                      <a:pt x="177" y="0"/>
                    </a:lnTo>
                    <a:cubicBezTo>
                      <a:pt x="280" y="0"/>
                      <a:pt x="342" y="61"/>
                      <a:pt x="342" y="149"/>
                    </a:cubicBezTo>
                    <a:lnTo>
                      <a:pt x="342" y="150"/>
                    </a:lnTo>
                    <a:cubicBezTo>
                      <a:pt x="342" y="250"/>
                      <a:pt x="264" y="302"/>
                      <a:pt x="168" y="302"/>
                    </a:cubicBezTo>
                    <a:lnTo>
                      <a:pt x="95" y="302"/>
                    </a:lnTo>
                    <a:lnTo>
                      <a:pt x="95" y="431"/>
                    </a:lnTo>
                    <a:lnTo>
                      <a:pt x="0" y="431"/>
                    </a:lnTo>
                    <a:lnTo>
                      <a:pt x="0" y="0"/>
                    </a:lnTo>
                    <a:close/>
                    <a:moveTo>
                      <a:pt x="171" y="217"/>
                    </a:moveTo>
                    <a:cubicBezTo>
                      <a:pt x="218" y="217"/>
                      <a:pt x="246" y="189"/>
                      <a:pt x="246" y="152"/>
                    </a:cubicBezTo>
                    <a:lnTo>
                      <a:pt x="246" y="151"/>
                    </a:lnTo>
                    <a:cubicBezTo>
                      <a:pt x="246" y="108"/>
                      <a:pt x="216" y="85"/>
                      <a:pt x="169" y="85"/>
                    </a:cubicBezTo>
                    <a:lnTo>
                      <a:pt x="95" y="85"/>
                    </a:lnTo>
                    <a:lnTo>
                      <a:pt x="95" y="217"/>
                    </a:lnTo>
                    <a:lnTo>
                      <a:pt x="171" y="217"/>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3"/>
              <p:cNvSpPr>
                <a:spLocks noChangeArrowheads="1"/>
              </p:cNvSpPr>
              <p:nvPr/>
            </p:nvSpPr>
            <p:spPr bwMode="auto">
              <a:xfrm>
                <a:off x="1725271" y="2943551"/>
                <a:ext cx="204743" cy="282605"/>
              </a:xfrm>
              <a:custGeom>
                <a:avLst/>
                <a:gdLst>
                  <a:gd name="T0" fmla="*/ 0 w 311"/>
                  <a:gd name="T1" fmla="*/ 0 h 432"/>
                  <a:gd name="T2" fmla="*/ 95 w 311"/>
                  <a:gd name="T3" fmla="*/ 0 h 432"/>
                  <a:gd name="T4" fmla="*/ 95 w 311"/>
                  <a:gd name="T5" fmla="*/ 345 h 432"/>
                  <a:gd name="T6" fmla="*/ 310 w 311"/>
                  <a:gd name="T7" fmla="*/ 345 h 432"/>
                  <a:gd name="T8" fmla="*/ 310 w 311"/>
                  <a:gd name="T9" fmla="*/ 431 h 432"/>
                  <a:gd name="T10" fmla="*/ 0 w 311"/>
                  <a:gd name="T11" fmla="*/ 431 h 432"/>
                  <a:gd name="T12" fmla="*/ 0 w 311"/>
                  <a:gd name="T13" fmla="*/ 0 h 432"/>
                </a:gdLst>
                <a:ahLst/>
                <a:cxnLst>
                  <a:cxn ang="0">
                    <a:pos x="T0" y="T1"/>
                  </a:cxn>
                  <a:cxn ang="0">
                    <a:pos x="T2" y="T3"/>
                  </a:cxn>
                  <a:cxn ang="0">
                    <a:pos x="T4" y="T5"/>
                  </a:cxn>
                  <a:cxn ang="0">
                    <a:pos x="T6" y="T7"/>
                  </a:cxn>
                  <a:cxn ang="0">
                    <a:pos x="T8" y="T9"/>
                  </a:cxn>
                  <a:cxn ang="0">
                    <a:pos x="T10" y="T11"/>
                  </a:cxn>
                  <a:cxn ang="0">
                    <a:pos x="T12" y="T13"/>
                  </a:cxn>
                </a:cxnLst>
                <a:rect l="0" t="0" r="r" b="b"/>
                <a:pathLst>
                  <a:path w="311" h="432">
                    <a:moveTo>
                      <a:pt x="0" y="0"/>
                    </a:moveTo>
                    <a:lnTo>
                      <a:pt x="95" y="0"/>
                    </a:lnTo>
                    <a:lnTo>
                      <a:pt x="95" y="345"/>
                    </a:lnTo>
                    <a:lnTo>
                      <a:pt x="310" y="345"/>
                    </a:lnTo>
                    <a:lnTo>
                      <a:pt x="310" y="431"/>
                    </a:lnTo>
                    <a:lnTo>
                      <a:pt x="0" y="431"/>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
              <p:cNvSpPr>
                <a:spLocks noChangeArrowheads="1"/>
              </p:cNvSpPr>
              <p:nvPr/>
            </p:nvSpPr>
            <p:spPr bwMode="auto">
              <a:xfrm>
                <a:off x="1930014" y="2940669"/>
                <a:ext cx="299907" cy="285488"/>
              </a:xfrm>
              <a:custGeom>
                <a:avLst/>
                <a:gdLst>
                  <a:gd name="T0" fmla="*/ 185 w 459"/>
                  <a:gd name="T1" fmla="*/ 0 h 436"/>
                  <a:gd name="T2" fmla="*/ 272 w 459"/>
                  <a:gd name="T3" fmla="*/ 0 h 436"/>
                  <a:gd name="T4" fmla="*/ 458 w 459"/>
                  <a:gd name="T5" fmla="*/ 435 h 436"/>
                  <a:gd name="T6" fmla="*/ 358 w 459"/>
                  <a:gd name="T7" fmla="*/ 435 h 436"/>
                  <a:gd name="T8" fmla="*/ 319 w 459"/>
                  <a:gd name="T9" fmla="*/ 339 h 436"/>
                  <a:gd name="T10" fmla="*/ 136 w 459"/>
                  <a:gd name="T11" fmla="*/ 339 h 436"/>
                  <a:gd name="T12" fmla="*/ 97 w 459"/>
                  <a:gd name="T13" fmla="*/ 435 h 436"/>
                  <a:gd name="T14" fmla="*/ 0 w 459"/>
                  <a:gd name="T15" fmla="*/ 435 h 436"/>
                  <a:gd name="T16" fmla="*/ 185 w 459"/>
                  <a:gd name="T17" fmla="*/ 0 h 436"/>
                  <a:gd name="T18" fmla="*/ 285 w 459"/>
                  <a:gd name="T19" fmla="*/ 255 h 436"/>
                  <a:gd name="T20" fmla="*/ 227 w 459"/>
                  <a:gd name="T21" fmla="*/ 115 h 436"/>
                  <a:gd name="T22" fmla="*/ 170 w 459"/>
                  <a:gd name="T23" fmla="*/ 255 h 436"/>
                  <a:gd name="T24" fmla="*/ 285 w 459"/>
                  <a:gd name="T25" fmla="*/ 25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9" h="436">
                    <a:moveTo>
                      <a:pt x="185" y="0"/>
                    </a:moveTo>
                    <a:lnTo>
                      <a:pt x="272" y="0"/>
                    </a:lnTo>
                    <a:lnTo>
                      <a:pt x="458" y="435"/>
                    </a:lnTo>
                    <a:lnTo>
                      <a:pt x="358" y="435"/>
                    </a:lnTo>
                    <a:lnTo>
                      <a:pt x="319" y="339"/>
                    </a:lnTo>
                    <a:lnTo>
                      <a:pt x="136" y="339"/>
                    </a:lnTo>
                    <a:lnTo>
                      <a:pt x="97" y="435"/>
                    </a:lnTo>
                    <a:lnTo>
                      <a:pt x="0" y="435"/>
                    </a:lnTo>
                    <a:lnTo>
                      <a:pt x="185" y="0"/>
                    </a:lnTo>
                    <a:close/>
                    <a:moveTo>
                      <a:pt x="285" y="255"/>
                    </a:moveTo>
                    <a:lnTo>
                      <a:pt x="227" y="115"/>
                    </a:lnTo>
                    <a:lnTo>
                      <a:pt x="170" y="255"/>
                    </a:lnTo>
                    <a:lnTo>
                      <a:pt x="285" y="255"/>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5"/>
              <p:cNvSpPr>
                <a:spLocks noChangeArrowheads="1"/>
              </p:cNvSpPr>
              <p:nvPr/>
            </p:nvSpPr>
            <p:spPr bwMode="auto">
              <a:xfrm>
                <a:off x="2198201" y="2943551"/>
                <a:ext cx="233581" cy="282605"/>
              </a:xfrm>
              <a:custGeom>
                <a:avLst/>
                <a:gdLst>
                  <a:gd name="T0" fmla="*/ 131 w 359"/>
                  <a:gd name="T1" fmla="*/ 87 h 432"/>
                  <a:gd name="T2" fmla="*/ 0 w 359"/>
                  <a:gd name="T3" fmla="*/ 87 h 432"/>
                  <a:gd name="T4" fmla="*/ 0 w 359"/>
                  <a:gd name="T5" fmla="*/ 0 h 432"/>
                  <a:gd name="T6" fmla="*/ 358 w 359"/>
                  <a:gd name="T7" fmla="*/ 0 h 432"/>
                  <a:gd name="T8" fmla="*/ 358 w 359"/>
                  <a:gd name="T9" fmla="*/ 87 h 432"/>
                  <a:gd name="T10" fmla="*/ 226 w 359"/>
                  <a:gd name="T11" fmla="*/ 87 h 432"/>
                  <a:gd name="T12" fmla="*/ 226 w 359"/>
                  <a:gd name="T13" fmla="*/ 431 h 432"/>
                  <a:gd name="T14" fmla="*/ 131 w 359"/>
                  <a:gd name="T15" fmla="*/ 431 h 432"/>
                  <a:gd name="T16" fmla="*/ 131 w 359"/>
                  <a:gd name="T17" fmla="*/ 8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32">
                    <a:moveTo>
                      <a:pt x="131" y="87"/>
                    </a:moveTo>
                    <a:lnTo>
                      <a:pt x="0" y="87"/>
                    </a:lnTo>
                    <a:lnTo>
                      <a:pt x="0" y="0"/>
                    </a:lnTo>
                    <a:lnTo>
                      <a:pt x="358" y="0"/>
                    </a:lnTo>
                    <a:lnTo>
                      <a:pt x="358" y="87"/>
                    </a:lnTo>
                    <a:lnTo>
                      <a:pt x="226" y="87"/>
                    </a:lnTo>
                    <a:lnTo>
                      <a:pt x="226" y="431"/>
                    </a:lnTo>
                    <a:lnTo>
                      <a:pt x="131" y="431"/>
                    </a:lnTo>
                    <a:lnTo>
                      <a:pt x="131" y="87"/>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6"/>
              <p:cNvSpPr>
                <a:spLocks noChangeArrowheads="1"/>
              </p:cNvSpPr>
              <p:nvPr/>
            </p:nvSpPr>
            <p:spPr bwMode="auto">
              <a:xfrm>
                <a:off x="2457736" y="2943551"/>
                <a:ext cx="216278" cy="282605"/>
              </a:xfrm>
              <a:custGeom>
                <a:avLst/>
                <a:gdLst>
                  <a:gd name="T0" fmla="*/ 0 w 330"/>
                  <a:gd name="T1" fmla="*/ 0 h 432"/>
                  <a:gd name="T2" fmla="*/ 329 w 330"/>
                  <a:gd name="T3" fmla="*/ 0 h 432"/>
                  <a:gd name="T4" fmla="*/ 329 w 330"/>
                  <a:gd name="T5" fmla="*/ 86 h 432"/>
                  <a:gd name="T6" fmla="*/ 95 w 330"/>
                  <a:gd name="T7" fmla="*/ 86 h 432"/>
                  <a:gd name="T8" fmla="*/ 95 w 330"/>
                  <a:gd name="T9" fmla="*/ 178 h 432"/>
                  <a:gd name="T10" fmla="*/ 301 w 330"/>
                  <a:gd name="T11" fmla="*/ 178 h 432"/>
                  <a:gd name="T12" fmla="*/ 301 w 330"/>
                  <a:gd name="T13" fmla="*/ 264 h 432"/>
                  <a:gd name="T14" fmla="*/ 95 w 330"/>
                  <a:gd name="T15" fmla="*/ 264 h 432"/>
                  <a:gd name="T16" fmla="*/ 95 w 330"/>
                  <a:gd name="T17" fmla="*/ 431 h 432"/>
                  <a:gd name="T18" fmla="*/ 0 w 330"/>
                  <a:gd name="T19" fmla="*/ 431 h 432"/>
                  <a:gd name="T20" fmla="*/ 0 w 330"/>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432">
                    <a:moveTo>
                      <a:pt x="0" y="0"/>
                    </a:moveTo>
                    <a:lnTo>
                      <a:pt x="329" y="0"/>
                    </a:lnTo>
                    <a:lnTo>
                      <a:pt x="329" y="86"/>
                    </a:lnTo>
                    <a:lnTo>
                      <a:pt x="95" y="86"/>
                    </a:lnTo>
                    <a:lnTo>
                      <a:pt x="95" y="178"/>
                    </a:lnTo>
                    <a:lnTo>
                      <a:pt x="301" y="178"/>
                    </a:lnTo>
                    <a:lnTo>
                      <a:pt x="301" y="264"/>
                    </a:lnTo>
                    <a:lnTo>
                      <a:pt x="95" y="264"/>
                    </a:lnTo>
                    <a:lnTo>
                      <a:pt x="95" y="431"/>
                    </a:lnTo>
                    <a:lnTo>
                      <a:pt x="0" y="431"/>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7"/>
              <p:cNvSpPr>
                <a:spLocks noChangeArrowheads="1"/>
              </p:cNvSpPr>
              <p:nvPr/>
            </p:nvSpPr>
            <p:spPr bwMode="auto">
              <a:xfrm>
                <a:off x="2691317" y="2937784"/>
                <a:ext cx="299907" cy="294140"/>
              </a:xfrm>
              <a:custGeom>
                <a:avLst/>
                <a:gdLst>
                  <a:gd name="T0" fmla="*/ 0 w 460"/>
                  <a:gd name="T1" fmla="*/ 225 h 448"/>
                  <a:gd name="T2" fmla="*/ 0 w 460"/>
                  <a:gd name="T3" fmla="*/ 224 h 448"/>
                  <a:gd name="T4" fmla="*/ 230 w 460"/>
                  <a:gd name="T5" fmla="*/ 0 h 448"/>
                  <a:gd name="T6" fmla="*/ 459 w 460"/>
                  <a:gd name="T7" fmla="*/ 222 h 448"/>
                  <a:gd name="T8" fmla="*/ 459 w 460"/>
                  <a:gd name="T9" fmla="*/ 224 h 448"/>
                  <a:gd name="T10" fmla="*/ 228 w 460"/>
                  <a:gd name="T11" fmla="*/ 447 h 448"/>
                  <a:gd name="T12" fmla="*/ 0 w 460"/>
                  <a:gd name="T13" fmla="*/ 225 h 448"/>
                  <a:gd name="T14" fmla="*/ 359 w 460"/>
                  <a:gd name="T15" fmla="*/ 225 h 448"/>
                  <a:gd name="T16" fmla="*/ 359 w 460"/>
                  <a:gd name="T17" fmla="*/ 224 h 448"/>
                  <a:gd name="T18" fmla="*/ 228 w 460"/>
                  <a:gd name="T19" fmla="*/ 88 h 448"/>
                  <a:gd name="T20" fmla="*/ 99 w 460"/>
                  <a:gd name="T21" fmla="*/ 222 h 448"/>
                  <a:gd name="T22" fmla="*/ 99 w 460"/>
                  <a:gd name="T23" fmla="*/ 224 h 448"/>
                  <a:gd name="T24" fmla="*/ 230 w 460"/>
                  <a:gd name="T25" fmla="*/ 359 h 448"/>
                  <a:gd name="T26" fmla="*/ 359 w 460"/>
                  <a:gd name="T27" fmla="*/ 22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0" h="448">
                    <a:moveTo>
                      <a:pt x="0" y="225"/>
                    </a:moveTo>
                    <a:lnTo>
                      <a:pt x="0" y="224"/>
                    </a:lnTo>
                    <a:cubicBezTo>
                      <a:pt x="0" y="101"/>
                      <a:pt x="96" y="0"/>
                      <a:pt x="230" y="0"/>
                    </a:cubicBezTo>
                    <a:cubicBezTo>
                      <a:pt x="363" y="0"/>
                      <a:pt x="459" y="99"/>
                      <a:pt x="459" y="222"/>
                    </a:cubicBezTo>
                    <a:lnTo>
                      <a:pt x="459" y="224"/>
                    </a:lnTo>
                    <a:cubicBezTo>
                      <a:pt x="459" y="346"/>
                      <a:pt x="362" y="447"/>
                      <a:pt x="228" y="447"/>
                    </a:cubicBezTo>
                    <a:cubicBezTo>
                      <a:pt x="95" y="447"/>
                      <a:pt x="0" y="348"/>
                      <a:pt x="0" y="225"/>
                    </a:cubicBezTo>
                    <a:close/>
                    <a:moveTo>
                      <a:pt x="359" y="225"/>
                    </a:moveTo>
                    <a:lnTo>
                      <a:pt x="359" y="224"/>
                    </a:lnTo>
                    <a:cubicBezTo>
                      <a:pt x="359" y="149"/>
                      <a:pt x="304" y="88"/>
                      <a:pt x="228" y="88"/>
                    </a:cubicBezTo>
                    <a:cubicBezTo>
                      <a:pt x="151" y="88"/>
                      <a:pt x="99" y="148"/>
                      <a:pt x="99" y="222"/>
                    </a:cubicBezTo>
                    <a:lnTo>
                      <a:pt x="99" y="224"/>
                    </a:lnTo>
                    <a:cubicBezTo>
                      <a:pt x="99" y="298"/>
                      <a:pt x="153" y="359"/>
                      <a:pt x="230" y="359"/>
                    </a:cubicBezTo>
                    <a:cubicBezTo>
                      <a:pt x="306" y="359"/>
                      <a:pt x="359" y="299"/>
                      <a:pt x="359" y="225"/>
                    </a:cubicBez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8"/>
              <p:cNvSpPr>
                <a:spLocks noChangeArrowheads="1"/>
              </p:cNvSpPr>
              <p:nvPr/>
            </p:nvSpPr>
            <p:spPr bwMode="auto">
              <a:xfrm>
                <a:off x="3025829" y="2943551"/>
                <a:ext cx="245117" cy="282605"/>
              </a:xfrm>
              <a:custGeom>
                <a:avLst/>
                <a:gdLst>
                  <a:gd name="T0" fmla="*/ 0 w 375"/>
                  <a:gd name="T1" fmla="*/ 0 h 432"/>
                  <a:gd name="T2" fmla="*/ 198 w 375"/>
                  <a:gd name="T3" fmla="*/ 0 h 432"/>
                  <a:gd name="T4" fmla="*/ 324 w 375"/>
                  <a:gd name="T5" fmla="*/ 43 h 432"/>
                  <a:gd name="T6" fmla="*/ 361 w 375"/>
                  <a:gd name="T7" fmla="*/ 142 h 432"/>
                  <a:gd name="T8" fmla="*/ 361 w 375"/>
                  <a:gd name="T9" fmla="*/ 143 h 432"/>
                  <a:gd name="T10" fmla="*/ 268 w 375"/>
                  <a:gd name="T11" fmla="*/ 277 h 432"/>
                  <a:gd name="T12" fmla="*/ 374 w 375"/>
                  <a:gd name="T13" fmla="*/ 431 h 432"/>
                  <a:gd name="T14" fmla="*/ 263 w 375"/>
                  <a:gd name="T15" fmla="*/ 431 h 432"/>
                  <a:gd name="T16" fmla="*/ 170 w 375"/>
                  <a:gd name="T17" fmla="*/ 293 h 432"/>
                  <a:gd name="T18" fmla="*/ 95 w 375"/>
                  <a:gd name="T19" fmla="*/ 293 h 432"/>
                  <a:gd name="T20" fmla="*/ 95 w 375"/>
                  <a:gd name="T21" fmla="*/ 431 h 432"/>
                  <a:gd name="T22" fmla="*/ 0 w 375"/>
                  <a:gd name="T23" fmla="*/ 431 h 432"/>
                  <a:gd name="T24" fmla="*/ 0 w 375"/>
                  <a:gd name="T25" fmla="*/ 0 h 432"/>
                  <a:gd name="T26" fmla="*/ 192 w 375"/>
                  <a:gd name="T27" fmla="*/ 209 h 432"/>
                  <a:gd name="T28" fmla="*/ 264 w 375"/>
                  <a:gd name="T29" fmla="*/ 148 h 432"/>
                  <a:gd name="T30" fmla="*/ 264 w 375"/>
                  <a:gd name="T31" fmla="*/ 147 h 432"/>
                  <a:gd name="T32" fmla="*/ 190 w 375"/>
                  <a:gd name="T33" fmla="*/ 85 h 432"/>
                  <a:gd name="T34" fmla="*/ 95 w 375"/>
                  <a:gd name="T35" fmla="*/ 85 h 432"/>
                  <a:gd name="T36" fmla="*/ 95 w 375"/>
                  <a:gd name="T37" fmla="*/ 209 h 432"/>
                  <a:gd name="T38" fmla="*/ 192 w 375"/>
                  <a:gd name="T39" fmla="*/ 20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432">
                    <a:moveTo>
                      <a:pt x="0" y="0"/>
                    </a:moveTo>
                    <a:lnTo>
                      <a:pt x="198" y="0"/>
                    </a:lnTo>
                    <a:cubicBezTo>
                      <a:pt x="253" y="0"/>
                      <a:pt x="295" y="15"/>
                      <a:pt x="324" y="43"/>
                    </a:cubicBezTo>
                    <a:cubicBezTo>
                      <a:pt x="348" y="67"/>
                      <a:pt x="361" y="101"/>
                      <a:pt x="361" y="142"/>
                    </a:cubicBezTo>
                    <a:lnTo>
                      <a:pt x="361" y="143"/>
                    </a:lnTo>
                    <a:cubicBezTo>
                      <a:pt x="361" y="213"/>
                      <a:pt x="323" y="257"/>
                      <a:pt x="268" y="277"/>
                    </a:cubicBezTo>
                    <a:lnTo>
                      <a:pt x="374" y="431"/>
                    </a:lnTo>
                    <a:lnTo>
                      <a:pt x="263" y="431"/>
                    </a:lnTo>
                    <a:lnTo>
                      <a:pt x="170" y="293"/>
                    </a:lnTo>
                    <a:lnTo>
                      <a:pt x="95" y="293"/>
                    </a:lnTo>
                    <a:lnTo>
                      <a:pt x="95" y="431"/>
                    </a:lnTo>
                    <a:lnTo>
                      <a:pt x="0" y="431"/>
                    </a:lnTo>
                    <a:lnTo>
                      <a:pt x="0" y="0"/>
                    </a:lnTo>
                    <a:close/>
                    <a:moveTo>
                      <a:pt x="192" y="209"/>
                    </a:moveTo>
                    <a:cubicBezTo>
                      <a:pt x="238" y="209"/>
                      <a:pt x="264" y="185"/>
                      <a:pt x="264" y="148"/>
                    </a:cubicBezTo>
                    <a:lnTo>
                      <a:pt x="264" y="147"/>
                    </a:lnTo>
                    <a:cubicBezTo>
                      <a:pt x="264" y="106"/>
                      <a:pt x="236" y="85"/>
                      <a:pt x="190" y="85"/>
                    </a:cubicBezTo>
                    <a:lnTo>
                      <a:pt x="95" y="85"/>
                    </a:lnTo>
                    <a:lnTo>
                      <a:pt x="95" y="209"/>
                    </a:lnTo>
                    <a:lnTo>
                      <a:pt x="192" y="209"/>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9"/>
              <p:cNvSpPr>
                <a:spLocks noChangeArrowheads="1"/>
              </p:cNvSpPr>
              <p:nvPr/>
            </p:nvSpPr>
            <p:spPr bwMode="auto">
              <a:xfrm>
                <a:off x="3296898" y="2943551"/>
                <a:ext cx="282605" cy="282605"/>
              </a:xfrm>
              <a:custGeom>
                <a:avLst/>
                <a:gdLst>
                  <a:gd name="T0" fmla="*/ 102 w 432"/>
                  <a:gd name="T1" fmla="*/ 0 h 432"/>
                  <a:gd name="T2" fmla="*/ 216 w 432"/>
                  <a:gd name="T3" fmla="*/ 182 h 432"/>
                  <a:gd name="T4" fmla="*/ 329 w 432"/>
                  <a:gd name="T5" fmla="*/ 0 h 432"/>
                  <a:gd name="T6" fmla="*/ 431 w 432"/>
                  <a:gd name="T7" fmla="*/ 0 h 432"/>
                  <a:gd name="T8" fmla="*/ 431 w 432"/>
                  <a:gd name="T9" fmla="*/ 431 h 432"/>
                  <a:gd name="T10" fmla="*/ 337 w 432"/>
                  <a:gd name="T11" fmla="*/ 431 h 432"/>
                  <a:gd name="T12" fmla="*/ 337 w 432"/>
                  <a:gd name="T13" fmla="*/ 149 h 432"/>
                  <a:gd name="T14" fmla="*/ 216 w 432"/>
                  <a:gd name="T15" fmla="*/ 334 h 432"/>
                  <a:gd name="T16" fmla="*/ 213 w 432"/>
                  <a:gd name="T17" fmla="*/ 334 h 432"/>
                  <a:gd name="T18" fmla="*/ 93 w 432"/>
                  <a:gd name="T19" fmla="*/ 151 h 432"/>
                  <a:gd name="T20" fmla="*/ 93 w 432"/>
                  <a:gd name="T21" fmla="*/ 431 h 432"/>
                  <a:gd name="T22" fmla="*/ 0 w 432"/>
                  <a:gd name="T23" fmla="*/ 431 h 432"/>
                  <a:gd name="T24" fmla="*/ 0 w 432"/>
                  <a:gd name="T25" fmla="*/ 0 h 432"/>
                  <a:gd name="T26" fmla="*/ 102 w 432"/>
                  <a:gd name="T27"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 h="432">
                    <a:moveTo>
                      <a:pt x="102" y="0"/>
                    </a:moveTo>
                    <a:lnTo>
                      <a:pt x="216" y="182"/>
                    </a:lnTo>
                    <a:lnTo>
                      <a:pt x="329" y="0"/>
                    </a:lnTo>
                    <a:lnTo>
                      <a:pt x="431" y="0"/>
                    </a:lnTo>
                    <a:lnTo>
                      <a:pt x="431" y="431"/>
                    </a:lnTo>
                    <a:lnTo>
                      <a:pt x="337" y="431"/>
                    </a:lnTo>
                    <a:lnTo>
                      <a:pt x="337" y="149"/>
                    </a:lnTo>
                    <a:lnTo>
                      <a:pt x="216" y="334"/>
                    </a:lnTo>
                    <a:lnTo>
                      <a:pt x="213" y="334"/>
                    </a:lnTo>
                    <a:lnTo>
                      <a:pt x="93" y="151"/>
                    </a:lnTo>
                    <a:lnTo>
                      <a:pt x="93" y="431"/>
                    </a:lnTo>
                    <a:lnTo>
                      <a:pt x="0" y="431"/>
                    </a:lnTo>
                    <a:lnTo>
                      <a:pt x="0" y="0"/>
                    </a:lnTo>
                    <a:lnTo>
                      <a:pt x="102"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65"/>
              <p:cNvSpPr>
                <a:spLocks noChangeArrowheads="1"/>
              </p:cNvSpPr>
              <p:nvPr/>
            </p:nvSpPr>
            <p:spPr bwMode="auto">
              <a:xfrm>
                <a:off x="1462851" y="2756110"/>
                <a:ext cx="103814" cy="135534"/>
              </a:xfrm>
              <a:custGeom>
                <a:avLst/>
                <a:gdLst>
                  <a:gd name="T0" fmla="*/ 0 w 160"/>
                  <a:gd name="T1" fmla="*/ 175 h 208"/>
                  <a:gd name="T2" fmla="*/ 26 w 160"/>
                  <a:gd name="T3" fmla="*/ 143 h 208"/>
                  <a:gd name="T4" fmla="*/ 86 w 160"/>
                  <a:gd name="T5" fmla="*/ 168 h 208"/>
                  <a:gd name="T6" fmla="*/ 115 w 160"/>
                  <a:gd name="T7" fmla="*/ 149 h 208"/>
                  <a:gd name="T8" fmla="*/ 115 w 160"/>
                  <a:gd name="T9" fmla="*/ 148 h 208"/>
                  <a:gd name="T10" fmla="*/ 74 w 160"/>
                  <a:gd name="T11" fmla="*/ 123 h 208"/>
                  <a:gd name="T12" fmla="*/ 8 w 160"/>
                  <a:gd name="T13" fmla="*/ 61 h 208"/>
                  <a:gd name="T14" fmla="*/ 8 w 160"/>
                  <a:gd name="T15" fmla="*/ 60 h 208"/>
                  <a:gd name="T16" fmla="*/ 78 w 160"/>
                  <a:gd name="T17" fmla="*/ 0 h 208"/>
                  <a:gd name="T18" fmla="*/ 153 w 160"/>
                  <a:gd name="T19" fmla="*/ 25 h 208"/>
                  <a:gd name="T20" fmla="*/ 130 w 160"/>
                  <a:gd name="T21" fmla="*/ 59 h 208"/>
                  <a:gd name="T22" fmla="*/ 78 w 160"/>
                  <a:gd name="T23" fmla="*/ 39 h 208"/>
                  <a:gd name="T24" fmla="*/ 52 w 160"/>
                  <a:gd name="T25" fmla="*/ 56 h 208"/>
                  <a:gd name="T26" fmla="*/ 52 w 160"/>
                  <a:gd name="T27" fmla="*/ 57 h 208"/>
                  <a:gd name="T28" fmla="*/ 95 w 160"/>
                  <a:gd name="T29" fmla="*/ 83 h 208"/>
                  <a:gd name="T30" fmla="*/ 159 w 160"/>
                  <a:gd name="T31" fmla="*/ 144 h 208"/>
                  <a:gd name="T32" fmla="*/ 159 w 160"/>
                  <a:gd name="T33" fmla="*/ 144 h 208"/>
                  <a:gd name="T34" fmla="*/ 85 w 160"/>
                  <a:gd name="T35" fmla="*/ 207 h 208"/>
                  <a:gd name="T36" fmla="*/ 0 w 160"/>
                  <a:gd name="T37" fmla="*/ 17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8">
                    <a:moveTo>
                      <a:pt x="0" y="175"/>
                    </a:moveTo>
                    <a:lnTo>
                      <a:pt x="26" y="143"/>
                    </a:lnTo>
                    <a:cubicBezTo>
                      <a:pt x="44" y="158"/>
                      <a:pt x="63" y="168"/>
                      <a:pt x="86" y="168"/>
                    </a:cubicBezTo>
                    <a:cubicBezTo>
                      <a:pt x="104" y="168"/>
                      <a:pt x="115" y="161"/>
                      <a:pt x="115" y="149"/>
                    </a:cubicBezTo>
                    <a:lnTo>
                      <a:pt x="115" y="148"/>
                    </a:lnTo>
                    <a:cubicBezTo>
                      <a:pt x="115" y="137"/>
                      <a:pt x="108" y="131"/>
                      <a:pt x="74" y="123"/>
                    </a:cubicBezTo>
                    <a:cubicBezTo>
                      <a:pt x="34" y="112"/>
                      <a:pt x="8" y="101"/>
                      <a:pt x="8" y="61"/>
                    </a:cubicBezTo>
                    <a:lnTo>
                      <a:pt x="8" y="60"/>
                    </a:lnTo>
                    <a:cubicBezTo>
                      <a:pt x="8" y="24"/>
                      <a:pt x="37" y="0"/>
                      <a:pt x="78" y="0"/>
                    </a:cubicBezTo>
                    <a:cubicBezTo>
                      <a:pt x="108" y="0"/>
                      <a:pt x="133" y="9"/>
                      <a:pt x="153" y="25"/>
                    </a:cubicBezTo>
                    <a:lnTo>
                      <a:pt x="130" y="59"/>
                    </a:lnTo>
                    <a:cubicBezTo>
                      <a:pt x="112" y="46"/>
                      <a:pt x="95" y="39"/>
                      <a:pt x="78" y="39"/>
                    </a:cubicBezTo>
                    <a:cubicBezTo>
                      <a:pt x="61" y="39"/>
                      <a:pt x="52" y="46"/>
                      <a:pt x="52" y="56"/>
                    </a:cubicBezTo>
                    <a:lnTo>
                      <a:pt x="52" y="57"/>
                    </a:lnTo>
                    <a:cubicBezTo>
                      <a:pt x="52" y="70"/>
                      <a:pt x="60" y="74"/>
                      <a:pt x="95" y="83"/>
                    </a:cubicBezTo>
                    <a:cubicBezTo>
                      <a:pt x="136" y="94"/>
                      <a:pt x="159" y="109"/>
                      <a:pt x="159" y="144"/>
                    </a:cubicBezTo>
                    <a:lnTo>
                      <a:pt x="159" y="144"/>
                    </a:lnTo>
                    <a:cubicBezTo>
                      <a:pt x="159" y="184"/>
                      <a:pt x="129" y="207"/>
                      <a:pt x="85" y="207"/>
                    </a:cubicBezTo>
                    <a:cubicBezTo>
                      <a:pt x="55" y="207"/>
                      <a:pt x="24" y="196"/>
                      <a:pt x="0" y="17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66"/>
              <p:cNvSpPr>
                <a:spLocks noChangeArrowheads="1"/>
              </p:cNvSpPr>
              <p:nvPr/>
            </p:nvSpPr>
            <p:spPr bwMode="auto">
              <a:xfrm>
                <a:off x="1575317" y="2756110"/>
                <a:ext cx="141301" cy="135534"/>
              </a:xfrm>
              <a:custGeom>
                <a:avLst/>
                <a:gdLst>
                  <a:gd name="T0" fmla="*/ 0 w 216"/>
                  <a:gd name="T1" fmla="*/ 105 h 209"/>
                  <a:gd name="T2" fmla="*/ 0 w 216"/>
                  <a:gd name="T3" fmla="*/ 104 h 209"/>
                  <a:gd name="T4" fmla="*/ 108 w 216"/>
                  <a:gd name="T5" fmla="*/ 0 h 209"/>
                  <a:gd name="T6" fmla="*/ 215 w 216"/>
                  <a:gd name="T7" fmla="*/ 104 h 209"/>
                  <a:gd name="T8" fmla="*/ 215 w 216"/>
                  <a:gd name="T9" fmla="*/ 104 h 209"/>
                  <a:gd name="T10" fmla="*/ 107 w 216"/>
                  <a:gd name="T11" fmla="*/ 208 h 209"/>
                  <a:gd name="T12" fmla="*/ 0 w 216"/>
                  <a:gd name="T13" fmla="*/ 105 h 209"/>
                  <a:gd name="T14" fmla="*/ 168 w 216"/>
                  <a:gd name="T15" fmla="*/ 105 h 209"/>
                  <a:gd name="T16" fmla="*/ 168 w 216"/>
                  <a:gd name="T17" fmla="*/ 104 h 209"/>
                  <a:gd name="T18" fmla="*/ 107 w 216"/>
                  <a:gd name="T19" fmla="*/ 41 h 209"/>
                  <a:gd name="T20" fmla="*/ 47 w 216"/>
                  <a:gd name="T21" fmla="*/ 104 h 209"/>
                  <a:gd name="T22" fmla="*/ 47 w 216"/>
                  <a:gd name="T23" fmla="*/ 104 h 209"/>
                  <a:gd name="T24" fmla="*/ 108 w 216"/>
                  <a:gd name="T25" fmla="*/ 168 h 209"/>
                  <a:gd name="T26" fmla="*/ 168 w 216"/>
                  <a:gd name="T2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9">
                    <a:moveTo>
                      <a:pt x="0" y="105"/>
                    </a:moveTo>
                    <a:lnTo>
                      <a:pt x="0" y="104"/>
                    </a:lnTo>
                    <a:cubicBezTo>
                      <a:pt x="0" y="47"/>
                      <a:pt x="46" y="0"/>
                      <a:pt x="108" y="0"/>
                    </a:cubicBezTo>
                    <a:cubicBezTo>
                      <a:pt x="170" y="0"/>
                      <a:pt x="215" y="46"/>
                      <a:pt x="215" y="104"/>
                    </a:cubicBezTo>
                    <a:lnTo>
                      <a:pt x="215" y="104"/>
                    </a:lnTo>
                    <a:cubicBezTo>
                      <a:pt x="215" y="162"/>
                      <a:pt x="170" y="208"/>
                      <a:pt x="107" y="208"/>
                    </a:cubicBezTo>
                    <a:cubicBezTo>
                      <a:pt x="45" y="208"/>
                      <a:pt x="0" y="162"/>
                      <a:pt x="0" y="105"/>
                    </a:cubicBezTo>
                    <a:close/>
                    <a:moveTo>
                      <a:pt x="168" y="105"/>
                    </a:moveTo>
                    <a:lnTo>
                      <a:pt x="168" y="104"/>
                    </a:lnTo>
                    <a:cubicBezTo>
                      <a:pt x="168" y="70"/>
                      <a:pt x="142" y="41"/>
                      <a:pt x="107" y="41"/>
                    </a:cubicBezTo>
                    <a:cubicBezTo>
                      <a:pt x="71" y="41"/>
                      <a:pt x="47" y="69"/>
                      <a:pt x="47" y="104"/>
                    </a:cubicBezTo>
                    <a:lnTo>
                      <a:pt x="47" y="104"/>
                    </a:lnTo>
                    <a:cubicBezTo>
                      <a:pt x="47" y="139"/>
                      <a:pt x="72" y="168"/>
                      <a:pt x="108" y="168"/>
                    </a:cubicBezTo>
                    <a:cubicBezTo>
                      <a:pt x="144" y="168"/>
                      <a:pt x="168" y="139"/>
                      <a:pt x="168" y="105"/>
                    </a:cubicBez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67"/>
              <p:cNvSpPr>
                <a:spLocks noChangeArrowheads="1"/>
              </p:cNvSpPr>
              <p:nvPr/>
            </p:nvSpPr>
            <p:spPr bwMode="auto">
              <a:xfrm>
                <a:off x="1733921" y="2756110"/>
                <a:ext cx="100931" cy="132651"/>
              </a:xfrm>
              <a:custGeom>
                <a:avLst/>
                <a:gdLst>
                  <a:gd name="T0" fmla="*/ 0 w 154"/>
                  <a:gd name="T1" fmla="*/ 0 h 203"/>
                  <a:gd name="T2" fmla="*/ 153 w 154"/>
                  <a:gd name="T3" fmla="*/ 0 h 203"/>
                  <a:gd name="T4" fmla="*/ 153 w 154"/>
                  <a:gd name="T5" fmla="*/ 41 h 203"/>
                  <a:gd name="T6" fmla="*/ 44 w 154"/>
                  <a:gd name="T7" fmla="*/ 41 h 203"/>
                  <a:gd name="T8" fmla="*/ 44 w 154"/>
                  <a:gd name="T9" fmla="*/ 84 h 203"/>
                  <a:gd name="T10" fmla="*/ 140 w 154"/>
                  <a:gd name="T11" fmla="*/ 84 h 203"/>
                  <a:gd name="T12" fmla="*/ 140 w 154"/>
                  <a:gd name="T13" fmla="*/ 124 h 203"/>
                  <a:gd name="T14" fmla="*/ 44 w 154"/>
                  <a:gd name="T15" fmla="*/ 124 h 203"/>
                  <a:gd name="T16" fmla="*/ 44 w 154"/>
                  <a:gd name="T17" fmla="*/ 202 h 203"/>
                  <a:gd name="T18" fmla="*/ 0 w 154"/>
                  <a:gd name="T19" fmla="*/ 202 h 203"/>
                  <a:gd name="T20" fmla="*/ 0 w 154"/>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3">
                    <a:moveTo>
                      <a:pt x="0" y="0"/>
                    </a:moveTo>
                    <a:lnTo>
                      <a:pt x="153" y="0"/>
                    </a:lnTo>
                    <a:lnTo>
                      <a:pt x="153" y="41"/>
                    </a:lnTo>
                    <a:lnTo>
                      <a:pt x="44" y="41"/>
                    </a:lnTo>
                    <a:lnTo>
                      <a:pt x="44" y="84"/>
                    </a:lnTo>
                    <a:lnTo>
                      <a:pt x="140" y="84"/>
                    </a:lnTo>
                    <a:lnTo>
                      <a:pt x="140" y="124"/>
                    </a:lnTo>
                    <a:lnTo>
                      <a:pt x="44" y="124"/>
                    </a:lnTo>
                    <a:lnTo>
                      <a:pt x="44"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168"/>
              <p:cNvSpPr>
                <a:spLocks noChangeArrowheads="1"/>
              </p:cNvSpPr>
              <p:nvPr/>
            </p:nvSpPr>
            <p:spPr bwMode="auto">
              <a:xfrm>
                <a:off x="1837735" y="2756110"/>
                <a:ext cx="109581" cy="132651"/>
              </a:xfrm>
              <a:custGeom>
                <a:avLst/>
                <a:gdLst>
                  <a:gd name="T0" fmla="*/ 61 w 168"/>
                  <a:gd name="T1" fmla="*/ 41 h 203"/>
                  <a:gd name="T2" fmla="*/ 0 w 168"/>
                  <a:gd name="T3" fmla="*/ 41 h 203"/>
                  <a:gd name="T4" fmla="*/ 0 w 168"/>
                  <a:gd name="T5" fmla="*/ 0 h 203"/>
                  <a:gd name="T6" fmla="*/ 167 w 168"/>
                  <a:gd name="T7" fmla="*/ 0 h 203"/>
                  <a:gd name="T8" fmla="*/ 167 w 168"/>
                  <a:gd name="T9" fmla="*/ 41 h 203"/>
                  <a:gd name="T10" fmla="*/ 106 w 168"/>
                  <a:gd name="T11" fmla="*/ 41 h 203"/>
                  <a:gd name="T12" fmla="*/ 106 w 168"/>
                  <a:gd name="T13" fmla="*/ 202 h 203"/>
                  <a:gd name="T14" fmla="*/ 61 w 168"/>
                  <a:gd name="T15" fmla="*/ 202 h 203"/>
                  <a:gd name="T16" fmla="*/ 61 w 168"/>
                  <a:gd name="T17" fmla="*/ 4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03">
                    <a:moveTo>
                      <a:pt x="61" y="41"/>
                    </a:moveTo>
                    <a:lnTo>
                      <a:pt x="0" y="41"/>
                    </a:lnTo>
                    <a:lnTo>
                      <a:pt x="0" y="0"/>
                    </a:lnTo>
                    <a:lnTo>
                      <a:pt x="167" y="0"/>
                    </a:lnTo>
                    <a:lnTo>
                      <a:pt x="167" y="41"/>
                    </a:lnTo>
                    <a:lnTo>
                      <a:pt x="106" y="41"/>
                    </a:lnTo>
                    <a:lnTo>
                      <a:pt x="106" y="202"/>
                    </a:lnTo>
                    <a:lnTo>
                      <a:pt x="61" y="202"/>
                    </a:lnTo>
                    <a:lnTo>
                      <a:pt x="61" y="4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69"/>
              <p:cNvSpPr>
                <a:spLocks noChangeArrowheads="1"/>
              </p:cNvSpPr>
              <p:nvPr/>
            </p:nvSpPr>
            <p:spPr bwMode="auto">
              <a:xfrm>
                <a:off x="1950201" y="2756110"/>
                <a:ext cx="201861" cy="132651"/>
              </a:xfrm>
              <a:custGeom>
                <a:avLst/>
                <a:gdLst>
                  <a:gd name="T0" fmla="*/ 0 w 307"/>
                  <a:gd name="T1" fmla="*/ 0 h 204"/>
                  <a:gd name="T2" fmla="*/ 48 w 307"/>
                  <a:gd name="T3" fmla="*/ 0 h 204"/>
                  <a:gd name="T4" fmla="*/ 89 w 307"/>
                  <a:gd name="T5" fmla="*/ 137 h 204"/>
                  <a:gd name="T6" fmla="*/ 135 w 307"/>
                  <a:gd name="T7" fmla="*/ 0 h 204"/>
                  <a:gd name="T8" fmla="*/ 173 w 307"/>
                  <a:gd name="T9" fmla="*/ 0 h 204"/>
                  <a:gd name="T10" fmla="*/ 218 w 307"/>
                  <a:gd name="T11" fmla="*/ 137 h 204"/>
                  <a:gd name="T12" fmla="*/ 260 w 307"/>
                  <a:gd name="T13" fmla="*/ 0 h 204"/>
                  <a:gd name="T14" fmla="*/ 306 w 307"/>
                  <a:gd name="T15" fmla="*/ 0 h 204"/>
                  <a:gd name="T16" fmla="*/ 237 w 307"/>
                  <a:gd name="T17" fmla="*/ 203 h 204"/>
                  <a:gd name="T18" fmla="*/ 199 w 307"/>
                  <a:gd name="T19" fmla="*/ 203 h 204"/>
                  <a:gd name="T20" fmla="*/ 153 w 307"/>
                  <a:gd name="T21" fmla="*/ 72 h 204"/>
                  <a:gd name="T22" fmla="*/ 108 w 307"/>
                  <a:gd name="T23" fmla="*/ 203 h 204"/>
                  <a:gd name="T24" fmla="*/ 69 w 307"/>
                  <a:gd name="T25" fmla="*/ 203 h 204"/>
                  <a:gd name="T26" fmla="*/ 0 w 307"/>
                  <a:gd name="T27"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7" h="204">
                    <a:moveTo>
                      <a:pt x="0" y="0"/>
                    </a:moveTo>
                    <a:lnTo>
                      <a:pt x="48" y="0"/>
                    </a:lnTo>
                    <a:lnTo>
                      <a:pt x="89" y="137"/>
                    </a:lnTo>
                    <a:lnTo>
                      <a:pt x="135" y="0"/>
                    </a:lnTo>
                    <a:lnTo>
                      <a:pt x="173" y="0"/>
                    </a:lnTo>
                    <a:lnTo>
                      <a:pt x="218" y="137"/>
                    </a:lnTo>
                    <a:lnTo>
                      <a:pt x="260" y="0"/>
                    </a:lnTo>
                    <a:lnTo>
                      <a:pt x="306" y="0"/>
                    </a:lnTo>
                    <a:lnTo>
                      <a:pt x="237" y="203"/>
                    </a:lnTo>
                    <a:lnTo>
                      <a:pt x="199" y="203"/>
                    </a:lnTo>
                    <a:lnTo>
                      <a:pt x="153" y="72"/>
                    </a:lnTo>
                    <a:lnTo>
                      <a:pt x="108" y="203"/>
                    </a:lnTo>
                    <a:lnTo>
                      <a:pt x="69" y="203"/>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170"/>
              <p:cNvSpPr>
                <a:spLocks noChangeArrowheads="1"/>
              </p:cNvSpPr>
              <p:nvPr/>
            </p:nvSpPr>
            <p:spPr bwMode="auto">
              <a:xfrm>
                <a:off x="2134759" y="2756110"/>
                <a:ext cx="141301" cy="132651"/>
              </a:xfrm>
              <a:custGeom>
                <a:avLst/>
                <a:gdLst>
                  <a:gd name="T0" fmla="*/ 87 w 215"/>
                  <a:gd name="T1" fmla="*/ 0 h 204"/>
                  <a:gd name="T2" fmla="*/ 128 w 215"/>
                  <a:gd name="T3" fmla="*/ 0 h 204"/>
                  <a:gd name="T4" fmla="*/ 214 w 215"/>
                  <a:gd name="T5" fmla="*/ 203 h 204"/>
                  <a:gd name="T6" fmla="*/ 168 w 215"/>
                  <a:gd name="T7" fmla="*/ 203 h 204"/>
                  <a:gd name="T8" fmla="*/ 149 w 215"/>
                  <a:gd name="T9" fmla="*/ 158 h 204"/>
                  <a:gd name="T10" fmla="*/ 64 w 215"/>
                  <a:gd name="T11" fmla="*/ 158 h 204"/>
                  <a:gd name="T12" fmla="*/ 46 w 215"/>
                  <a:gd name="T13" fmla="*/ 203 h 204"/>
                  <a:gd name="T14" fmla="*/ 0 w 215"/>
                  <a:gd name="T15" fmla="*/ 203 h 204"/>
                  <a:gd name="T16" fmla="*/ 87 w 215"/>
                  <a:gd name="T17" fmla="*/ 0 h 204"/>
                  <a:gd name="T18" fmla="*/ 133 w 215"/>
                  <a:gd name="T19" fmla="*/ 119 h 204"/>
                  <a:gd name="T20" fmla="*/ 107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7" y="0"/>
                    </a:moveTo>
                    <a:lnTo>
                      <a:pt x="128" y="0"/>
                    </a:lnTo>
                    <a:lnTo>
                      <a:pt x="214" y="203"/>
                    </a:lnTo>
                    <a:lnTo>
                      <a:pt x="168" y="203"/>
                    </a:lnTo>
                    <a:lnTo>
                      <a:pt x="149" y="158"/>
                    </a:lnTo>
                    <a:lnTo>
                      <a:pt x="64" y="158"/>
                    </a:lnTo>
                    <a:lnTo>
                      <a:pt x="46" y="203"/>
                    </a:lnTo>
                    <a:lnTo>
                      <a:pt x="0" y="203"/>
                    </a:lnTo>
                    <a:lnTo>
                      <a:pt x="87" y="0"/>
                    </a:lnTo>
                    <a:close/>
                    <a:moveTo>
                      <a:pt x="133" y="119"/>
                    </a:moveTo>
                    <a:lnTo>
                      <a:pt x="107"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171"/>
              <p:cNvSpPr>
                <a:spLocks noChangeArrowheads="1"/>
              </p:cNvSpPr>
              <p:nvPr/>
            </p:nvSpPr>
            <p:spPr bwMode="auto">
              <a:xfrm>
                <a:off x="2284713" y="2756110"/>
                <a:ext cx="115349" cy="132651"/>
              </a:xfrm>
              <a:custGeom>
                <a:avLst/>
                <a:gdLst>
                  <a:gd name="T0" fmla="*/ 0 w 175"/>
                  <a:gd name="T1" fmla="*/ 0 h 203"/>
                  <a:gd name="T2" fmla="*/ 92 w 175"/>
                  <a:gd name="T3" fmla="*/ 0 h 203"/>
                  <a:gd name="T4" fmla="*/ 151 w 175"/>
                  <a:gd name="T5" fmla="*/ 21 h 203"/>
                  <a:gd name="T6" fmla="*/ 168 w 175"/>
                  <a:gd name="T7" fmla="*/ 67 h 203"/>
                  <a:gd name="T8" fmla="*/ 168 w 175"/>
                  <a:gd name="T9" fmla="*/ 67 h 203"/>
                  <a:gd name="T10" fmla="*/ 125 w 175"/>
                  <a:gd name="T11" fmla="*/ 130 h 203"/>
                  <a:gd name="T12" fmla="*/ 174 w 175"/>
                  <a:gd name="T13" fmla="*/ 202 h 203"/>
                  <a:gd name="T14" fmla="*/ 122 w 175"/>
                  <a:gd name="T15" fmla="*/ 202 h 203"/>
                  <a:gd name="T16" fmla="*/ 79 w 175"/>
                  <a:gd name="T17" fmla="*/ 137 h 203"/>
                  <a:gd name="T18" fmla="*/ 44 w 175"/>
                  <a:gd name="T19" fmla="*/ 137 h 203"/>
                  <a:gd name="T20" fmla="*/ 44 w 175"/>
                  <a:gd name="T21" fmla="*/ 202 h 203"/>
                  <a:gd name="T22" fmla="*/ 0 w 175"/>
                  <a:gd name="T23" fmla="*/ 202 h 203"/>
                  <a:gd name="T24" fmla="*/ 0 w 175"/>
                  <a:gd name="T25" fmla="*/ 0 h 203"/>
                  <a:gd name="T26" fmla="*/ 89 w 175"/>
                  <a:gd name="T27" fmla="*/ 98 h 203"/>
                  <a:gd name="T28" fmla="*/ 123 w 175"/>
                  <a:gd name="T29" fmla="*/ 70 h 203"/>
                  <a:gd name="T30" fmla="*/ 123 w 175"/>
                  <a:gd name="T31" fmla="*/ 69 h 203"/>
                  <a:gd name="T32" fmla="*/ 88 w 175"/>
                  <a:gd name="T33" fmla="*/ 40 h 203"/>
                  <a:gd name="T34" fmla="*/ 44 w 175"/>
                  <a:gd name="T35" fmla="*/ 40 h 203"/>
                  <a:gd name="T36" fmla="*/ 44 w 175"/>
                  <a:gd name="T37" fmla="*/ 98 h 203"/>
                  <a:gd name="T38" fmla="*/ 89 w 175"/>
                  <a:gd name="T39" fmla="*/ 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203">
                    <a:moveTo>
                      <a:pt x="0" y="0"/>
                    </a:moveTo>
                    <a:lnTo>
                      <a:pt x="92" y="0"/>
                    </a:lnTo>
                    <a:cubicBezTo>
                      <a:pt x="118" y="0"/>
                      <a:pt x="137" y="8"/>
                      <a:pt x="151" y="21"/>
                    </a:cubicBezTo>
                    <a:cubicBezTo>
                      <a:pt x="162" y="32"/>
                      <a:pt x="168" y="48"/>
                      <a:pt x="168" y="67"/>
                    </a:cubicBezTo>
                    <a:lnTo>
                      <a:pt x="168" y="67"/>
                    </a:lnTo>
                    <a:cubicBezTo>
                      <a:pt x="168" y="100"/>
                      <a:pt x="150" y="120"/>
                      <a:pt x="125" y="130"/>
                    </a:cubicBezTo>
                    <a:lnTo>
                      <a:pt x="174" y="202"/>
                    </a:lnTo>
                    <a:lnTo>
                      <a:pt x="122" y="202"/>
                    </a:lnTo>
                    <a:lnTo>
                      <a:pt x="79" y="137"/>
                    </a:lnTo>
                    <a:lnTo>
                      <a:pt x="44" y="137"/>
                    </a:lnTo>
                    <a:lnTo>
                      <a:pt x="44" y="202"/>
                    </a:lnTo>
                    <a:lnTo>
                      <a:pt x="0" y="202"/>
                    </a:lnTo>
                    <a:lnTo>
                      <a:pt x="0" y="0"/>
                    </a:lnTo>
                    <a:close/>
                    <a:moveTo>
                      <a:pt x="89" y="98"/>
                    </a:moveTo>
                    <a:cubicBezTo>
                      <a:pt x="111" y="98"/>
                      <a:pt x="123" y="87"/>
                      <a:pt x="123" y="70"/>
                    </a:cubicBezTo>
                    <a:lnTo>
                      <a:pt x="123" y="69"/>
                    </a:lnTo>
                    <a:cubicBezTo>
                      <a:pt x="123" y="50"/>
                      <a:pt x="110" y="40"/>
                      <a:pt x="88" y="40"/>
                    </a:cubicBezTo>
                    <a:lnTo>
                      <a:pt x="44" y="40"/>
                    </a:lnTo>
                    <a:lnTo>
                      <a:pt x="44" y="98"/>
                    </a:lnTo>
                    <a:lnTo>
                      <a:pt x="89" y="98"/>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72"/>
              <p:cNvSpPr>
                <a:spLocks noChangeArrowheads="1"/>
              </p:cNvSpPr>
              <p:nvPr/>
            </p:nvSpPr>
            <p:spPr bwMode="auto">
              <a:xfrm>
                <a:off x="2411597" y="2756110"/>
                <a:ext cx="100929" cy="132651"/>
              </a:xfrm>
              <a:custGeom>
                <a:avLst/>
                <a:gdLst>
                  <a:gd name="T0" fmla="*/ 0 w 154"/>
                  <a:gd name="T1" fmla="*/ 0 h 203"/>
                  <a:gd name="T2" fmla="*/ 152 w 154"/>
                  <a:gd name="T3" fmla="*/ 0 h 203"/>
                  <a:gd name="T4" fmla="*/ 152 w 154"/>
                  <a:gd name="T5" fmla="*/ 40 h 203"/>
                  <a:gd name="T6" fmla="*/ 44 w 154"/>
                  <a:gd name="T7" fmla="*/ 40 h 203"/>
                  <a:gd name="T8" fmla="*/ 44 w 154"/>
                  <a:gd name="T9" fmla="*/ 81 h 203"/>
                  <a:gd name="T10" fmla="*/ 139 w 154"/>
                  <a:gd name="T11" fmla="*/ 81 h 203"/>
                  <a:gd name="T12" fmla="*/ 139 w 154"/>
                  <a:gd name="T13" fmla="*/ 120 h 203"/>
                  <a:gd name="T14" fmla="*/ 44 w 154"/>
                  <a:gd name="T15" fmla="*/ 120 h 203"/>
                  <a:gd name="T16" fmla="*/ 44 w 154"/>
                  <a:gd name="T17" fmla="*/ 163 h 203"/>
                  <a:gd name="T18" fmla="*/ 153 w 154"/>
                  <a:gd name="T19" fmla="*/ 163 h 203"/>
                  <a:gd name="T20" fmla="*/ 153 w 154"/>
                  <a:gd name="T21" fmla="*/ 202 h 203"/>
                  <a:gd name="T22" fmla="*/ 0 w 154"/>
                  <a:gd name="T23" fmla="*/ 202 h 203"/>
                  <a:gd name="T24" fmla="*/ 0 w 154"/>
                  <a:gd name="T2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03">
                    <a:moveTo>
                      <a:pt x="0" y="0"/>
                    </a:moveTo>
                    <a:lnTo>
                      <a:pt x="152" y="0"/>
                    </a:lnTo>
                    <a:lnTo>
                      <a:pt x="152" y="40"/>
                    </a:lnTo>
                    <a:lnTo>
                      <a:pt x="44" y="40"/>
                    </a:lnTo>
                    <a:lnTo>
                      <a:pt x="44" y="81"/>
                    </a:lnTo>
                    <a:lnTo>
                      <a:pt x="139" y="81"/>
                    </a:lnTo>
                    <a:lnTo>
                      <a:pt x="139" y="120"/>
                    </a:lnTo>
                    <a:lnTo>
                      <a:pt x="44" y="120"/>
                    </a:lnTo>
                    <a:lnTo>
                      <a:pt x="44" y="163"/>
                    </a:lnTo>
                    <a:lnTo>
                      <a:pt x="153" y="163"/>
                    </a:lnTo>
                    <a:lnTo>
                      <a:pt x="153"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73"/>
              <p:cNvSpPr>
                <a:spLocks noChangeArrowheads="1"/>
              </p:cNvSpPr>
              <p:nvPr/>
            </p:nvSpPr>
            <p:spPr bwMode="auto">
              <a:xfrm>
                <a:off x="2564433" y="2756110"/>
                <a:ext cx="141303" cy="132651"/>
              </a:xfrm>
              <a:custGeom>
                <a:avLst/>
                <a:gdLst>
                  <a:gd name="T0" fmla="*/ 86 w 215"/>
                  <a:gd name="T1" fmla="*/ 0 h 204"/>
                  <a:gd name="T2" fmla="*/ 127 w 215"/>
                  <a:gd name="T3" fmla="*/ 0 h 204"/>
                  <a:gd name="T4" fmla="*/ 214 w 215"/>
                  <a:gd name="T5" fmla="*/ 203 h 204"/>
                  <a:gd name="T6" fmla="*/ 167 w 215"/>
                  <a:gd name="T7" fmla="*/ 203 h 204"/>
                  <a:gd name="T8" fmla="*/ 149 w 215"/>
                  <a:gd name="T9" fmla="*/ 158 h 204"/>
                  <a:gd name="T10" fmla="*/ 64 w 215"/>
                  <a:gd name="T11" fmla="*/ 158 h 204"/>
                  <a:gd name="T12" fmla="*/ 45 w 215"/>
                  <a:gd name="T13" fmla="*/ 203 h 204"/>
                  <a:gd name="T14" fmla="*/ 0 w 215"/>
                  <a:gd name="T15" fmla="*/ 203 h 204"/>
                  <a:gd name="T16" fmla="*/ 86 w 215"/>
                  <a:gd name="T17" fmla="*/ 0 h 204"/>
                  <a:gd name="T18" fmla="*/ 133 w 215"/>
                  <a:gd name="T19" fmla="*/ 119 h 204"/>
                  <a:gd name="T20" fmla="*/ 106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6" y="0"/>
                    </a:moveTo>
                    <a:lnTo>
                      <a:pt x="127" y="0"/>
                    </a:lnTo>
                    <a:lnTo>
                      <a:pt x="214" y="203"/>
                    </a:lnTo>
                    <a:lnTo>
                      <a:pt x="167" y="203"/>
                    </a:lnTo>
                    <a:lnTo>
                      <a:pt x="149" y="158"/>
                    </a:lnTo>
                    <a:lnTo>
                      <a:pt x="64" y="158"/>
                    </a:lnTo>
                    <a:lnTo>
                      <a:pt x="45" y="203"/>
                    </a:lnTo>
                    <a:lnTo>
                      <a:pt x="0" y="203"/>
                    </a:lnTo>
                    <a:lnTo>
                      <a:pt x="86" y="0"/>
                    </a:lnTo>
                    <a:close/>
                    <a:moveTo>
                      <a:pt x="133" y="119"/>
                    </a:moveTo>
                    <a:lnTo>
                      <a:pt x="106"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174"/>
              <p:cNvSpPr>
                <a:spLocks noChangeArrowheads="1"/>
              </p:cNvSpPr>
              <p:nvPr/>
            </p:nvSpPr>
            <p:spPr bwMode="auto">
              <a:xfrm>
                <a:off x="2714387" y="2756110"/>
                <a:ext cx="118234" cy="132651"/>
              </a:xfrm>
              <a:custGeom>
                <a:avLst/>
                <a:gdLst>
                  <a:gd name="T0" fmla="*/ 41 w 181"/>
                  <a:gd name="T1" fmla="*/ 0 h 203"/>
                  <a:gd name="T2" fmla="*/ 136 w 181"/>
                  <a:gd name="T3" fmla="*/ 125 h 203"/>
                  <a:gd name="T4" fmla="*/ 136 w 181"/>
                  <a:gd name="T5" fmla="*/ 0 h 203"/>
                  <a:gd name="T6" fmla="*/ 180 w 181"/>
                  <a:gd name="T7" fmla="*/ 0 h 203"/>
                  <a:gd name="T8" fmla="*/ 180 w 181"/>
                  <a:gd name="T9" fmla="*/ 202 h 203"/>
                  <a:gd name="T10" fmla="*/ 142 w 181"/>
                  <a:gd name="T11" fmla="*/ 202 h 203"/>
                  <a:gd name="T12" fmla="*/ 44 w 181"/>
                  <a:gd name="T13" fmla="*/ 74 h 203"/>
                  <a:gd name="T14" fmla="*/ 44 w 181"/>
                  <a:gd name="T15" fmla="*/ 202 h 203"/>
                  <a:gd name="T16" fmla="*/ 0 w 181"/>
                  <a:gd name="T17" fmla="*/ 202 h 203"/>
                  <a:gd name="T18" fmla="*/ 0 w 181"/>
                  <a:gd name="T19" fmla="*/ 0 h 203"/>
                  <a:gd name="T20" fmla="*/ 41 w 181"/>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203">
                    <a:moveTo>
                      <a:pt x="41" y="0"/>
                    </a:moveTo>
                    <a:lnTo>
                      <a:pt x="136" y="125"/>
                    </a:lnTo>
                    <a:lnTo>
                      <a:pt x="136" y="0"/>
                    </a:lnTo>
                    <a:lnTo>
                      <a:pt x="180" y="0"/>
                    </a:lnTo>
                    <a:lnTo>
                      <a:pt x="180" y="202"/>
                    </a:lnTo>
                    <a:lnTo>
                      <a:pt x="142" y="202"/>
                    </a:lnTo>
                    <a:lnTo>
                      <a:pt x="44" y="74"/>
                    </a:lnTo>
                    <a:lnTo>
                      <a:pt x="44" y="202"/>
                    </a:lnTo>
                    <a:lnTo>
                      <a:pt x="0" y="202"/>
                    </a:lnTo>
                    <a:lnTo>
                      <a:pt x="0" y="0"/>
                    </a:lnTo>
                    <a:lnTo>
                      <a:pt x="41"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175"/>
              <p:cNvSpPr>
                <a:spLocks noChangeArrowheads="1"/>
              </p:cNvSpPr>
              <p:nvPr/>
            </p:nvSpPr>
            <p:spPr bwMode="auto">
              <a:xfrm>
                <a:off x="2841270" y="2756110"/>
                <a:ext cx="141303" cy="132651"/>
              </a:xfrm>
              <a:custGeom>
                <a:avLst/>
                <a:gdLst>
                  <a:gd name="T0" fmla="*/ 87 w 215"/>
                  <a:gd name="T1" fmla="*/ 0 h 204"/>
                  <a:gd name="T2" fmla="*/ 128 w 215"/>
                  <a:gd name="T3" fmla="*/ 0 h 204"/>
                  <a:gd name="T4" fmla="*/ 214 w 215"/>
                  <a:gd name="T5" fmla="*/ 203 h 204"/>
                  <a:gd name="T6" fmla="*/ 168 w 215"/>
                  <a:gd name="T7" fmla="*/ 203 h 204"/>
                  <a:gd name="T8" fmla="*/ 149 w 215"/>
                  <a:gd name="T9" fmla="*/ 158 h 204"/>
                  <a:gd name="T10" fmla="*/ 64 w 215"/>
                  <a:gd name="T11" fmla="*/ 158 h 204"/>
                  <a:gd name="T12" fmla="*/ 46 w 215"/>
                  <a:gd name="T13" fmla="*/ 203 h 204"/>
                  <a:gd name="T14" fmla="*/ 0 w 215"/>
                  <a:gd name="T15" fmla="*/ 203 h 204"/>
                  <a:gd name="T16" fmla="*/ 87 w 215"/>
                  <a:gd name="T17" fmla="*/ 0 h 204"/>
                  <a:gd name="T18" fmla="*/ 133 w 215"/>
                  <a:gd name="T19" fmla="*/ 119 h 204"/>
                  <a:gd name="T20" fmla="*/ 107 w 215"/>
                  <a:gd name="T21" fmla="*/ 53 h 204"/>
                  <a:gd name="T22" fmla="*/ 80 w 215"/>
                  <a:gd name="T23" fmla="*/ 119 h 204"/>
                  <a:gd name="T24" fmla="*/ 133 w 215"/>
                  <a:gd name="T25" fmla="*/ 1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204">
                    <a:moveTo>
                      <a:pt x="87" y="0"/>
                    </a:moveTo>
                    <a:lnTo>
                      <a:pt x="128" y="0"/>
                    </a:lnTo>
                    <a:lnTo>
                      <a:pt x="214" y="203"/>
                    </a:lnTo>
                    <a:lnTo>
                      <a:pt x="168" y="203"/>
                    </a:lnTo>
                    <a:lnTo>
                      <a:pt x="149" y="158"/>
                    </a:lnTo>
                    <a:lnTo>
                      <a:pt x="64" y="158"/>
                    </a:lnTo>
                    <a:lnTo>
                      <a:pt x="46" y="203"/>
                    </a:lnTo>
                    <a:lnTo>
                      <a:pt x="0" y="203"/>
                    </a:lnTo>
                    <a:lnTo>
                      <a:pt x="87" y="0"/>
                    </a:lnTo>
                    <a:close/>
                    <a:moveTo>
                      <a:pt x="133" y="119"/>
                    </a:moveTo>
                    <a:lnTo>
                      <a:pt x="107" y="53"/>
                    </a:lnTo>
                    <a:lnTo>
                      <a:pt x="80" y="119"/>
                    </a:lnTo>
                    <a:lnTo>
                      <a:pt x="133" y="119"/>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176"/>
              <p:cNvSpPr>
                <a:spLocks noChangeArrowheads="1"/>
              </p:cNvSpPr>
              <p:nvPr/>
            </p:nvSpPr>
            <p:spPr bwMode="auto">
              <a:xfrm>
                <a:off x="2994108" y="2756110"/>
                <a:ext cx="95162" cy="132651"/>
              </a:xfrm>
              <a:custGeom>
                <a:avLst/>
                <a:gdLst>
                  <a:gd name="T0" fmla="*/ 0 w 146"/>
                  <a:gd name="T1" fmla="*/ 0 h 203"/>
                  <a:gd name="T2" fmla="*/ 44 w 146"/>
                  <a:gd name="T3" fmla="*/ 0 h 203"/>
                  <a:gd name="T4" fmla="*/ 44 w 146"/>
                  <a:gd name="T5" fmla="*/ 162 h 203"/>
                  <a:gd name="T6" fmla="*/ 145 w 146"/>
                  <a:gd name="T7" fmla="*/ 162 h 203"/>
                  <a:gd name="T8" fmla="*/ 145 w 146"/>
                  <a:gd name="T9" fmla="*/ 202 h 203"/>
                  <a:gd name="T10" fmla="*/ 0 w 146"/>
                  <a:gd name="T11" fmla="*/ 202 h 203"/>
                  <a:gd name="T12" fmla="*/ 0 w 14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46" h="203">
                    <a:moveTo>
                      <a:pt x="0" y="0"/>
                    </a:moveTo>
                    <a:lnTo>
                      <a:pt x="44" y="0"/>
                    </a:lnTo>
                    <a:lnTo>
                      <a:pt x="44" y="162"/>
                    </a:lnTo>
                    <a:lnTo>
                      <a:pt x="145" y="162"/>
                    </a:lnTo>
                    <a:lnTo>
                      <a:pt x="145"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177"/>
              <p:cNvSpPr>
                <a:spLocks noChangeArrowheads="1"/>
              </p:cNvSpPr>
              <p:nvPr/>
            </p:nvSpPr>
            <p:spPr bwMode="auto">
              <a:xfrm>
                <a:off x="3063318" y="2756110"/>
                <a:ext cx="129767" cy="132651"/>
              </a:xfrm>
              <a:custGeom>
                <a:avLst/>
                <a:gdLst>
                  <a:gd name="T0" fmla="*/ 77 w 200"/>
                  <a:gd name="T1" fmla="*/ 123 h 203"/>
                  <a:gd name="T2" fmla="*/ 0 w 200"/>
                  <a:gd name="T3" fmla="*/ 0 h 203"/>
                  <a:gd name="T4" fmla="*/ 51 w 200"/>
                  <a:gd name="T5" fmla="*/ 0 h 203"/>
                  <a:gd name="T6" fmla="*/ 100 w 200"/>
                  <a:gd name="T7" fmla="*/ 81 h 203"/>
                  <a:gd name="T8" fmla="*/ 149 w 200"/>
                  <a:gd name="T9" fmla="*/ 0 h 203"/>
                  <a:gd name="T10" fmla="*/ 199 w 200"/>
                  <a:gd name="T11" fmla="*/ 0 h 203"/>
                  <a:gd name="T12" fmla="*/ 121 w 200"/>
                  <a:gd name="T13" fmla="*/ 122 h 203"/>
                  <a:gd name="T14" fmla="*/ 121 w 200"/>
                  <a:gd name="T15" fmla="*/ 202 h 203"/>
                  <a:gd name="T16" fmla="*/ 77 w 200"/>
                  <a:gd name="T17" fmla="*/ 202 h 203"/>
                  <a:gd name="T18" fmla="*/ 77 w 200"/>
                  <a:gd name="T19" fmla="*/ 12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3">
                    <a:moveTo>
                      <a:pt x="77" y="123"/>
                    </a:moveTo>
                    <a:lnTo>
                      <a:pt x="0" y="0"/>
                    </a:lnTo>
                    <a:lnTo>
                      <a:pt x="51" y="0"/>
                    </a:lnTo>
                    <a:lnTo>
                      <a:pt x="100" y="81"/>
                    </a:lnTo>
                    <a:lnTo>
                      <a:pt x="149" y="0"/>
                    </a:lnTo>
                    <a:lnTo>
                      <a:pt x="199" y="0"/>
                    </a:lnTo>
                    <a:lnTo>
                      <a:pt x="121" y="122"/>
                    </a:lnTo>
                    <a:lnTo>
                      <a:pt x="121" y="202"/>
                    </a:lnTo>
                    <a:lnTo>
                      <a:pt x="77" y="202"/>
                    </a:lnTo>
                    <a:lnTo>
                      <a:pt x="77" y="123"/>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178"/>
              <p:cNvSpPr>
                <a:spLocks noChangeArrowheads="1"/>
              </p:cNvSpPr>
              <p:nvPr/>
            </p:nvSpPr>
            <p:spPr bwMode="auto">
              <a:xfrm>
                <a:off x="3193084" y="2756110"/>
                <a:ext cx="109581" cy="132651"/>
              </a:xfrm>
              <a:custGeom>
                <a:avLst/>
                <a:gdLst>
                  <a:gd name="T0" fmla="*/ 61 w 168"/>
                  <a:gd name="T1" fmla="*/ 41 h 203"/>
                  <a:gd name="T2" fmla="*/ 0 w 168"/>
                  <a:gd name="T3" fmla="*/ 41 h 203"/>
                  <a:gd name="T4" fmla="*/ 0 w 168"/>
                  <a:gd name="T5" fmla="*/ 0 h 203"/>
                  <a:gd name="T6" fmla="*/ 167 w 168"/>
                  <a:gd name="T7" fmla="*/ 0 h 203"/>
                  <a:gd name="T8" fmla="*/ 167 w 168"/>
                  <a:gd name="T9" fmla="*/ 41 h 203"/>
                  <a:gd name="T10" fmla="*/ 105 w 168"/>
                  <a:gd name="T11" fmla="*/ 41 h 203"/>
                  <a:gd name="T12" fmla="*/ 105 w 168"/>
                  <a:gd name="T13" fmla="*/ 202 h 203"/>
                  <a:gd name="T14" fmla="*/ 61 w 168"/>
                  <a:gd name="T15" fmla="*/ 202 h 203"/>
                  <a:gd name="T16" fmla="*/ 61 w 168"/>
                  <a:gd name="T17" fmla="*/ 4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03">
                    <a:moveTo>
                      <a:pt x="61" y="41"/>
                    </a:moveTo>
                    <a:lnTo>
                      <a:pt x="0" y="41"/>
                    </a:lnTo>
                    <a:lnTo>
                      <a:pt x="0" y="0"/>
                    </a:lnTo>
                    <a:lnTo>
                      <a:pt x="167" y="0"/>
                    </a:lnTo>
                    <a:lnTo>
                      <a:pt x="167" y="41"/>
                    </a:lnTo>
                    <a:lnTo>
                      <a:pt x="105" y="41"/>
                    </a:lnTo>
                    <a:lnTo>
                      <a:pt x="105" y="202"/>
                    </a:lnTo>
                    <a:lnTo>
                      <a:pt x="61" y="202"/>
                    </a:lnTo>
                    <a:lnTo>
                      <a:pt x="61" y="4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179"/>
              <p:cNvSpPr>
                <a:spLocks noChangeArrowheads="1"/>
              </p:cNvSpPr>
              <p:nvPr/>
            </p:nvSpPr>
            <p:spPr bwMode="auto">
              <a:xfrm>
                <a:off x="3314201" y="2756110"/>
                <a:ext cx="28837" cy="132651"/>
              </a:xfrm>
              <a:custGeom>
                <a:avLst/>
                <a:gdLst>
                  <a:gd name="T0" fmla="*/ 0 w 46"/>
                  <a:gd name="T1" fmla="*/ 0 h 203"/>
                  <a:gd name="T2" fmla="*/ 45 w 46"/>
                  <a:gd name="T3" fmla="*/ 0 h 203"/>
                  <a:gd name="T4" fmla="*/ 45 w 46"/>
                  <a:gd name="T5" fmla="*/ 202 h 203"/>
                  <a:gd name="T6" fmla="*/ 0 w 46"/>
                  <a:gd name="T7" fmla="*/ 202 h 203"/>
                  <a:gd name="T8" fmla="*/ 0 w 46"/>
                  <a:gd name="T9" fmla="*/ 0 h 203"/>
                </a:gdLst>
                <a:ahLst/>
                <a:cxnLst>
                  <a:cxn ang="0">
                    <a:pos x="T0" y="T1"/>
                  </a:cxn>
                  <a:cxn ang="0">
                    <a:pos x="T2" y="T3"/>
                  </a:cxn>
                  <a:cxn ang="0">
                    <a:pos x="T4" y="T5"/>
                  </a:cxn>
                  <a:cxn ang="0">
                    <a:pos x="T6" y="T7"/>
                  </a:cxn>
                  <a:cxn ang="0">
                    <a:pos x="T8" y="T9"/>
                  </a:cxn>
                </a:cxnLst>
                <a:rect l="0" t="0" r="r" b="b"/>
                <a:pathLst>
                  <a:path w="46" h="203">
                    <a:moveTo>
                      <a:pt x="0" y="0"/>
                    </a:moveTo>
                    <a:lnTo>
                      <a:pt x="45" y="0"/>
                    </a:lnTo>
                    <a:lnTo>
                      <a:pt x="45" y="202"/>
                    </a:lnTo>
                    <a:lnTo>
                      <a:pt x="0" y="20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180"/>
              <p:cNvSpPr>
                <a:spLocks noChangeArrowheads="1"/>
              </p:cNvSpPr>
              <p:nvPr/>
            </p:nvSpPr>
            <p:spPr bwMode="auto">
              <a:xfrm>
                <a:off x="3363225" y="2756110"/>
                <a:ext cx="121116" cy="135534"/>
              </a:xfrm>
              <a:custGeom>
                <a:avLst/>
                <a:gdLst>
                  <a:gd name="T0" fmla="*/ 0 w 187"/>
                  <a:gd name="T1" fmla="*/ 105 h 209"/>
                  <a:gd name="T2" fmla="*/ 0 w 187"/>
                  <a:gd name="T3" fmla="*/ 104 h 209"/>
                  <a:gd name="T4" fmla="*/ 105 w 187"/>
                  <a:gd name="T5" fmla="*/ 0 h 209"/>
                  <a:gd name="T6" fmla="*/ 185 w 187"/>
                  <a:gd name="T7" fmla="*/ 31 h 209"/>
                  <a:gd name="T8" fmla="*/ 156 w 187"/>
                  <a:gd name="T9" fmla="*/ 64 h 209"/>
                  <a:gd name="T10" fmla="*/ 105 w 187"/>
                  <a:gd name="T11" fmla="*/ 41 h 209"/>
                  <a:gd name="T12" fmla="*/ 46 w 187"/>
                  <a:gd name="T13" fmla="*/ 104 h 209"/>
                  <a:gd name="T14" fmla="*/ 46 w 187"/>
                  <a:gd name="T15" fmla="*/ 104 h 209"/>
                  <a:gd name="T16" fmla="*/ 105 w 187"/>
                  <a:gd name="T17" fmla="*/ 168 h 209"/>
                  <a:gd name="T18" fmla="*/ 158 w 187"/>
                  <a:gd name="T19" fmla="*/ 144 h 209"/>
                  <a:gd name="T20" fmla="*/ 186 w 187"/>
                  <a:gd name="T21" fmla="*/ 172 h 209"/>
                  <a:gd name="T22" fmla="*/ 103 w 187"/>
                  <a:gd name="T23" fmla="*/ 208 h 209"/>
                  <a:gd name="T24" fmla="*/ 0 w 187"/>
                  <a:gd name="T25"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09">
                    <a:moveTo>
                      <a:pt x="0" y="105"/>
                    </a:moveTo>
                    <a:lnTo>
                      <a:pt x="0" y="104"/>
                    </a:lnTo>
                    <a:cubicBezTo>
                      <a:pt x="0" y="47"/>
                      <a:pt x="43" y="0"/>
                      <a:pt x="105" y="0"/>
                    </a:cubicBezTo>
                    <a:cubicBezTo>
                      <a:pt x="143" y="0"/>
                      <a:pt x="166" y="13"/>
                      <a:pt x="185" y="31"/>
                    </a:cubicBezTo>
                    <a:lnTo>
                      <a:pt x="156" y="64"/>
                    </a:lnTo>
                    <a:cubicBezTo>
                      <a:pt x="141" y="49"/>
                      <a:pt x="125" y="41"/>
                      <a:pt x="105" y="41"/>
                    </a:cubicBezTo>
                    <a:cubicBezTo>
                      <a:pt x="71" y="41"/>
                      <a:pt x="46" y="69"/>
                      <a:pt x="46" y="104"/>
                    </a:cubicBezTo>
                    <a:lnTo>
                      <a:pt x="46" y="104"/>
                    </a:lnTo>
                    <a:cubicBezTo>
                      <a:pt x="46" y="139"/>
                      <a:pt x="70" y="168"/>
                      <a:pt x="105" y="168"/>
                    </a:cubicBezTo>
                    <a:cubicBezTo>
                      <a:pt x="128" y="168"/>
                      <a:pt x="142" y="158"/>
                      <a:pt x="158" y="144"/>
                    </a:cubicBezTo>
                    <a:lnTo>
                      <a:pt x="186" y="172"/>
                    </a:lnTo>
                    <a:cubicBezTo>
                      <a:pt x="165" y="195"/>
                      <a:pt x="142" y="208"/>
                      <a:pt x="103" y="208"/>
                    </a:cubicBezTo>
                    <a:cubicBezTo>
                      <a:pt x="44" y="208"/>
                      <a:pt x="0" y="163"/>
                      <a:pt x="0" y="10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181"/>
              <p:cNvSpPr>
                <a:spLocks noChangeArrowheads="1"/>
              </p:cNvSpPr>
              <p:nvPr/>
            </p:nvSpPr>
            <p:spPr bwMode="auto">
              <a:xfrm>
                <a:off x="3490109" y="2756110"/>
                <a:ext cx="106697" cy="135534"/>
              </a:xfrm>
              <a:custGeom>
                <a:avLst/>
                <a:gdLst>
                  <a:gd name="T0" fmla="*/ 0 w 161"/>
                  <a:gd name="T1" fmla="*/ 175 h 208"/>
                  <a:gd name="T2" fmla="*/ 26 w 161"/>
                  <a:gd name="T3" fmla="*/ 143 h 208"/>
                  <a:gd name="T4" fmla="*/ 87 w 161"/>
                  <a:gd name="T5" fmla="*/ 168 h 208"/>
                  <a:gd name="T6" fmla="*/ 116 w 161"/>
                  <a:gd name="T7" fmla="*/ 149 h 208"/>
                  <a:gd name="T8" fmla="*/ 116 w 161"/>
                  <a:gd name="T9" fmla="*/ 148 h 208"/>
                  <a:gd name="T10" fmla="*/ 75 w 161"/>
                  <a:gd name="T11" fmla="*/ 123 h 208"/>
                  <a:gd name="T12" fmla="*/ 8 w 161"/>
                  <a:gd name="T13" fmla="*/ 61 h 208"/>
                  <a:gd name="T14" fmla="*/ 8 w 161"/>
                  <a:gd name="T15" fmla="*/ 60 h 208"/>
                  <a:gd name="T16" fmla="*/ 79 w 161"/>
                  <a:gd name="T17" fmla="*/ 0 h 208"/>
                  <a:gd name="T18" fmla="*/ 154 w 161"/>
                  <a:gd name="T19" fmla="*/ 25 h 208"/>
                  <a:gd name="T20" fmla="*/ 131 w 161"/>
                  <a:gd name="T21" fmla="*/ 59 h 208"/>
                  <a:gd name="T22" fmla="*/ 78 w 161"/>
                  <a:gd name="T23" fmla="*/ 39 h 208"/>
                  <a:gd name="T24" fmla="*/ 52 w 161"/>
                  <a:gd name="T25" fmla="*/ 56 h 208"/>
                  <a:gd name="T26" fmla="*/ 52 w 161"/>
                  <a:gd name="T27" fmla="*/ 57 h 208"/>
                  <a:gd name="T28" fmla="*/ 96 w 161"/>
                  <a:gd name="T29" fmla="*/ 83 h 208"/>
                  <a:gd name="T30" fmla="*/ 160 w 161"/>
                  <a:gd name="T31" fmla="*/ 144 h 208"/>
                  <a:gd name="T32" fmla="*/ 160 w 161"/>
                  <a:gd name="T33" fmla="*/ 144 h 208"/>
                  <a:gd name="T34" fmla="*/ 86 w 161"/>
                  <a:gd name="T35" fmla="*/ 207 h 208"/>
                  <a:gd name="T36" fmla="*/ 0 w 161"/>
                  <a:gd name="T37" fmla="*/ 17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208">
                    <a:moveTo>
                      <a:pt x="0" y="175"/>
                    </a:moveTo>
                    <a:lnTo>
                      <a:pt x="26" y="143"/>
                    </a:lnTo>
                    <a:cubicBezTo>
                      <a:pt x="45" y="158"/>
                      <a:pt x="64" y="168"/>
                      <a:pt x="87" y="168"/>
                    </a:cubicBezTo>
                    <a:cubicBezTo>
                      <a:pt x="105" y="168"/>
                      <a:pt x="116" y="161"/>
                      <a:pt x="116" y="149"/>
                    </a:cubicBezTo>
                    <a:lnTo>
                      <a:pt x="116" y="148"/>
                    </a:lnTo>
                    <a:cubicBezTo>
                      <a:pt x="116" y="137"/>
                      <a:pt x="109" y="131"/>
                      <a:pt x="75" y="123"/>
                    </a:cubicBezTo>
                    <a:cubicBezTo>
                      <a:pt x="34" y="112"/>
                      <a:pt x="8" y="101"/>
                      <a:pt x="8" y="61"/>
                    </a:cubicBezTo>
                    <a:lnTo>
                      <a:pt x="8" y="60"/>
                    </a:lnTo>
                    <a:cubicBezTo>
                      <a:pt x="8" y="24"/>
                      <a:pt x="38" y="0"/>
                      <a:pt x="79" y="0"/>
                    </a:cubicBezTo>
                    <a:cubicBezTo>
                      <a:pt x="108" y="0"/>
                      <a:pt x="133" y="9"/>
                      <a:pt x="154" y="25"/>
                    </a:cubicBezTo>
                    <a:lnTo>
                      <a:pt x="131" y="59"/>
                    </a:lnTo>
                    <a:cubicBezTo>
                      <a:pt x="113" y="46"/>
                      <a:pt x="95" y="39"/>
                      <a:pt x="78" y="39"/>
                    </a:cubicBezTo>
                    <a:cubicBezTo>
                      <a:pt x="61" y="39"/>
                      <a:pt x="52" y="46"/>
                      <a:pt x="52" y="56"/>
                    </a:cubicBezTo>
                    <a:lnTo>
                      <a:pt x="52" y="57"/>
                    </a:lnTo>
                    <a:cubicBezTo>
                      <a:pt x="52" y="70"/>
                      <a:pt x="61" y="74"/>
                      <a:pt x="96" y="83"/>
                    </a:cubicBezTo>
                    <a:cubicBezTo>
                      <a:pt x="137" y="94"/>
                      <a:pt x="160" y="109"/>
                      <a:pt x="160" y="144"/>
                    </a:cubicBezTo>
                    <a:lnTo>
                      <a:pt x="160" y="144"/>
                    </a:lnTo>
                    <a:cubicBezTo>
                      <a:pt x="160" y="184"/>
                      <a:pt x="129" y="207"/>
                      <a:pt x="86" y="207"/>
                    </a:cubicBezTo>
                    <a:cubicBezTo>
                      <a:pt x="55" y="207"/>
                      <a:pt x="24" y="196"/>
                      <a:pt x="0" y="175"/>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182"/>
              <p:cNvSpPr>
                <a:spLocks noChangeArrowheads="1"/>
              </p:cNvSpPr>
              <p:nvPr/>
            </p:nvSpPr>
            <p:spPr bwMode="auto">
              <a:xfrm>
                <a:off x="1474386" y="2574435"/>
                <a:ext cx="80744" cy="118234"/>
              </a:xfrm>
              <a:custGeom>
                <a:avLst/>
                <a:gdLst>
                  <a:gd name="T0" fmla="*/ 92 w 124"/>
                  <a:gd name="T1" fmla="*/ 182 h 183"/>
                  <a:gd name="T2" fmla="*/ 51 w 124"/>
                  <a:gd name="T3" fmla="*/ 97 h 183"/>
                  <a:gd name="T4" fmla="*/ 27 w 124"/>
                  <a:gd name="T5" fmla="*/ 43 h 183"/>
                  <a:gd name="T6" fmla="*/ 27 w 124"/>
                  <a:gd name="T7" fmla="*/ 43 h 183"/>
                  <a:gd name="T8" fmla="*/ 29 w 124"/>
                  <a:gd name="T9" fmla="*/ 94 h 183"/>
                  <a:gd name="T10" fmla="*/ 30 w 124"/>
                  <a:gd name="T11" fmla="*/ 182 h 183"/>
                  <a:gd name="T12" fmla="*/ 0 w 124"/>
                  <a:gd name="T13" fmla="*/ 182 h 183"/>
                  <a:gd name="T14" fmla="*/ 0 w 124"/>
                  <a:gd name="T15" fmla="*/ 0 h 183"/>
                  <a:gd name="T16" fmla="*/ 34 w 124"/>
                  <a:gd name="T17" fmla="*/ 0 h 183"/>
                  <a:gd name="T18" fmla="*/ 78 w 124"/>
                  <a:gd name="T19" fmla="*/ 89 h 183"/>
                  <a:gd name="T20" fmla="*/ 97 w 124"/>
                  <a:gd name="T21" fmla="*/ 136 h 183"/>
                  <a:gd name="T22" fmla="*/ 98 w 124"/>
                  <a:gd name="T23" fmla="*/ 135 h 183"/>
                  <a:gd name="T24" fmla="*/ 95 w 124"/>
                  <a:gd name="T25" fmla="*/ 83 h 183"/>
                  <a:gd name="T26" fmla="*/ 95 w 124"/>
                  <a:gd name="T27" fmla="*/ 0 h 183"/>
                  <a:gd name="T28" fmla="*/ 123 w 124"/>
                  <a:gd name="T29" fmla="*/ 0 h 183"/>
                  <a:gd name="T30" fmla="*/ 123 w 124"/>
                  <a:gd name="T31" fmla="*/ 182 h 183"/>
                  <a:gd name="T32" fmla="*/ 92 w 124"/>
                  <a:gd name="T33" fmla="*/ 18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83">
                    <a:moveTo>
                      <a:pt x="92" y="182"/>
                    </a:moveTo>
                    <a:lnTo>
                      <a:pt x="51" y="97"/>
                    </a:lnTo>
                    <a:cubicBezTo>
                      <a:pt x="41" y="76"/>
                      <a:pt x="31" y="53"/>
                      <a:pt x="27" y="43"/>
                    </a:cubicBezTo>
                    <a:lnTo>
                      <a:pt x="27" y="43"/>
                    </a:lnTo>
                    <a:cubicBezTo>
                      <a:pt x="28" y="59"/>
                      <a:pt x="28" y="78"/>
                      <a:pt x="29" y="94"/>
                    </a:cubicBezTo>
                    <a:lnTo>
                      <a:pt x="30" y="182"/>
                    </a:lnTo>
                    <a:lnTo>
                      <a:pt x="0" y="182"/>
                    </a:lnTo>
                    <a:lnTo>
                      <a:pt x="0" y="0"/>
                    </a:lnTo>
                    <a:lnTo>
                      <a:pt x="34" y="0"/>
                    </a:lnTo>
                    <a:lnTo>
                      <a:pt x="78" y="89"/>
                    </a:lnTo>
                    <a:cubicBezTo>
                      <a:pt x="87" y="106"/>
                      <a:pt x="95" y="128"/>
                      <a:pt x="97" y="136"/>
                    </a:cubicBezTo>
                    <a:lnTo>
                      <a:pt x="98" y="135"/>
                    </a:lnTo>
                    <a:cubicBezTo>
                      <a:pt x="97" y="126"/>
                      <a:pt x="95" y="100"/>
                      <a:pt x="95" y="83"/>
                    </a:cubicBezTo>
                    <a:lnTo>
                      <a:pt x="95" y="0"/>
                    </a:lnTo>
                    <a:lnTo>
                      <a:pt x="123" y="0"/>
                    </a:lnTo>
                    <a:lnTo>
                      <a:pt x="123" y="182"/>
                    </a:lnTo>
                    <a:lnTo>
                      <a:pt x="92" y="182"/>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183"/>
              <p:cNvSpPr>
                <a:spLocks noChangeArrowheads="1"/>
              </p:cNvSpPr>
              <p:nvPr/>
            </p:nvSpPr>
            <p:spPr bwMode="auto">
              <a:xfrm>
                <a:off x="1569550" y="2606157"/>
                <a:ext cx="74977" cy="92279"/>
              </a:xfrm>
              <a:custGeom>
                <a:avLst/>
                <a:gdLst>
                  <a:gd name="T0" fmla="*/ 32 w 113"/>
                  <a:gd name="T1" fmla="*/ 80 h 141"/>
                  <a:gd name="T2" fmla="*/ 65 w 113"/>
                  <a:gd name="T3" fmla="*/ 118 h 141"/>
                  <a:gd name="T4" fmla="*/ 98 w 113"/>
                  <a:gd name="T5" fmla="*/ 104 h 141"/>
                  <a:gd name="T6" fmla="*/ 109 w 113"/>
                  <a:gd name="T7" fmla="*/ 122 h 141"/>
                  <a:gd name="T8" fmla="*/ 61 w 113"/>
                  <a:gd name="T9" fmla="*/ 140 h 141"/>
                  <a:gd name="T10" fmla="*/ 0 w 113"/>
                  <a:gd name="T11" fmla="*/ 70 h 141"/>
                  <a:gd name="T12" fmla="*/ 17 w 113"/>
                  <a:gd name="T13" fmla="*/ 18 h 141"/>
                  <a:gd name="T14" fmla="*/ 57 w 113"/>
                  <a:gd name="T15" fmla="*/ 0 h 141"/>
                  <a:gd name="T16" fmla="*/ 94 w 113"/>
                  <a:gd name="T17" fmla="*/ 13 h 141"/>
                  <a:gd name="T18" fmla="*/ 112 w 113"/>
                  <a:gd name="T19" fmla="*/ 72 h 141"/>
                  <a:gd name="T20" fmla="*/ 112 w 113"/>
                  <a:gd name="T21" fmla="*/ 78 h 141"/>
                  <a:gd name="T22" fmla="*/ 32 w 113"/>
                  <a:gd name="T23" fmla="*/ 78 h 141"/>
                  <a:gd name="T24" fmla="*/ 32 w 113"/>
                  <a:gd name="T25" fmla="*/ 80 h 141"/>
                  <a:gd name="T26" fmla="*/ 57 w 113"/>
                  <a:gd name="T27" fmla="*/ 22 h 141"/>
                  <a:gd name="T28" fmla="*/ 32 w 113"/>
                  <a:gd name="T29" fmla="*/ 56 h 141"/>
                  <a:gd name="T30" fmla="*/ 81 w 113"/>
                  <a:gd name="T31" fmla="*/ 56 h 141"/>
                  <a:gd name="T32" fmla="*/ 57 w 113"/>
                  <a:gd name="T33"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41">
                    <a:moveTo>
                      <a:pt x="32" y="80"/>
                    </a:moveTo>
                    <a:cubicBezTo>
                      <a:pt x="32" y="98"/>
                      <a:pt x="39" y="118"/>
                      <a:pt x="65" y="118"/>
                    </a:cubicBezTo>
                    <a:cubicBezTo>
                      <a:pt x="77" y="118"/>
                      <a:pt x="88" y="113"/>
                      <a:pt x="98" y="104"/>
                    </a:cubicBezTo>
                    <a:lnTo>
                      <a:pt x="109" y="122"/>
                    </a:lnTo>
                    <a:cubicBezTo>
                      <a:pt x="95" y="134"/>
                      <a:pt x="79" y="140"/>
                      <a:pt x="61" y="140"/>
                    </a:cubicBezTo>
                    <a:cubicBezTo>
                      <a:pt x="24" y="140"/>
                      <a:pt x="0" y="113"/>
                      <a:pt x="0" y="70"/>
                    </a:cubicBezTo>
                    <a:cubicBezTo>
                      <a:pt x="0" y="46"/>
                      <a:pt x="5" y="31"/>
                      <a:pt x="17" y="18"/>
                    </a:cubicBezTo>
                    <a:cubicBezTo>
                      <a:pt x="27" y="5"/>
                      <a:pt x="41" y="0"/>
                      <a:pt x="57" y="0"/>
                    </a:cubicBezTo>
                    <a:cubicBezTo>
                      <a:pt x="71" y="0"/>
                      <a:pt x="83" y="3"/>
                      <a:pt x="94" y="13"/>
                    </a:cubicBezTo>
                    <a:cubicBezTo>
                      <a:pt x="106" y="24"/>
                      <a:pt x="112" y="40"/>
                      <a:pt x="112" y="72"/>
                    </a:cubicBezTo>
                    <a:lnTo>
                      <a:pt x="112" y="78"/>
                    </a:lnTo>
                    <a:lnTo>
                      <a:pt x="32" y="78"/>
                    </a:lnTo>
                    <a:lnTo>
                      <a:pt x="32" y="80"/>
                    </a:lnTo>
                    <a:close/>
                    <a:moveTo>
                      <a:pt x="57" y="22"/>
                    </a:moveTo>
                    <a:cubicBezTo>
                      <a:pt x="41" y="22"/>
                      <a:pt x="32" y="35"/>
                      <a:pt x="32" y="56"/>
                    </a:cubicBezTo>
                    <a:lnTo>
                      <a:pt x="81" y="56"/>
                    </a:lnTo>
                    <a:cubicBezTo>
                      <a:pt x="81" y="35"/>
                      <a:pt x="72" y="22"/>
                      <a:pt x="57" y="2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184"/>
              <p:cNvSpPr>
                <a:spLocks noChangeArrowheads="1"/>
              </p:cNvSpPr>
              <p:nvPr/>
            </p:nvSpPr>
            <p:spPr bwMode="auto">
              <a:xfrm>
                <a:off x="1653177" y="2606157"/>
                <a:ext cx="118234" cy="89395"/>
              </a:xfrm>
              <a:custGeom>
                <a:avLst/>
                <a:gdLst>
                  <a:gd name="T0" fmla="*/ 141 w 180"/>
                  <a:gd name="T1" fmla="*/ 136 h 137"/>
                  <a:gd name="T2" fmla="*/ 114 w 180"/>
                  <a:gd name="T3" fmla="*/ 136 h 137"/>
                  <a:gd name="T4" fmla="*/ 97 w 180"/>
                  <a:gd name="T5" fmla="*/ 74 h 137"/>
                  <a:gd name="T6" fmla="*/ 89 w 180"/>
                  <a:gd name="T7" fmla="*/ 38 h 137"/>
                  <a:gd name="T8" fmla="*/ 88 w 180"/>
                  <a:gd name="T9" fmla="*/ 38 h 137"/>
                  <a:gd name="T10" fmla="*/ 79 w 180"/>
                  <a:gd name="T11" fmla="*/ 76 h 137"/>
                  <a:gd name="T12" fmla="*/ 63 w 180"/>
                  <a:gd name="T13" fmla="*/ 136 h 137"/>
                  <a:gd name="T14" fmla="*/ 36 w 180"/>
                  <a:gd name="T15" fmla="*/ 136 h 137"/>
                  <a:gd name="T16" fmla="*/ 0 w 180"/>
                  <a:gd name="T17" fmla="*/ 4 h 137"/>
                  <a:gd name="T18" fmla="*/ 28 w 180"/>
                  <a:gd name="T19" fmla="*/ 0 h 137"/>
                  <a:gd name="T20" fmla="*/ 43 w 180"/>
                  <a:gd name="T21" fmla="*/ 64 h 137"/>
                  <a:gd name="T22" fmla="*/ 50 w 180"/>
                  <a:gd name="T23" fmla="*/ 100 h 137"/>
                  <a:gd name="T24" fmla="*/ 51 w 180"/>
                  <a:gd name="T25" fmla="*/ 100 h 137"/>
                  <a:gd name="T26" fmla="*/ 58 w 180"/>
                  <a:gd name="T27" fmla="*/ 64 h 137"/>
                  <a:gd name="T28" fmla="*/ 75 w 180"/>
                  <a:gd name="T29" fmla="*/ 2 h 137"/>
                  <a:gd name="T30" fmla="*/ 104 w 180"/>
                  <a:gd name="T31" fmla="*/ 2 h 137"/>
                  <a:gd name="T32" fmla="*/ 119 w 180"/>
                  <a:gd name="T33" fmla="*/ 62 h 137"/>
                  <a:gd name="T34" fmla="*/ 127 w 180"/>
                  <a:gd name="T35" fmla="*/ 100 h 137"/>
                  <a:gd name="T36" fmla="*/ 128 w 180"/>
                  <a:gd name="T37" fmla="*/ 100 h 137"/>
                  <a:gd name="T38" fmla="*/ 135 w 180"/>
                  <a:gd name="T39" fmla="*/ 64 h 137"/>
                  <a:gd name="T40" fmla="*/ 149 w 180"/>
                  <a:gd name="T41" fmla="*/ 2 h 137"/>
                  <a:gd name="T42" fmla="*/ 179 w 180"/>
                  <a:gd name="T43" fmla="*/ 2 h 137"/>
                  <a:gd name="T44" fmla="*/ 141 w 180"/>
                  <a:gd name="T45" fmla="*/ 1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137">
                    <a:moveTo>
                      <a:pt x="141" y="136"/>
                    </a:moveTo>
                    <a:lnTo>
                      <a:pt x="114" y="136"/>
                    </a:lnTo>
                    <a:lnTo>
                      <a:pt x="97" y="74"/>
                    </a:lnTo>
                    <a:cubicBezTo>
                      <a:pt x="93" y="59"/>
                      <a:pt x="89" y="38"/>
                      <a:pt x="89" y="38"/>
                    </a:cubicBezTo>
                    <a:lnTo>
                      <a:pt x="88" y="38"/>
                    </a:lnTo>
                    <a:cubicBezTo>
                      <a:pt x="88" y="38"/>
                      <a:pt x="86" y="51"/>
                      <a:pt x="79" y="76"/>
                    </a:cubicBezTo>
                    <a:lnTo>
                      <a:pt x="63" y="136"/>
                    </a:lnTo>
                    <a:lnTo>
                      <a:pt x="36" y="136"/>
                    </a:lnTo>
                    <a:lnTo>
                      <a:pt x="0" y="4"/>
                    </a:lnTo>
                    <a:lnTo>
                      <a:pt x="28" y="0"/>
                    </a:lnTo>
                    <a:lnTo>
                      <a:pt x="43" y="64"/>
                    </a:lnTo>
                    <a:cubicBezTo>
                      <a:pt x="47" y="81"/>
                      <a:pt x="50" y="100"/>
                      <a:pt x="50" y="100"/>
                    </a:cubicBezTo>
                    <a:lnTo>
                      <a:pt x="51" y="100"/>
                    </a:lnTo>
                    <a:cubicBezTo>
                      <a:pt x="51" y="100"/>
                      <a:pt x="53" y="82"/>
                      <a:pt x="58" y="64"/>
                    </a:cubicBezTo>
                    <a:lnTo>
                      <a:pt x="75" y="2"/>
                    </a:lnTo>
                    <a:lnTo>
                      <a:pt x="104" y="2"/>
                    </a:lnTo>
                    <a:lnTo>
                      <a:pt x="119" y="62"/>
                    </a:lnTo>
                    <a:cubicBezTo>
                      <a:pt x="125" y="84"/>
                      <a:pt x="127" y="100"/>
                      <a:pt x="127" y="100"/>
                    </a:cubicBezTo>
                    <a:lnTo>
                      <a:pt x="128" y="100"/>
                    </a:lnTo>
                    <a:cubicBezTo>
                      <a:pt x="128" y="100"/>
                      <a:pt x="131" y="80"/>
                      <a:pt x="135" y="64"/>
                    </a:cubicBezTo>
                    <a:lnTo>
                      <a:pt x="149" y="2"/>
                    </a:lnTo>
                    <a:lnTo>
                      <a:pt x="179" y="2"/>
                    </a:lnTo>
                    <a:lnTo>
                      <a:pt x="141" y="136"/>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185"/>
              <p:cNvSpPr>
                <a:spLocks noChangeArrowheads="1"/>
              </p:cNvSpPr>
              <p:nvPr/>
            </p:nvSpPr>
            <p:spPr bwMode="auto">
              <a:xfrm>
                <a:off x="1820433" y="2574435"/>
                <a:ext cx="83629" cy="118234"/>
              </a:xfrm>
              <a:custGeom>
                <a:avLst/>
                <a:gdLst>
                  <a:gd name="T0" fmla="*/ 89 w 126"/>
                  <a:gd name="T1" fmla="*/ 182 h 183"/>
                  <a:gd name="T2" fmla="*/ 73 w 126"/>
                  <a:gd name="T3" fmla="*/ 154 h 183"/>
                  <a:gd name="T4" fmla="*/ 42 w 126"/>
                  <a:gd name="T5" fmla="*/ 109 h 183"/>
                  <a:gd name="T6" fmla="*/ 30 w 126"/>
                  <a:gd name="T7" fmla="*/ 104 h 183"/>
                  <a:gd name="T8" fmla="*/ 30 w 126"/>
                  <a:gd name="T9" fmla="*/ 182 h 183"/>
                  <a:gd name="T10" fmla="*/ 0 w 126"/>
                  <a:gd name="T11" fmla="*/ 182 h 183"/>
                  <a:gd name="T12" fmla="*/ 0 w 126"/>
                  <a:gd name="T13" fmla="*/ 0 h 183"/>
                  <a:gd name="T14" fmla="*/ 56 w 126"/>
                  <a:gd name="T15" fmla="*/ 0 h 183"/>
                  <a:gd name="T16" fmla="*/ 115 w 126"/>
                  <a:gd name="T17" fmla="*/ 52 h 183"/>
                  <a:gd name="T18" fmla="*/ 70 w 126"/>
                  <a:gd name="T19" fmla="*/ 102 h 183"/>
                  <a:gd name="T20" fmla="*/ 98 w 126"/>
                  <a:gd name="T21" fmla="*/ 139 h 183"/>
                  <a:gd name="T22" fmla="*/ 125 w 126"/>
                  <a:gd name="T23" fmla="*/ 182 h 183"/>
                  <a:gd name="T24" fmla="*/ 89 w 126"/>
                  <a:gd name="T25" fmla="*/ 182 h 183"/>
                  <a:gd name="T26" fmla="*/ 46 w 126"/>
                  <a:gd name="T27" fmla="*/ 24 h 183"/>
                  <a:gd name="T28" fmla="*/ 30 w 126"/>
                  <a:gd name="T29" fmla="*/ 24 h 183"/>
                  <a:gd name="T30" fmla="*/ 30 w 126"/>
                  <a:gd name="T31" fmla="*/ 82 h 183"/>
                  <a:gd name="T32" fmla="*/ 45 w 126"/>
                  <a:gd name="T33" fmla="*/ 82 h 183"/>
                  <a:gd name="T34" fmla="*/ 75 w 126"/>
                  <a:gd name="T35" fmla="*/ 74 h 183"/>
                  <a:gd name="T36" fmla="*/ 83 w 126"/>
                  <a:gd name="T37" fmla="*/ 52 h 183"/>
                  <a:gd name="T38" fmla="*/ 46 w 126"/>
                  <a:gd name="T39" fmla="*/ 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83">
                    <a:moveTo>
                      <a:pt x="89" y="182"/>
                    </a:moveTo>
                    <a:lnTo>
                      <a:pt x="73" y="154"/>
                    </a:lnTo>
                    <a:cubicBezTo>
                      <a:pt x="60" y="132"/>
                      <a:pt x="52" y="119"/>
                      <a:pt x="42" y="109"/>
                    </a:cubicBezTo>
                    <a:cubicBezTo>
                      <a:pt x="38" y="106"/>
                      <a:pt x="36" y="104"/>
                      <a:pt x="30" y="104"/>
                    </a:cubicBezTo>
                    <a:lnTo>
                      <a:pt x="30" y="182"/>
                    </a:lnTo>
                    <a:lnTo>
                      <a:pt x="0" y="182"/>
                    </a:lnTo>
                    <a:lnTo>
                      <a:pt x="0" y="0"/>
                    </a:lnTo>
                    <a:lnTo>
                      <a:pt x="56" y="0"/>
                    </a:lnTo>
                    <a:cubicBezTo>
                      <a:pt x="97" y="0"/>
                      <a:pt x="115" y="24"/>
                      <a:pt x="115" y="52"/>
                    </a:cubicBezTo>
                    <a:cubicBezTo>
                      <a:pt x="115" y="78"/>
                      <a:pt x="98" y="102"/>
                      <a:pt x="70" y="102"/>
                    </a:cubicBezTo>
                    <a:cubicBezTo>
                      <a:pt x="76" y="106"/>
                      <a:pt x="88" y="123"/>
                      <a:pt x="98" y="139"/>
                    </a:cubicBezTo>
                    <a:lnTo>
                      <a:pt x="125" y="182"/>
                    </a:lnTo>
                    <a:lnTo>
                      <a:pt x="89" y="182"/>
                    </a:lnTo>
                    <a:close/>
                    <a:moveTo>
                      <a:pt x="46" y="24"/>
                    </a:moveTo>
                    <a:lnTo>
                      <a:pt x="30" y="24"/>
                    </a:lnTo>
                    <a:lnTo>
                      <a:pt x="30" y="82"/>
                    </a:lnTo>
                    <a:lnTo>
                      <a:pt x="45" y="82"/>
                    </a:lnTo>
                    <a:cubicBezTo>
                      <a:pt x="61" y="82"/>
                      <a:pt x="70" y="80"/>
                      <a:pt x="75" y="74"/>
                    </a:cubicBezTo>
                    <a:cubicBezTo>
                      <a:pt x="80" y="69"/>
                      <a:pt x="83" y="62"/>
                      <a:pt x="83" y="52"/>
                    </a:cubicBezTo>
                    <a:cubicBezTo>
                      <a:pt x="83" y="34"/>
                      <a:pt x="73" y="24"/>
                      <a:pt x="46" y="24"/>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186"/>
              <p:cNvSpPr>
                <a:spLocks noChangeArrowheads="1"/>
              </p:cNvSpPr>
              <p:nvPr/>
            </p:nvSpPr>
            <p:spPr bwMode="auto">
              <a:xfrm>
                <a:off x="1909829" y="2606157"/>
                <a:ext cx="72092" cy="92279"/>
              </a:xfrm>
              <a:custGeom>
                <a:avLst/>
                <a:gdLst>
                  <a:gd name="T0" fmla="*/ 32 w 112"/>
                  <a:gd name="T1" fmla="*/ 80 h 141"/>
                  <a:gd name="T2" fmla="*/ 65 w 112"/>
                  <a:gd name="T3" fmla="*/ 118 h 141"/>
                  <a:gd name="T4" fmla="*/ 98 w 112"/>
                  <a:gd name="T5" fmla="*/ 104 h 141"/>
                  <a:gd name="T6" fmla="*/ 109 w 112"/>
                  <a:gd name="T7" fmla="*/ 122 h 141"/>
                  <a:gd name="T8" fmla="*/ 61 w 112"/>
                  <a:gd name="T9" fmla="*/ 140 h 141"/>
                  <a:gd name="T10" fmla="*/ 0 w 112"/>
                  <a:gd name="T11" fmla="*/ 70 h 141"/>
                  <a:gd name="T12" fmla="*/ 16 w 112"/>
                  <a:gd name="T13" fmla="*/ 18 h 141"/>
                  <a:gd name="T14" fmla="*/ 57 w 112"/>
                  <a:gd name="T15" fmla="*/ 0 h 141"/>
                  <a:gd name="T16" fmla="*/ 94 w 112"/>
                  <a:gd name="T17" fmla="*/ 13 h 141"/>
                  <a:gd name="T18" fmla="*/ 111 w 112"/>
                  <a:gd name="T19" fmla="*/ 72 h 141"/>
                  <a:gd name="T20" fmla="*/ 111 w 112"/>
                  <a:gd name="T21" fmla="*/ 78 h 141"/>
                  <a:gd name="T22" fmla="*/ 32 w 112"/>
                  <a:gd name="T23" fmla="*/ 78 h 141"/>
                  <a:gd name="T24" fmla="*/ 32 w 112"/>
                  <a:gd name="T25" fmla="*/ 80 h 141"/>
                  <a:gd name="T26" fmla="*/ 57 w 112"/>
                  <a:gd name="T27" fmla="*/ 22 h 141"/>
                  <a:gd name="T28" fmla="*/ 32 w 112"/>
                  <a:gd name="T29" fmla="*/ 56 h 141"/>
                  <a:gd name="T30" fmla="*/ 81 w 112"/>
                  <a:gd name="T31" fmla="*/ 56 h 141"/>
                  <a:gd name="T32" fmla="*/ 57 w 112"/>
                  <a:gd name="T33"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41">
                    <a:moveTo>
                      <a:pt x="32" y="80"/>
                    </a:moveTo>
                    <a:cubicBezTo>
                      <a:pt x="32" y="98"/>
                      <a:pt x="39" y="118"/>
                      <a:pt x="65" y="118"/>
                    </a:cubicBezTo>
                    <a:cubicBezTo>
                      <a:pt x="77" y="118"/>
                      <a:pt x="88" y="113"/>
                      <a:pt x="98" y="104"/>
                    </a:cubicBezTo>
                    <a:lnTo>
                      <a:pt x="109" y="122"/>
                    </a:lnTo>
                    <a:cubicBezTo>
                      <a:pt x="95" y="134"/>
                      <a:pt x="79" y="140"/>
                      <a:pt x="61" y="140"/>
                    </a:cubicBezTo>
                    <a:cubicBezTo>
                      <a:pt x="23" y="140"/>
                      <a:pt x="0" y="113"/>
                      <a:pt x="0" y="70"/>
                    </a:cubicBezTo>
                    <a:cubicBezTo>
                      <a:pt x="0" y="46"/>
                      <a:pt x="5" y="31"/>
                      <a:pt x="16" y="18"/>
                    </a:cubicBezTo>
                    <a:cubicBezTo>
                      <a:pt x="27" y="5"/>
                      <a:pt x="40" y="0"/>
                      <a:pt x="57" y="0"/>
                    </a:cubicBezTo>
                    <a:cubicBezTo>
                      <a:pt x="70" y="0"/>
                      <a:pt x="83" y="3"/>
                      <a:pt x="94" y="13"/>
                    </a:cubicBezTo>
                    <a:cubicBezTo>
                      <a:pt x="106" y="24"/>
                      <a:pt x="111" y="40"/>
                      <a:pt x="111" y="72"/>
                    </a:cubicBezTo>
                    <a:lnTo>
                      <a:pt x="111" y="78"/>
                    </a:lnTo>
                    <a:lnTo>
                      <a:pt x="32" y="78"/>
                    </a:lnTo>
                    <a:lnTo>
                      <a:pt x="32" y="80"/>
                    </a:lnTo>
                    <a:close/>
                    <a:moveTo>
                      <a:pt x="57" y="22"/>
                    </a:moveTo>
                    <a:cubicBezTo>
                      <a:pt x="41" y="22"/>
                      <a:pt x="32" y="35"/>
                      <a:pt x="32" y="56"/>
                    </a:cubicBezTo>
                    <a:lnTo>
                      <a:pt x="81" y="56"/>
                    </a:lnTo>
                    <a:cubicBezTo>
                      <a:pt x="81" y="35"/>
                      <a:pt x="72" y="22"/>
                      <a:pt x="57" y="2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187"/>
              <p:cNvSpPr>
                <a:spLocks noChangeArrowheads="1"/>
              </p:cNvSpPr>
              <p:nvPr/>
            </p:nvSpPr>
            <p:spPr bwMode="auto">
              <a:xfrm>
                <a:off x="1996340" y="2568667"/>
                <a:ext cx="31720" cy="129768"/>
              </a:xfrm>
              <a:custGeom>
                <a:avLst/>
                <a:gdLst>
                  <a:gd name="T0" fmla="*/ 32 w 50"/>
                  <a:gd name="T1" fmla="*/ 197 h 198"/>
                  <a:gd name="T2" fmla="*/ 2 w 50"/>
                  <a:gd name="T3" fmla="*/ 160 h 198"/>
                  <a:gd name="T4" fmla="*/ 2 w 50"/>
                  <a:gd name="T5" fmla="*/ 46 h 198"/>
                  <a:gd name="T6" fmla="*/ 0 w 50"/>
                  <a:gd name="T7" fmla="*/ 7 h 198"/>
                  <a:gd name="T8" fmla="*/ 30 w 50"/>
                  <a:gd name="T9" fmla="*/ 0 h 198"/>
                  <a:gd name="T10" fmla="*/ 32 w 50"/>
                  <a:gd name="T11" fmla="*/ 37 h 198"/>
                  <a:gd name="T12" fmla="*/ 32 w 50"/>
                  <a:gd name="T13" fmla="*/ 150 h 198"/>
                  <a:gd name="T14" fmla="*/ 35 w 50"/>
                  <a:gd name="T15" fmla="*/ 174 h 198"/>
                  <a:gd name="T16" fmla="*/ 44 w 50"/>
                  <a:gd name="T17" fmla="*/ 176 h 198"/>
                  <a:gd name="T18" fmla="*/ 49 w 50"/>
                  <a:gd name="T19" fmla="*/ 194 h 198"/>
                  <a:gd name="T20" fmla="*/ 32 w 50"/>
                  <a:gd name="T21"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98">
                    <a:moveTo>
                      <a:pt x="32" y="197"/>
                    </a:moveTo>
                    <a:cubicBezTo>
                      <a:pt x="2" y="197"/>
                      <a:pt x="2" y="171"/>
                      <a:pt x="2" y="160"/>
                    </a:cubicBezTo>
                    <a:lnTo>
                      <a:pt x="2" y="46"/>
                    </a:lnTo>
                    <a:cubicBezTo>
                      <a:pt x="2" y="28"/>
                      <a:pt x="2" y="18"/>
                      <a:pt x="0" y="7"/>
                    </a:cubicBezTo>
                    <a:lnTo>
                      <a:pt x="30" y="0"/>
                    </a:lnTo>
                    <a:cubicBezTo>
                      <a:pt x="32" y="8"/>
                      <a:pt x="32" y="19"/>
                      <a:pt x="32" y="37"/>
                    </a:cubicBezTo>
                    <a:lnTo>
                      <a:pt x="32" y="150"/>
                    </a:lnTo>
                    <a:cubicBezTo>
                      <a:pt x="32" y="168"/>
                      <a:pt x="33" y="171"/>
                      <a:pt x="35" y="174"/>
                    </a:cubicBezTo>
                    <a:cubicBezTo>
                      <a:pt x="36" y="176"/>
                      <a:pt x="41" y="178"/>
                      <a:pt x="44" y="176"/>
                    </a:cubicBezTo>
                    <a:lnTo>
                      <a:pt x="49" y="194"/>
                    </a:lnTo>
                    <a:cubicBezTo>
                      <a:pt x="44" y="196"/>
                      <a:pt x="38" y="197"/>
                      <a:pt x="32" y="197"/>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188"/>
              <p:cNvSpPr>
                <a:spLocks noChangeArrowheads="1"/>
              </p:cNvSpPr>
              <p:nvPr/>
            </p:nvSpPr>
            <p:spPr bwMode="auto">
              <a:xfrm>
                <a:off x="2036713" y="2568667"/>
                <a:ext cx="25953" cy="126884"/>
              </a:xfrm>
              <a:custGeom>
                <a:avLst/>
                <a:gdLst>
                  <a:gd name="T0" fmla="*/ 19 w 40"/>
                  <a:gd name="T1" fmla="*/ 39 h 193"/>
                  <a:gd name="T2" fmla="*/ 0 w 40"/>
                  <a:gd name="T3" fmla="*/ 20 h 193"/>
                  <a:gd name="T4" fmla="*/ 20 w 40"/>
                  <a:gd name="T5" fmla="*/ 0 h 193"/>
                  <a:gd name="T6" fmla="*/ 39 w 40"/>
                  <a:gd name="T7" fmla="*/ 20 h 193"/>
                  <a:gd name="T8" fmla="*/ 19 w 40"/>
                  <a:gd name="T9" fmla="*/ 39 h 193"/>
                  <a:gd name="T10" fmla="*/ 5 w 40"/>
                  <a:gd name="T11" fmla="*/ 192 h 193"/>
                  <a:gd name="T12" fmla="*/ 5 w 40"/>
                  <a:gd name="T13" fmla="*/ 61 h 193"/>
                  <a:gd name="T14" fmla="*/ 34 w 40"/>
                  <a:gd name="T15" fmla="*/ 56 h 193"/>
                  <a:gd name="T16" fmla="*/ 34 w 40"/>
                  <a:gd name="T17" fmla="*/ 192 h 193"/>
                  <a:gd name="T18" fmla="*/ 5 w 40"/>
                  <a:gd name="T19"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93">
                    <a:moveTo>
                      <a:pt x="19" y="39"/>
                    </a:moveTo>
                    <a:cubicBezTo>
                      <a:pt x="9" y="39"/>
                      <a:pt x="0" y="30"/>
                      <a:pt x="0" y="20"/>
                    </a:cubicBezTo>
                    <a:cubicBezTo>
                      <a:pt x="0" y="9"/>
                      <a:pt x="9" y="0"/>
                      <a:pt x="20" y="0"/>
                    </a:cubicBezTo>
                    <a:cubicBezTo>
                      <a:pt x="30" y="0"/>
                      <a:pt x="39" y="9"/>
                      <a:pt x="39" y="20"/>
                    </a:cubicBezTo>
                    <a:cubicBezTo>
                      <a:pt x="39" y="30"/>
                      <a:pt x="30" y="39"/>
                      <a:pt x="19" y="39"/>
                    </a:cubicBezTo>
                    <a:close/>
                    <a:moveTo>
                      <a:pt x="5" y="192"/>
                    </a:moveTo>
                    <a:lnTo>
                      <a:pt x="5" y="61"/>
                    </a:lnTo>
                    <a:lnTo>
                      <a:pt x="34" y="56"/>
                    </a:lnTo>
                    <a:lnTo>
                      <a:pt x="34" y="192"/>
                    </a:lnTo>
                    <a:lnTo>
                      <a:pt x="5" y="192"/>
                    </a:ln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189"/>
              <p:cNvSpPr>
                <a:spLocks noChangeArrowheads="1"/>
              </p:cNvSpPr>
              <p:nvPr/>
            </p:nvSpPr>
            <p:spPr bwMode="auto">
              <a:xfrm>
                <a:off x="2077085" y="2603272"/>
                <a:ext cx="66325" cy="92279"/>
              </a:xfrm>
              <a:custGeom>
                <a:avLst/>
                <a:gdLst>
                  <a:gd name="T0" fmla="*/ 57 w 101"/>
                  <a:gd name="T1" fmla="*/ 141 h 142"/>
                  <a:gd name="T2" fmla="*/ 0 w 101"/>
                  <a:gd name="T3" fmla="*/ 72 h 142"/>
                  <a:gd name="T4" fmla="*/ 59 w 101"/>
                  <a:gd name="T5" fmla="*/ 0 h 142"/>
                  <a:gd name="T6" fmla="*/ 96 w 101"/>
                  <a:gd name="T7" fmla="*/ 15 h 142"/>
                  <a:gd name="T8" fmla="*/ 81 w 101"/>
                  <a:gd name="T9" fmla="*/ 34 h 142"/>
                  <a:gd name="T10" fmla="*/ 59 w 101"/>
                  <a:gd name="T11" fmla="*/ 24 h 142"/>
                  <a:gd name="T12" fmla="*/ 38 w 101"/>
                  <a:gd name="T13" fmla="*/ 37 h 142"/>
                  <a:gd name="T14" fmla="*/ 32 w 101"/>
                  <a:gd name="T15" fmla="*/ 75 h 142"/>
                  <a:gd name="T16" fmla="*/ 41 w 101"/>
                  <a:gd name="T17" fmla="*/ 111 h 142"/>
                  <a:gd name="T18" fmla="*/ 59 w 101"/>
                  <a:gd name="T19" fmla="*/ 119 h 142"/>
                  <a:gd name="T20" fmla="*/ 86 w 101"/>
                  <a:gd name="T21" fmla="*/ 105 h 142"/>
                  <a:gd name="T22" fmla="*/ 100 w 101"/>
                  <a:gd name="T23" fmla="*/ 123 h 142"/>
                  <a:gd name="T24" fmla="*/ 57 w 101"/>
                  <a:gd name="T25" fmla="*/ 14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42">
                    <a:moveTo>
                      <a:pt x="57" y="141"/>
                    </a:moveTo>
                    <a:cubicBezTo>
                      <a:pt x="21" y="141"/>
                      <a:pt x="0" y="115"/>
                      <a:pt x="0" y="72"/>
                    </a:cubicBezTo>
                    <a:cubicBezTo>
                      <a:pt x="0" y="24"/>
                      <a:pt x="29" y="0"/>
                      <a:pt x="59" y="0"/>
                    </a:cubicBezTo>
                    <a:cubicBezTo>
                      <a:pt x="74" y="0"/>
                      <a:pt x="84" y="4"/>
                      <a:pt x="96" y="15"/>
                    </a:cubicBezTo>
                    <a:lnTo>
                      <a:pt x="81" y="34"/>
                    </a:lnTo>
                    <a:cubicBezTo>
                      <a:pt x="74" y="27"/>
                      <a:pt x="67" y="24"/>
                      <a:pt x="59" y="24"/>
                    </a:cubicBezTo>
                    <a:cubicBezTo>
                      <a:pt x="50" y="24"/>
                      <a:pt x="42" y="29"/>
                      <a:pt x="38" y="37"/>
                    </a:cubicBezTo>
                    <a:cubicBezTo>
                      <a:pt x="34" y="46"/>
                      <a:pt x="32" y="58"/>
                      <a:pt x="32" y="75"/>
                    </a:cubicBezTo>
                    <a:cubicBezTo>
                      <a:pt x="32" y="93"/>
                      <a:pt x="35" y="104"/>
                      <a:pt x="41" y="111"/>
                    </a:cubicBezTo>
                    <a:cubicBezTo>
                      <a:pt x="46" y="116"/>
                      <a:pt x="52" y="119"/>
                      <a:pt x="59" y="119"/>
                    </a:cubicBezTo>
                    <a:cubicBezTo>
                      <a:pt x="68" y="119"/>
                      <a:pt x="77" y="114"/>
                      <a:pt x="86" y="105"/>
                    </a:cubicBezTo>
                    <a:lnTo>
                      <a:pt x="100" y="123"/>
                    </a:lnTo>
                    <a:cubicBezTo>
                      <a:pt x="88" y="135"/>
                      <a:pt x="75" y="141"/>
                      <a:pt x="57" y="141"/>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190"/>
              <p:cNvSpPr>
                <a:spLocks noChangeArrowheads="1"/>
              </p:cNvSpPr>
              <p:nvPr/>
            </p:nvSpPr>
            <p:spPr bwMode="auto">
              <a:xfrm>
                <a:off x="2146294" y="2669599"/>
                <a:ext cx="25953" cy="25953"/>
              </a:xfrm>
              <a:custGeom>
                <a:avLst/>
                <a:gdLst>
                  <a:gd name="T0" fmla="*/ 19 w 40"/>
                  <a:gd name="T1" fmla="*/ 39 h 40"/>
                  <a:gd name="T2" fmla="*/ 0 w 40"/>
                  <a:gd name="T3" fmla="*/ 20 h 40"/>
                  <a:gd name="T4" fmla="*/ 19 w 40"/>
                  <a:gd name="T5" fmla="*/ 0 h 40"/>
                  <a:gd name="T6" fmla="*/ 39 w 40"/>
                  <a:gd name="T7" fmla="*/ 20 h 40"/>
                  <a:gd name="T8" fmla="*/ 19 w 40"/>
                  <a:gd name="T9" fmla="*/ 39 h 40"/>
                  <a:gd name="T10" fmla="*/ 19 w 40"/>
                  <a:gd name="T11" fmla="*/ 4 h 40"/>
                  <a:gd name="T12" fmla="*/ 4 w 40"/>
                  <a:gd name="T13" fmla="*/ 20 h 40"/>
                  <a:gd name="T14" fmla="*/ 19 w 40"/>
                  <a:gd name="T15" fmla="*/ 36 h 40"/>
                  <a:gd name="T16" fmla="*/ 35 w 40"/>
                  <a:gd name="T17" fmla="*/ 20 h 40"/>
                  <a:gd name="T18" fmla="*/ 19 w 40"/>
                  <a:gd name="T19" fmla="*/ 4 h 40"/>
                  <a:gd name="T20" fmla="*/ 21 w 40"/>
                  <a:gd name="T21" fmla="*/ 27 h 40"/>
                  <a:gd name="T22" fmla="*/ 18 w 40"/>
                  <a:gd name="T23" fmla="*/ 22 h 40"/>
                  <a:gd name="T24" fmla="*/ 17 w 40"/>
                  <a:gd name="T25" fmla="*/ 21 h 40"/>
                  <a:gd name="T26" fmla="*/ 17 w 40"/>
                  <a:gd name="T27" fmla="*/ 31 h 40"/>
                  <a:gd name="T28" fmla="*/ 13 w 40"/>
                  <a:gd name="T29" fmla="*/ 31 h 40"/>
                  <a:gd name="T30" fmla="*/ 13 w 40"/>
                  <a:gd name="T31" fmla="*/ 9 h 40"/>
                  <a:gd name="T32" fmla="*/ 21 w 40"/>
                  <a:gd name="T33" fmla="*/ 9 h 40"/>
                  <a:gd name="T34" fmla="*/ 27 w 40"/>
                  <a:gd name="T35" fmla="*/ 15 h 40"/>
                  <a:gd name="T36" fmla="*/ 22 w 40"/>
                  <a:gd name="T37" fmla="*/ 21 h 40"/>
                  <a:gd name="T38" fmla="*/ 23 w 40"/>
                  <a:gd name="T39" fmla="*/ 22 h 40"/>
                  <a:gd name="T40" fmla="*/ 29 w 40"/>
                  <a:gd name="T41" fmla="*/ 31 h 40"/>
                  <a:gd name="T42" fmla="*/ 23 w 40"/>
                  <a:gd name="T43" fmla="*/ 31 h 40"/>
                  <a:gd name="T44" fmla="*/ 21 w 40"/>
                  <a:gd name="T45" fmla="*/ 27 h 40"/>
                  <a:gd name="T46" fmla="*/ 21 w 40"/>
                  <a:gd name="T47" fmla="*/ 12 h 40"/>
                  <a:gd name="T48" fmla="*/ 18 w 40"/>
                  <a:gd name="T49" fmla="*/ 12 h 40"/>
                  <a:gd name="T50" fmla="*/ 17 w 40"/>
                  <a:gd name="T51" fmla="*/ 12 h 40"/>
                  <a:gd name="T52" fmla="*/ 17 w 40"/>
                  <a:gd name="T53" fmla="*/ 18 h 40"/>
                  <a:gd name="T54" fmla="*/ 18 w 40"/>
                  <a:gd name="T55" fmla="*/ 18 h 40"/>
                  <a:gd name="T56" fmla="*/ 22 w 40"/>
                  <a:gd name="T57" fmla="*/ 17 h 40"/>
                  <a:gd name="T58" fmla="*/ 23 w 40"/>
                  <a:gd name="T59" fmla="*/ 15 h 40"/>
                  <a:gd name="T60" fmla="*/ 21 w 40"/>
                  <a:gd name="T61"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19" y="39"/>
                    </a:moveTo>
                    <a:cubicBezTo>
                      <a:pt x="9" y="39"/>
                      <a:pt x="0" y="31"/>
                      <a:pt x="0" y="20"/>
                    </a:cubicBezTo>
                    <a:cubicBezTo>
                      <a:pt x="0" y="9"/>
                      <a:pt x="9" y="0"/>
                      <a:pt x="19" y="0"/>
                    </a:cubicBezTo>
                    <a:cubicBezTo>
                      <a:pt x="30" y="0"/>
                      <a:pt x="39" y="9"/>
                      <a:pt x="39" y="20"/>
                    </a:cubicBezTo>
                    <a:cubicBezTo>
                      <a:pt x="39" y="31"/>
                      <a:pt x="30" y="39"/>
                      <a:pt x="19" y="39"/>
                    </a:cubicBezTo>
                    <a:close/>
                    <a:moveTo>
                      <a:pt x="19" y="4"/>
                    </a:moveTo>
                    <a:cubicBezTo>
                      <a:pt x="11" y="4"/>
                      <a:pt x="4" y="11"/>
                      <a:pt x="4" y="20"/>
                    </a:cubicBezTo>
                    <a:cubicBezTo>
                      <a:pt x="4" y="28"/>
                      <a:pt x="10" y="36"/>
                      <a:pt x="19" y="36"/>
                    </a:cubicBezTo>
                    <a:cubicBezTo>
                      <a:pt x="27" y="36"/>
                      <a:pt x="35" y="28"/>
                      <a:pt x="35" y="20"/>
                    </a:cubicBezTo>
                    <a:cubicBezTo>
                      <a:pt x="35" y="11"/>
                      <a:pt x="28" y="4"/>
                      <a:pt x="19" y="4"/>
                    </a:cubicBezTo>
                    <a:close/>
                    <a:moveTo>
                      <a:pt x="21" y="27"/>
                    </a:moveTo>
                    <a:cubicBezTo>
                      <a:pt x="19" y="23"/>
                      <a:pt x="18" y="22"/>
                      <a:pt x="18" y="22"/>
                    </a:cubicBezTo>
                    <a:cubicBezTo>
                      <a:pt x="17" y="21"/>
                      <a:pt x="17" y="21"/>
                      <a:pt x="17" y="21"/>
                    </a:cubicBezTo>
                    <a:lnTo>
                      <a:pt x="17" y="31"/>
                    </a:lnTo>
                    <a:lnTo>
                      <a:pt x="13" y="31"/>
                    </a:lnTo>
                    <a:lnTo>
                      <a:pt x="13" y="9"/>
                    </a:lnTo>
                    <a:lnTo>
                      <a:pt x="21" y="9"/>
                    </a:lnTo>
                    <a:cubicBezTo>
                      <a:pt x="25" y="9"/>
                      <a:pt x="27" y="11"/>
                      <a:pt x="27" y="15"/>
                    </a:cubicBezTo>
                    <a:cubicBezTo>
                      <a:pt x="27" y="18"/>
                      <a:pt x="25" y="21"/>
                      <a:pt x="22" y="21"/>
                    </a:cubicBezTo>
                    <a:cubicBezTo>
                      <a:pt x="23" y="21"/>
                      <a:pt x="23" y="22"/>
                      <a:pt x="23" y="22"/>
                    </a:cubicBezTo>
                    <a:cubicBezTo>
                      <a:pt x="25" y="24"/>
                      <a:pt x="29" y="31"/>
                      <a:pt x="29" y="31"/>
                    </a:cubicBezTo>
                    <a:lnTo>
                      <a:pt x="23" y="31"/>
                    </a:lnTo>
                    <a:cubicBezTo>
                      <a:pt x="22" y="29"/>
                      <a:pt x="22" y="29"/>
                      <a:pt x="21" y="27"/>
                    </a:cubicBezTo>
                    <a:close/>
                    <a:moveTo>
                      <a:pt x="21" y="12"/>
                    </a:moveTo>
                    <a:cubicBezTo>
                      <a:pt x="20" y="12"/>
                      <a:pt x="20" y="12"/>
                      <a:pt x="18" y="12"/>
                    </a:cubicBezTo>
                    <a:lnTo>
                      <a:pt x="17" y="12"/>
                    </a:lnTo>
                    <a:lnTo>
                      <a:pt x="17" y="18"/>
                    </a:lnTo>
                    <a:lnTo>
                      <a:pt x="18" y="18"/>
                    </a:lnTo>
                    <a:cubicBezTo>
                      <a:pt x="20" y="18"/>
                      <a:pt x="21" y="18"/>
                      <a:pt x="22" y="17"/>
                    </a:cubicBezTo>
                    <a:cubicBezTo>
                      <a:pt x="22" y="17"/>
                      <a:pt x="23" y="16"/>
                      <a:pt x="23" y="15"/>
                    </a:cubicBezTo>
                    <a:cubicBezTo>
                      <a:pt x="23" y="14"/>
                      <a:pt x="22" y="13"/>
                      <a:pt x="21" y="12"/>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2" name="Text Placeholder 1"/>
          <p:cNvSpPr>
            <a:spLocks noGrp="1"/>
          </p:cNvSpPr>
          <p:nvPr>
            <p:ph type="body" sz="quarter" idx="4294967295"/>
          </p:nvPr>
        </p:nvSpPr>
        <p:spPr>
          <a:xfrm>
            <a:off x="0" y="2091544"/>
            <a:ext cx="9143999" cy="479425"/>
          </a:xfrm>
          <a:prstGeom prst="rect">
            <a:avLst/>
          </a:prstGeom>
        </p:spPr>
        <p:txBody>
          <a:bodyPr/>
          <a:lstStyle/>
          <a:p>
            <a:pPr marL="0" indent="0" algn="ctr">
              <a:buNone/>
            </a:pPr>
            <a:r>
              <a:rPr lang="en-US" sz="3600" b="1" dirty="0" smtClean="0">
                <a:solidFill>
                  <a:schemeClr val="tx1">
                    <a:lumMod val="75000"/>
                    <a:lumOff val="25000"/>
                  </a:schemeClr>
                </a:solidFill>
              </a:rPr>
              <a:t>READY FOR TAKEOFF</a:t>
            </a:r>
            <a:endParaRPr lang="en-US" sz="3600" b="1" dirty="0">
              <a:solidFill>
                <a:schemeClr val="tx1">
                  <a:lumMod val="75000"/>
                  <a:lumOff val="25000"/>
                </a:schemeClr>
              </a:solidFill>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942" y="786906"/>
            <a:ext cx="3845860" cy="1114457"/>
          </a:xfrm>
          <a:prstGeom prst="rect">
            <a:avLst/>
          </a:prstGeom>
        </p:spPr>
      </p:pic>
      <p:pic>
        <p:nvPicPr>
          <p:cNvPr id="89" name="Picture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087" y="4876800"/>
            <a:ext cx="1827583" cy="5490461"/>
          </a:xfrm>
          <a:prstGeom prst="rect">
            <a:avLst/>
          </a:prstGeom>
        </p:spPr>
      </p:pic>
      <p:grpSp>
        <p:nvGrpSpPr>
          <p:cNvPr id="32" name="Group 31"/>
          <p:cNvGrpSpPr/>
          <p:nvPr/>
        </p:nvGrpSpPr>
        <p:grpSpPr>
          <a:xfrm>
            <a:off x="2557335" y="1891838"/>
            <a:ext cx="3843468" cy="1886835"/>
            <a:chOff x="872262" y="2379267"/>
            <a:chExt cx="7399477" cy="1063857"/>
          </a:xfrm>
        </p:grpSpPr>
        <p:sp>
          <p:nvSpPr>
            <p:cNvPr id="33" name="Rectangle 6"/>
            <p:cNvSpPr>
              <a:spLocks noChangeArrowheads="1"/>
            </p:cNvSpPr>
            <p:nvPr/>
          </p:nvSpPr>
          <p:spPr bwMode="auto">
            <a:xfrm>
              <a:off x="872262" y="2379267"/>
              <a:ext cx="1059456" cy="1063228"/>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5"/>
            <p:cNvSpPr>
              <a:spLocks noChangeArrowheads="1"/>
            </p:cNvSpPr>
            <p:nvPr/>
          </p:nvSpPr>
          <p:spPr bwMode="auto">
            <a:xfrm>
              <a:off x="6150311" y="2379267"/>
              <a:ext cx="1060714" cy="1063191"/>
            </a:xfrm>
            <a:prstGeom prst="rect">
              <a:avLst/>
            </a:prstGeom>
            <a:solidFill>
              <a:srgbClr val="17B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1"/>
            <p:cNvSpPr>
              <a:spLocks noChangeArrowheads="1"/>
            </p:cNvSpPr>
            <p:nvPr/>
          </p:nvSpPr>
          <p:spPr bwMode="auto">
            <a:xfrm>
              <a:off x="7211025" y="2379267"/>
              <a:ext cx="1060714" cy="1063228"/>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8"/>
            <p:cNvSpPr>
              <a:spLocks noChangeArrowheads="1"/>
            </p:cNvSpPr>
            <p:nvPr/>
          </p:nvSpPr>
          <p:spPr bwMode="auto">
            <a:xfrm>
              <a:off x="1931718" y="2379267"/>
              <a:ext cx="1060714" cy="1063228"/>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7"/>
            <p:cNvSpPr>
              <a:spLocks noChangeArrowheads="1"/>
            </p:cNvSpPr>
            <p:nvPr/>
          </p:nvSpPr>
          <p:spPr bwMode="auto">
            <a:xfrm>
              <a:off x="4048033" y="2379896"/>
              <a:ext cx="1060714" cy="1063228"/>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0"/>
            <p:cNvSpPr>
              <a:spLocks noChangeArrowheads="1"/>
            </p:cNvSpPr>
            <p:nvPr/>
          </p:nvSpPr>
          <p:spPr bwMode="auto">
            <a:xfrm>
              <a:off x="5110078" y="2379267"/>
              <a:ext cx="1060714" cy="1063228"/>
            </a:xfrm>
            <a:prstGeom prst="rect">
              <a:avLst/>
            </a:prstGeom>
            <a:solidFill>
              <a:srgbClr val="7A5A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9"/>
            <p:cNvSpPr>
              <a:spLocks noChangeArrowheads="1"/>
            </p:cNvSpPr>
            <p:nvPr/>
          </p:nvSpPr>
          <p:spPr bwMode="auto">
            <a:xfrm>
              <a:off x="2992961" y="2379267"/>
              <a:ext cx="1060295" cy="1063228"/>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822" y="3149569"/>
            <a:ext cx="1455957" cy="3325032"/>
          </a:xfrm>
          <a:prstGeom prst="rect">
            <a:avLst/>
          </a:prstGeom>
        </p:spPr>
      </p:pic>
      <p:grpSp>
        <p:nvGrpSpPr>
          <p:cNvPr id="148" name="Group 147"/>
          <p:cNvGrpSpPr/>
          <p:nvPr/>
        </p:nvGrpSpPr>
        <p:grpSpPr>
          <a:xfrm>
            <a:off x="2312961" y="3480610"/>
            <a:ext cx="1866854" cy="6812243"/>
            <a:chOff x="-5349103" y="-241330"/>
            <a:chExt cx="1866854" cy="6812243"/>
          </a:xfrm>
        </p:grpSpPr>
        <p:grpSp>
          <p:nvGrpSpPr>
            <p:cNvPr id="92" name="Group 4"/>
            <p:cNvGrpSpPr>
              <a:grpSpLocks noChangeAspect="1"/>
            </p:cNvGrpSpPr>
            <p:nvPr/>
          </p:nvGrpSpPr>
          <p:grpSpPr bwMode="auto">
            <a:xfrm>
              <a:off x="-5349103" y="-241330"/>
              <a:ext cx="1866854" cy="3390899"/>
              <a:chOff x="-3454" y="1385"/>
              <a:chExt cx="1857" cy="3373"/>
            </a:xfrm>
            <a:solidFill>
              <a:srgbClr val="C0CFE6"/>
            </a:solidFill>
          </p:grpSpPr>
          <p:sp>
            <p:nvSpPr>
              <p:cNvPr id="94" name="Freeform 5"/>
              <p:cNvSpPr>
                <a:spLocks noEditPoints="1"/>
              </p:cNvSpPr>
              <p:nvPr/>
            </p:nvSpPr>
            <p:spPr bwMode="auto">
              <a:xfrm>
                <a:off x="-2944" y="2192"/>
                <a:ext cx="396" cy="2554"/>
              </a:xfrm>
              <a:custGeom>
                <a:avLst/>
                <a:gdLst>
                  <a:gd name="T0" fmla="*/ 0 w 396"/>
                  <a:gd name="T1" fmla="*/ 0 h 2554"/>
                  <a:gd name="T2" fmla="*/ 0 w 396"/>
                  <a:gd name="T3" fmla="*/ 19 h 2554"/>
                  <a:gd name="T4" fmla="*/ 0 w 396"/>
                  <a:gd name="T5" fmla="*/ 2535 h 2554"/>
                  <a:gd name="T6" fmla="*/ 0 w 396"/>
                  <a:gd name="T7" fmla="*/ 2554 h 2554"/>
                  <a:gd name="T8" fmla="*/ 16 w 396"/>
                  <a:gd name="T9" fmla="*/ 2554 h 2554"/>
                  <a:gd name="T10" fmla="*/ 377 w 396"/>
                  <a:gd name="T11" fmla="*/ 2554 h 2554"/>
                  <a:gd name="T12" fmla="*/ 396 w 396"/>
                  <a:gd name="T13" fmla="*/ 2554 h 2554"/>
                  <a:gd name="T14" fmla="*/ 396 w 396"/>
                  <a:gd name="T15" fmla="*/ 2535 h 2554"/>
                  <a:gd name="T16" fmla="*/ 396 w 396"/>
                  <a:gd name="T17" fmla="*/ 19 h 2554"/>
                  <a:gd name="T18" fmla="*/ 396 w 396"/>
                  <a:gd name="T19" fmla="*/ 0 h 2554"/>
                  <a:gd name="T20" fmla="*/ 377 w 396"/>
                  <a:gd name="T21" fmla="*/ 0 h 2554"/>
                  <a:gd name="T22" fmla="*/ 16 w 396"/>
                  <a:gd name="T23" fmla="*/ 0 h 2554"/>
                  <a:gd name="T24" fmla="*/ 0 w 396"/>
                  <a:gd name="T25" fmla="*/ 0 h 2554"/>
                  <a:gd name="T26" fmla="*/ 35 w 396"/>
                  <a:gd name="T27" fmla="*/ 38 h 2554"/>
                  <a:gd name="T28" fmla="*/ 360 w 396"/>
                  <a:gd name="T29" fmla="*/ 38 h 2554"/>
                  <a:gd name="T30" fmla="*/ 360 w 396"/>
                  <a:gd name="T31" fmla="*/ 2516 h 2554"/>
                  <a:gd name="T32" fmla="*/ 35 w 396"/>
                  <a:gd name="T33" fmla="*/ 2516 h 2554"/>
                  <a:gd name="T34" fmla="*/ 35 w 396"/>
                  <a:gd name="T35" fmla="*/ 38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2554">
                    <a:moveTo>
                      <a:pt x="0" y="0"/>
                    </a:moveTo>
                    <a:lnTo>
                      <a:pt x="0" y="19"/>
                    </a:lnTo>
                    <a:lnTo>
                      <a:pt x="0" y="2535"/>
                    </a:lnTo>
                    <a:lnTo>
                      <a:pt x="0" y="2554"/>
                    </a:lnTo>
                    <a:lnTo>
                      <a:pt x="16" y="2554"/>
                    </a:lnTo>
                    <a:lnTo>
                      <a:pt x="377" y="2554"/>
                    </a:lnTo>
                    <a:lnTo>
                      <a:pt x="396" y="2554"/>
                    </a:lnTo>
                    <a:lnTo>
                      <a:pt x="396" y="2535"/>
                    </a:lnTo>
                    <a:lnTo>
                      <a:pt x="396" y="19"/>
                    </a:lnTo>
                    <a:lnTo>
                      <a:pt x="396" y="0"/>
                    </a:lnTo>
                    <a:lnTo>
                      <a:pt x="377" y="0"/>
                    </a:lnTo>
                    <a:lnTo>
                      <a:pt x="16" y="0"/>
                    </a:lnTo>
                    <a:lnTo>
                      <a:pt x="0" y="0"/>
                    </a:lnTo>
                    <a:close/>
                    <a:moveTo>
                      <a:pt x="35" y="38"/>
                    </a:moveTo>
                    <a:lnTo>
                      <a:pt x="360" y="38"/>
                    </a:lnTo>
                    <a:lnTo>
                      <a:pt x="360" y="2516"/>
                    </a:lnTo>
                    <a:lnTo>
                      <a:pt x="35" y="2516"/>
                    </a:lnTo>
                    <a:lnTo>
                      <a:pt x="3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
              <p:cNvSpPr>
                <a:spLocks noChangeArrowheads="1"/>
              </p:cNvSpPr>
              <p:nvPr/>
            </p:nvSpPr>
            <p:spPr bwMode="auto">
              <a:xfrm>
                <a:off x="-2928" y="2554"/>
                <a:ext cx="36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
              <p:cNvSpPr>
                <a:spLocks noChangeArrowheads="1"/>
              </p:cNvSpPr>
              <p:nvPr/>
            </p:nvSpPr>
            <p:spPr bwMode="auto">
              <a:xfrm>
                <a:off x="-2928" y="2914"/>
                <a:ext cx="361"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
              <p:cNvSpPr>
                <a:spLocks noChangeArrowheads="1"/>
              </p:cNvSpPr>
              <p:nvPr/>
            </p:nvSpPr>
            <p:spPr bwMode="auto">
              <a:xfrm>
                <a:off x="-2928" y="3271"/>
                <a:ext cx="361"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
              <p:cNvSpPr>
                <a:spLocks noChangeArrowheads="1"/>
              </p:cNvSpPr>
              <p:nvPr/>
            </p:nvSpPr>
            <p:spPr bwMode="auto">
              <a:xfrm>
                <a:off x="-2928" y="3631"/>
                <a:ext cx="361"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0"/>
              <p:cNvSpPr>
                <a:spLocks noChangeArrowheads="1"/>
              </p:cNvSpPr>
              <p:nvPr/>
            </p:nvSpPr>
            <p:spPr bwMode="auto">
              <a:xfrm>
                <a:off x="-2928" y="3988"/>
                <a:ext cx="361"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1"/>
              <p:cNvSpPr>
                <a:spLocks noChangeArrowheads="1"/>
              </p:cNvSpPr>
              <p:nvPr/>
            </p:nvSpPr>
            <p:spPr bwMode="auto">
              <a:xfrm>
                <a:off x="-2928" y="4348"/>
                <a:ext cx="361"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2"/>
              <p:cNvSpPr>
                <a:spLocks noChangeArrowheads="1"/>
              </p:cNvSpPr>
              <p:nvPr/>
            </p:nvSpPr>
            <p:spPr bwMode="auto">
              <a:xfrm>
                <a:off x="-2928" y="4348"/>
                <a:ext cx="361"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3"/>
              <p:cNvSpPr>
                <a:spLocks/>
              </p:cNvSpPr>
              <p:nvPr/>
            </p:nvSpPr>
            <p:spPr bwMode="auto">
              <a:xfrm>
                <a:off x="-2940" y="2197"/>
                <a:ext cx="382" cy="745"/>
              </a:xfrm>
              <a:custGeom>
                <a:avLst/>
                <a:gdLst>
                  <a:gd name="T0" fmla="*/ 24 w 382"/>
                  <a:gd name="T1" fmla="*/ 0 h 745"/>
                  <a:gd name="T2" fmla="*/ 0 w 382"/>
                  <a:gd name="T3" fmla="*/ 26 h 745"/>
                  <a:gd name="T4" fmla="*/ 330 w 382"/>
                  <a:gd name="T5" fmla="*/ 374 h 745"/>
                  <a:gd name="T6" fmla="*/ 0 w 382"/>
                  <a:gd name="T7" fmla="*/ 719 h 745"/>
                  <a:gd name="T8" fmla="*/ 24 w 382"/>
                  <a:gd name="T9" fmla="*/ 745 h 745"/>
                  <a:gd name="T10" fmla="*/ 370 w 382"/>
                  <a:gd name="T11" fmla="*/ 386 h 745"/>
                  <a:gd name="T12" fmla="*/ 382 w 382"/>
                  <a:gd name="T13" fmla="*/ 371 h 745"/>
                  <a:gd name="T14" fmla="*/ 370 w 382"/>
                  <a:gd name="T15" fmla="*/ 359 h 745"/>
                  <a:gd name="T16" fmla="*/ 24 w 382"/>
                  <a:gd name="T17" fmla="*/ 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745">
                    <a:moveTo>
                      <a:pt x="24" y="0"/>
                    </a:moveTo>
                    <a:lnTo>
                      <a:pt x="0" y="26"/>
                    </a:lnTo>
                    <a:lnTo>
                      <a:pt x="330" y="374"/>
                    </a:lnTo>
                    <a:lnTo>
                      <a:pt x="0" y="719"/>
                    </a:lnTo>
                    <a:lnTo>
                      <a:pt x="24" y="745"/>
                    </a:lnTo>
                    <a:lnTo>
                      <a:pt x="370" y="386"/>
                    </a:lnTo>
                    <a:lnTo>
                      <a:pt x="382" y="371"/>
                    </a:lnTo>
                    <a:lnTo>
                      <a:pt x="370" y="359"/>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2940" y="2916"/>
                <a:ext cx="389" cy="1463"/>
              </a:xfrm>
              <a:custGeom>
                <a:avLst/>
                <a:gdLst>
                  <a:gd name="T0" fmla="*/ 38 w 389"/>
                  <a:gd name="T1" fmla="*/ 0 h 1463"/>
                  <a:gd name="T2" fmla="*/ 10 w 389"/>
                  <a:gd name="T3" fmla="*/ 26 h 1463"/>
                  <a:gd name="T4" fmla="*/ 335 w 389"/>
                  <a:gd name="T5" fmla="*/ 372 h 1463"/>
                  <a:gd name="T6" fmla="*/ 10 w 389"/>
                  <a:gd name="T7" fmla="*/ 720 h 1463"/>
                  <a:gd name="T8" fmla="*/ 0 w 389"/>
                  <a:gd name="T9" fmla="*/ 732 h 1463"/>
                  <a:gd name="T10" fmla="*/ 10 w 389"/>
                  <a:gd name="T11" fmla="*/ 743 h 1463"/>
                  <a:gd name="T12" fmla="*/ 340 w 389"/>
                  <a:gd name="T13" fmla="*/ 1096 h 1463"/>
                  <a:gd name="T14" fmla="*/ 0 w 389"/>
                  <a:gd name="T15" fmla="*/ 1439 h 1463"/>
                  <a:gd name="T16" fmla="*/ 24 w 389"/>
                  <a:gd name="T17" fmla="*/ 1463 h 1463"/>
                  <a:gd name="T18" fmla="*/ 377 w 389"/>
                  <a:gd name="T19" fmla="*/ 1108 h 1463"/>
                  <a:gd name="T20" fmla="*/ 389 w 389"/>
                  <a:gd name="T21" fmla="*/ 1096 h 1463"/>
                  <a:gd name="T22" fmla="*/ 377 w 389"/>
                  <a:gd name="T23" fmla="*/ 1084 h 1463"/>
                  <a:gd name="T24" fmla="*/ 50 w 389"/>
                  <a:gd name="T25" fmla="*/ 732 h 1463"/>
                  <a:gd name="T26" fmla="*/ 373 w 389"/>
                  <a:gd name="T27" fmla="*/ 384 h 1463"/>
                  <a:gd name="T28" fmla="*/ 385 w 389"/>
                  <a:gd name="T29" fmla="*/ 372 h 1463"/>
                  <a:gd name="T30" fmla="*/ 373 w 389"/>
                  <a:gd name="T31" fmla="*/ 360 h 1463"/>
                  <a:gd name="T32" fmla="*/ 38 w 389"/>
                  <a:gd name="T33" fmla="*/ 0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9" h="1463">
                    <a:moveTo>
                      <a:pt x="38" y="0"/>
                    </a:moveTo>
                    <a:lnTo>
                      <a:pt x="10" y="26"/>
                    </a:lnTo>
                    <a:lnTo>
                      <a:pt x="335" y="372"/>
                    </a:lnTo>
                    <a:lnTo>
                      <a:pt x="10" y="720"/>
                    </a:lnTo>
                    <a:lnTo>
                      <a:pt x="0" y="732"/>
                    </a:lnTo>
                    <a:lnTo>
                      <a:pt x="10" y="743"/>
                    </a:lnTo>
                    <a:lnTo>
                      <a:pt x="340" y="1096"/>
                    </a:lnTo>
                    <a:lnTo>
                      <a:pt x="0" y="1439"/>
                    </a:lnTo>
                    <a:lnTo>
                      <a:pt x="24" y="1463"/>
                    </a:lnTo>
                    <a:lnTo>
                      <a:pt x="377" y="1108"/>
                    </a:lnTo>
                    <a:lnTo>
                      <a:pt x="389" y="1096"/>
                    </a:lnTo>
                    <a:lnTo>
                      <a:pt x="377" y="1084"/>
                    </a:lnTo>
                    <a:lnTo>
                      <a:pt x="50" y="732"/>
                    </a:lnTo>
                    <a:lnTo>
                      <a:pt x="373" y="384"/>
                    </a:lnTo>
                    <a:lnTo>
                      <a:pt x="385" y="372"/>
                    </a:lnTo>
                    <a:lnTo>
                      <a:pt x="373" y="360"/>
                    </a:ln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2940" y="4391"/>
                <a:ext cx="385" cy="348"/>
              </a:xfrm>
              <a:custGeom>
                <a:avLst/>
                <a:gdLst>
                  <a:gd name="T0" fmla="*/ 24 w 385"/>
                  <a:gd name="T1" fmla="*/ 0 h 348"/>
                  <a:gd name="T2" fmla="*/ 0 w 385"/>
                  <a:gd name="T3" fmla="*/ 26 h 348"/>
                  <a:gd name="T4" fmla="*/ 361 w 385"/>
                  <a:gd name="T5" fmla="*/ 348 h 348"/>
                  <a:gd name="T6" fmla="*/ 385 w 385"/>
                  <a:gd name="T7" fmla="*/ 322 h 348"/>
                  <a:gd name="T8" fmla="*/ 24 w 385"/>
                  <a:gd name="T9" fmla="*/ 0 h 348"/>
                </a:gdLst>
                <a:ahLst/>
                <a:cxnLst>
                  <a:cxn ang="0">
                    <a:pos x="T0" y="T1"/>
                  </a:cxn>
                  <a:cxn ang="0">
                    <a:pos x="T2" y="T3"/>
                  </a:cxn>
                  <a:cxn ang="0">
                    <a:pos x="T4" y="T5"/>
                  </a:cxn>
                  <a:cxn ang="0">
                    <a:pos x="T6" y="T7"/>
                  </a:cxn>
                  <a:cxn ang="0">
                    <a:pos x="T8" y="T9"/>
                  </a:cxn>
                </a:cxnLst>
                <a:rect l="0" t="0" r="r" b="b"/>
                <a:pathLst>
                  <a:path w="385" h="348">
                    <a:moveTo>
                      <a:pt x="24" y="0"/>
                    </a:moveTo>
                    <a:lnTo>
                      <a:pt x="0" y="26"/>
                    </a:lnTo>
                    <a:lnTo>
                      <a:pt x="361" y="348"/>
                    </a:lnTo>
                    <a:lnTo>
                      <a:pt x="385" y="322"/>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6"/>
              <p:cNvSpPr>
                <a:spLocks noChangeArrowheads="1"/>
              </p:cNvSpPr>
              <p:nvPr/>
            </p:nvSpPr>
            <p:spPr bwMode="auto">
              <a:xfrm>
                <a:off x="-2854" y="2140"/>
                <a:ext cx="216" cy="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7"/>
              <p:cNvSpPr>
                <a:spLocks noChangeArrowheads="1"/>
              </p:cNvSpPr>
              <p:nvPr/>
            </p:nvSpPr>
            <p:spPr bwMode="auto">
              <a:xfrm>
                <a:off x="-3146" y="2116"/>
                <a:ext cx="792"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8"/>
              <p:cNvSpPr>
                <a:spLocks noChangeArrowheads="1"/>
              </p:cNvSpPr>
              <p:nvPr/>
            </p:nvSpPr>
            <p:spPr bwMode="auto">
              <a:xfrm>
                <a:off x="-2854" y="1865"/>
                <a:ext cx="208" cy="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noEditPoints="1"/>
              </p:cNvSpPr>
              <p:nvPr/>
            </p:nvSpPr>
            <p:spPr bwMode="auto">
              <a:xfrm>
                <a:off x="-2866" y="1385"/>
                <a:ext cx="239" cy="741"/>
              </a:xfrm>
              <a:custGeom>
                <a:avLst/>
                <a:gdLst>
                  <a:gd name="T0" fmla="*/ 5 w 101"/>
                  <a:gd name="T1" fmla="*/ 0 h 313"/>
                  <a:gd name="T2" fmla="*/ 4 w 101"/>
                  <a:gd name="T3" fmla="*/ 1 h 313"/>
                  <a:gd name="T4" fmla="*/ 0 w 101"/>
                  <a:gd name="T5" fmla="*/ 7 h 313"/>
                  <a:gd name="T6" fmla="*/ 0 w 101"/>
                  <a:gd name="T7" fmla="*/ 306 h 313"/>
                  <a:gd name="T8" fmla="*/ 3 w 101"/>
                  <a:gd name="T9" fmla="*/ 311 h 313"/>
                  <a:gd name="T10" fmla="*/ 4 w 101"/>
                  <a:gd name="T11" fmla="*/ 312 h 313"/>
                  <a:gd name="T12" fmla="*/ 6 w 101"/>
                  <a:gd name="T13" fmla="*/ 313 h 313"/>
                  <a:gd name="T14" fmla="*/ 7 w 101"/>
                  <a:gd name="T15" fmla="*/ 313 h 313"/>
                  <a:gd name="T16" fmla="*/ 95 w 101"/>
                  <a:gd name="T17" fmla="*/ 313 h 313"/>
                  <a:gd name="T18" fmla="*/ 97 w 101"/>
                  <a:gd name="T19" fmla="*/ 312 h 313"/>
                  <a:gd name="T20" fmla="*/ 99 w 101"/>
                  <a:gd name="T21" fmla="*/ 311 h 313"/>
                  <a:gd name="T22" fmla="*/ 101 w 101"/>
                  <a:gd name="T23" fmla="*/ 310 h 313"/>
                  <a:gd name="T24" fmla="*/ 101 w 101"/>
                  <a:gd name="T25" fmla="*/ 307 h 313"/>
                  <a:gd name="T26" fmla="*/ 101 w 101"/>
                  <a:gd name="T27" fmla="*/ 306 h 313"/>
                  <a:gd name="T28" fmla="*/ 101 w 101"/>
                  <a:gd name="T29" fmla="*/ 7 h 313"/>
                  <a:gd name="T30" fmla="*/ 98 w 101"/>
                  <a:gd name="T31" fmla="*/ 1 h 313"/>
                  <a:gd name="T32" fmla="*/ 96 w 101"/>
                  <a:gd name="T33" fmla="*/ 0 h 313"/>
                  <a:gd name="T34" fmla="*/ 95 w 101"/>
                  <a:gd name="T35" fmla="*/ 0 h 313"/>
                  <a:gd name="T36" fmla="*/ 7 w 101"/>
                  <a:gd name="T37" fmla="*/ 0 h 313"/>
                  <a:gd name="T38" fmla="*/ 5 w 101"/>
                  <a:gd name="T39" fmla="*/ 0 h 313"/>
                  <a:gd name="T40" fmla="*/ 14 w 101"/>
                  <a:gd name="T41" fmla="*/ 13 h 313"/>
                  <a:gd name="T42" fmla="*/ 89 w 101"/>
                  <a:gd name="T43" fmla="*/ 13 h 313"/>
                  <a:gd name="T44" fmla="*/ 89 w 101"/>
                  <a:gd name="T45" fmla="*/ 299 h 313"/>
                  <a:gd name="T46" fmla="*/ 14 w 101"/>
                  <a:gd name="T47" fmla="*/ 299 h 313"/>
                  <a:gd name="T48" fmla="*/ 14 w 101"/>
                  <a:gd name="T49" fmla="*/ 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 h="313">
                    <a:moveTo>
                      <a:pt x="5" y="0"/>
                    </a:moveTo>
                    <a:cubicBezTo>
                      <a:pt x="5" y="0"/>
                      <a:pt x="4" y="0"/>
                      <a:pt x="4" y="1"/>
                    </a:cubicBezTo>
                    <a:cubicBezTo>
                      <a:pt x="1" y="2"/>
                      <a:pt x="0" y="4"/>
                      <a:pt x="0" y="7"/>
                    </a:cubicBezTo>
                    <a:cubicBezTo>
                      <a:pt x="0" y="306"/>
                      <a:pt x="0" y="306"/>
                      <a:pt x="0" y="306"/>
                    </a:cubicBezTo>
                    <a:cubicBezTo>
                      <a:pt x="0" y="308"/>
                      <a:pt x="1" y="310"/>
                      <a:pt x="3" y="311"/>
                    </a:cubicBezTo>
                    <a:cubicBezTo>
                      <a:pt x="3" y="312"/>
                      <a:pt x="3" y="312"/>
                      <a:pt x="4" y="312"/>
                    </a:cubicBezTo>
                    <a:cubicBezTo>
                      <a:pt x="4" y="313"/>
                      <a:pt x="5" y="313"/>
                      <a:pt x="6" y="313"/>
                    </a:cubicBezTo>
                    <a:cubicBezTo>
                      <a:pt x="6" y="313"/>
                      <a:pt x="7" y="313"/>
                      <a:pt x="7" y="313"/>
                    </a:cubicBezTo>
                    <a:cubicBezTo>
                      <a:pt x="95" y="313"/>
                      <a:pt x="95" y="313"/>
                      <a:pt x="95" y="313"/>
                    </a:cubicBezTo>
                    <a:cubicBezTo>
                      <a:pt x="95" y="313"/>
                      <a:pt x="96" y="313"/>
                      <a:pt x="97" y="312"/>
                    </a:cubicBezTo>
                    <a:cubicBezTo>
                      <a:pt x="98" y="312"/>
                      <a:pt x="98" y="312"/>
                      <a:pt x="99" y="311"/>
                    </a:cubicBezTo>
                    <a:cubicBezTo>
                      <a:pt x="99" y="311"/>
                      <a:pt x="100" y="310"/>
                      <a:pt x="101" y="310"/>
                    </a:cubicBezTo>
                    <a:cubicBezTo>
                      <a:pt x="101" y="309"/>
                      <a:pt x="101" y="308"/>
                      <a:pt x="101" y="307"/>
                    </a:cubicBezTo>
                    <a:cubicBezTo>
                      <a:pt x="101" y="307"/>
                      <a:pt x="101" y="307"/>
                      <a:pt x="101" y="306"/>
                    </a:cubicBezTo>
                    <a:cubicBezTo>
                      <a:pt x="101" y="7"/>
                      <a:pt x="101" y="7"/>
                      <a:pt x="101" y="7"/>
                    </a:cubicBezTo>
                    <a:cubicBezTo>
                      <a:pt x="101" y="4"/>
                      <a:pt x="100" y="2"/>
                      <a:pt x="98" y="1"/>
                    </a:cubicBezTo>
                    <a:cubicBezTo>
                      <a:pt x="97" y="0"/>
                      <a:pt x="97" y="0"/>
                      <a:pt x="96" y="0"/>
                    </a:cubicBezTo>
                    <a:cubicBezTo>
                      <a:pt x="96" y="0"/>
                      <a:pt x="95" y="0"/>
                      <a:pt x="95" y="0"/>
                    </a:cubicBezTo>
                    <a:cubicBezTo>
                      <a:pt x="7" y="0"/>
                      <a:pt x="7" y="0"/>
                      <a:pt x="7" y="0"/>
                    </a:cubicBezTo>
                    <a:cubicBezTo>
                      <a:pt x="6" y="0"/>
                      <a:pt x="6" y="0"/>
                      <a:pt x="5" y="0"/>
                    </a:cubicBezTo>
                    <a:close/>
                    <a:moveTo>
                      <a:pt x="14" y="13"/>
                    </a:moveTo>
                    <a:cubicBezTo>
                      <a:pt x="89" y="13"/>
                      <a:pt x="89" y="13"/>
                      <a:pt x="89" y="13"/>
                    </a:cubicBezTo>
                    <a:cubicBezTo>
                      <a:pt x="89" y="299"/>
                      <a:pt x="89" y="299"/>
                      <a:pt x="89" y="299"/>
                    </a:cubicBezTo>
                    <a:cubicBezTo>
                      <a:pt x="14" y="299"/>
                      <a:pt x="14" y="299"/>
                      <a:pt x="14" y="299"/>
                    </a:cubicBezTo>
                    <a:lnTo>
                      <a:pt x="1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2849" y="1449"/>
                <a:ext cx="206" cy="33"/>
              </a:xfrm>
              <a:custGeom>
                <a:avLst/>
                <a:gdLst>
                  <a:gd name="T0" fmla="*/ 0 w 87"/>
                  <a:gd name="T1" fmla="*/ 0 h 14"/>
                  <a:gd name="T2" fmla="*/ 0 w 87"/>
                  <a:gd name="T3" fmla="*/ 13 h 14"/>
                  <a:gd name="T4" fmla="*/ 87 w 87"/>
                  <a:gd name="T5" fmla="*/ 14 h 14"/>
                  <a:gd name="T6" fmla="*/ 87 w 87"/>
                  <a:gd name="T7" fmla="*/ 1 h 14"/>
                  <a:gd name="T8" fmla="*/ 0 w 87"/>
                  <a:gd name="T9" fmla="*/ 0 h 14"/>
                </a:gdLst>
                <a:ahLst/>
                <a:cxnLst>
                  <a:cxn ang="0">
                    <a:pos x="T0" y="T1"/>
                  </a:cxn>
                  <a:cxn ang="0">
                    <a:pos x="T2" y="T3"/>
                  </a:cxn>
                  <a:cxn ang="0">
                    <a:pos x="T4" y="T5"/>
                  </a:cxn>
                  <a:cxn ang="0">
                    <a:pos x="T6" y="T7"/>
                  </a:cxn>
                  <a:cxn ang="0">
                    <a:pos x="T8" y="T9"/>
                  </a:cxn>
                </a:cxnLst>
                <a:rect l="0" t="0" r="r" b="b"/>
                <a:pathLst>
                  <a:path w="87" h="14">
                    <a:moveTo>
                      <a:pt x="0" y="0"/>
                    </a:moveTo>
                    <a:cubicBezTo>
                      <a:pt x="0" y="13"/>
                      <a:pt x="0" y="13"/>
                      <a:pt x="0" y="13"/>
                    </a:cubicBezTo>
                    <a:cubicBezTo>
                      <a:pt x="16" y="13"/>
                      <a:pt x="87" y="14"/>
                      <a:pt x="87" y="14"/>
                    </a:cubicBezTo>
                    <a:cubicBezTo>
                      <a:pt x="87" y="1"/>
                      <a:pt x="87" y="1"/>
                      <a:pt x="87" y="1"/>
                    </a:cubicBezTo>
                    <a:cubicBezTo>
                      <a:pt x="87" y="1"/>
                      <a:pt x="1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1"/>
              <p:cNvSpPr>
                <a:spLocks noChangeArrowheads="1"/>
              </p:cNvSpPr>
              <p:nvPr/>
            </p:nvSpPr>
            <p:spPr bwMode="auto">
              <a:xfrm>
                <a:off x="-2854" y="1555"/>
                <a:ext cx="213"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2"/>
              <p:cNvSpPr>
                <a:spLocks noChangeArrowheads="1"/>
              </p:cNvSpPr>
              <p:nvPr/>
            </p:nvSpPr>
            <p:spPr bwMode="auto">
              <a:xfrm>
                <a:off x="-2854" y="1659"/>
                <a:ext cx="216"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3"/>
              <p:cNvSpPr>
                <a:spLocks noChangeArrowheads="1"/>
              </p:cNvSpPr>
              <p:nvPr/>
            </p:nvSpPr>
            <p:spPr bwMode="auto">
              <a:xfrm>
                <a:off x="-2854" y="1764"/>
                <a:ext cx="2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4"/>
              <p:cNvSpPr>
                <a:spLocks noChangeArrowheads="1"/>
              </p:cNvSpPr>
              <p:nvPr/>
            </p:nvSpPr>
            <p:spPr bwMode="auto">
              <a:xfrm>
                <a:off x="-2854" y="1972"/>
                <a:ext cx="211" cy="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25"/>
              <p:cNvSpPr>
                <a:spLocks noChangeArrowheads="1"/>
              </p:cNvSpPr>
              <p:nvPr/>
            </p:nvSpPr>
            <p:spPr bwMode="auto">
              <a:xfrm>
                <a:off x="-2854" y="2024"/>
                <a:ext cx="213"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
              <p:cNvSpPr>
                <a:spLocks noEditPoints="1"/>
              </p:cNvSpPr>
              <p:nvPr/>
            </p:nvSpPr>
            <p:spPr bwMode="auto">
              <a:xfrm>
                <a:off x="-2985" y="1711"/>
                <a:ext cx="219" cy="374"/>
              </a:xfrm>
              <a:custGeom>
                <a:avLst/>
                <a:gdLst>
                  <a:gd name="T0" fmla="*/ 1 w 92"/>
                  <a:gd name="T1" fmla="*/ 0 h 158"/>
                  <a:gd name="T2" fmla="*/ 1 w 92"/>
                  <a:gd name="T3" fmla="*/ 1 h 158"/>
                  <a:gd name="T4" fmla="*/ 0 w 92"/>
                  <a:gd name="T5" fmla="*/ 1 h 158"/>
                  <a:gd name="T6" fmla="*/ 0 w 92"/>
                  <a:gd name="T7" fmla="*/ 1 h 158"/>
                  <a:gd name="T8" fmla="*/ 0 w 92"/>
                  <a:gd name="T9" fmla="*/ 2 h 158"/>
                  <a:gd name="T10" fmla="*/ 0 w 92"/>
                  <a:gd name="T11" fmla="*/ 156 h 158"/>
                  <a:gd name="T12" fmla="*/ 0 w 92"/>
                  <a:gd name="T13" fmla="*/ 157 h 158"/>
                  <a:gd name="T14" fmla="*/ 0 w 92"/>
                  <a:gd name="T15" fmla="*/ 157 h 158"/>
                  <a:gd name="T16" fmla="*/ 1 w 92"/>
                  <a:gd name="T17" fmla="*/ 157 h 158"/>
                  <a:gd name="T18" fmla="*/ 1 w 92"/>
                  <a:gd name="T19" fmla="*/ 158 h 158"/>
                  <a:gd name="T20" fmla="*/ 2 w 92"/>
                  <a:gd name="T21" fmla="*/ 158 h 158"/>
                  <a:gd name="T22" fmla="*/ 2 w 92"/>
                  <a:gd name="T23" fmla="*/ 158 h 158"/>
                  <a:gd name="T24" fmla="*/ 90 w 92"/>
                  <a:gd name="T25" fmla="*/ 158 h 158"/>
                  <a:gd name="T26" fmla="*/ 91 w 92"/>
                  <a:gd name="T27" fmla="*/ 158 h 158"/>
                  <a:gd name="T28" fmla="*/ 92 w 92"/>
                  <a:gd name="T29" fmla="*/ 158 h 158"/>
                  <a:gd name="T30" fmla="*/ 92 w 92"/>
                  <a:gd name="T31" fmla="*/ 157 h 158"/>
                  <a:gd name="T32" fmla="*/ 92 w 92"/>
                  <a:gd name="T33" fmla="*/ 157 h 158"/>
                  <a:gd name="T34" fmla="*/ 92 w 92"/>
                  <a:gd name="T35" fmla="*/ 157 h 158"/>
                  <a:gd name="T36" fmla="*/ 92 w 92"/>
                  <a:gd name="T37" fmla="*/ 156 h 158"/>
                  <a:gd name="T38" fmla="*/ 92 w 92"/>
                  <a:gd name="T39" fmla="*/ 2 h 158"/>
                  <a:gd name="T40" fmla="*/ 92 w 92"/>
                  <a:gd name="T41" fmla="*/ 1 h 158"/>
                  <a:gd name="T42" fmla="*/ 92 w 92"/>
                  <a:gd name="T43" fmla="*/ 1 h 158"/>
                  <a:gd name="T44" fmla="*/ 92 w 92"/>
                  <a:gd name="T45" fmla="*/ 1 h 158"/>
                  <a:gd name="T46" fmla="*/ 92 w 92"/>
                  <a:gd name="T47" fmla="*/ 0 h 158"/>
                  <a:gd name="T48" fmla="*/ 91 w 92"/>
                  <a:gd name="T49" fmla="*/ 0 h 158"/>
                  <a:gd name="T50" fmla="*/ 90 w 92"/>
                  <a:gd name="T51" fmla="*/ 0 h 158"/>
                  <a:gd name="T52" fmla="*/ 2 w 92"/>
                  <a:gd name="T53" fmla="*/ 0 h 158"/>
                  <a:gd name="T54" fmla="*/ 2 w 92"/>
                  <a:gd name="T55" fmla="*/ 0 h 158"/>
                  <a:gd name="T56" fmla="*/ 1 w 92"/>
                  <a:gd name="T57" fmla="*/ 0 h 158"/>
                  <a:gd name="T58" fmla="*/ 4 w 92"/>
                  <a:gd name="T59" fmla="*/ 4 h 158"/>
                  <a:gd name="T60" fmla="*/ 88 w 92"/>
                  <a:gd name="T61" fmla="*/ 4 h 158"/>
                  <a:gd name="T62" fmla="*/ 88 w 92"/>
                  <a:gd name="T63" fmla="*/ 154 h 158"/>
                  <a:gd name="T64" fmla="*/ 4 w 92"/>
                  <a:gd name="T65" fmla="*/ 154 h 158"/>
                  <a:gd name="T66" fmla="*/ 4 w 92"/>
                  <a:gd name="T67"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158">
                    <a:moveTo>
                      <a:pt x="1" y="0"/>
                    </a:moveTo>
                    <a:cubicBezTo>
                      <a:pt x="1" y="0"/>
                      <a:pt x="1" y="1"/>
                      <a:pt x="1" y="1"/>
                    </a:cubicBezTo>
                    <a:cubicBezTo>
                      <a:pt x="1" y="1"/>
                      <a:pt x="1" y="1"/>
                      <a:pt x="0" y="1"/>
                    </a:cubicBezTo>
                    <a:cubicBezTo>
                      <a:pt x="0" y="1"/>
                      <a:pt x="0" y="1"/>
                      <a:pt x="0" y="1"/>
                    </a:cubicBezTo>
                    <a:cubicBezTo>
                      <a:pt x="0" y="2"/>
                      <a:pt x="0" y="2"/>
                      <a:pt x="0" y="2"/>
                    </a:cubicBezTo>
                    <a:cubicBezTo>
                      <a:pt x="0" y="156"/>
                      <a:pt x="0" y="156"/>
                      <a:pt x="0" y="156"/>
                    </a:cubicBezTo>
                    <a:cubicBezTo>
                      <a:pt x="0" y="156"/>
                      <a:pt x="0" y="156"/>
                      <a:pt x="0" y="157"/>
                    </a:cubicBezTo>
                    <a:cubicBezTo>
                      <a:pt x="0" y="157"/>
                      <a:pt x="0" y="157"/>
                      <a:pt x="0" y="157"/>
                    </a:cubicBezTo>
                    <a:cubicBezTo>
                      <a:pt x="1" y="157"/>
                      <a:pt x="1" y="157"/>
                      <a:pt x="1" y="157"/>
                    </a:cubicBezTo>
                    <a:cubicBezTo>
                      <a:pt x="1" y="158"/>
                      <a:pt x="1" y="158"/>
                      <a:pt x="1" y="158"/>
                    </a:cubicBezTo>
                    <a:cubicBezTo>
                      <a:pt x="1" y="158"/>
                      <a:pt x="1" y="158"/>
                      <a:pt x="2" y="158"/>
                    </a:cubicBezTo>
                    <a:cubicBezTo>
                      <a:pt x="2" y="158"/>
                      <a:pt x="2" y="158"/>
                      <a:pt x="2" y="158"/>
                    </a:cubicBezTo>
                    <a:cubicBezTo>
                      <a:pt x="90" y="158"/>
                      <a:pt x="90" y="158"/>
                      <a:pt x="90" y="158"/>
                    </a:cubicBezTo>
                    <a:cubicBezTo>
                      <a:pt x="90" y="158"/>
                      <a:pt x="91" y="158"/>
                      <a:pt x="91" y="158"/>
                    </a:cubicBezTo>
                    <a:cubicBezTo>
                      <a:pt x="91" y="158"/>
                      <a:pt x="91" y="158"/>
                      <a:pt x="92" y="158"/>
                    </a:cubicBezTo>
                    <a:cubicBezTo>
                      <a:pt x="92" y="158"/>
                      <a:pt x="92" y="158"/>
                      <a:pt x="92" y="157"/>
                    </a:cubicBezTo>
                    <a:cubicBezTo>
                      <a:pt x="92" y="157"/>
                      <a:pt x="92" y="157"/>
                      <a:pt x="92" y="157"/>
                    </a:cubicBezTo>
                    <a:cubicBezTo>
                      <a:pt x="92" y="157"/>
                      <a:pt x="92" y="157"/>
                      <a:pt x="92" y="157"/>
                    </a:cubicBezTo>
                    <a:cubicBezTo>
                      <a:pt x="92" y="156"/>
                      <a:pt x="92" y="156"/>
                      <a:pt x="92" y="156"/>
                    </a:cubicBezTo>
                    <a:cubicBezTo>
                      <a:pt x="92" y="2"/>
                      <a:pt x="92" y="2"/>
                      <a:pt x="92" y="2"/>
                    </a:cubicBezTo>
                    <a:cubicBezTo>
                      <a:pt x="92" y="2"/>
                      <a:pt x="92" y="2"/>
                      <a:pt x="92" y="1"/>
                    </a:cubicBezTo>
                    <a:cubicBezTo>
                      <a:pt x="92" y="1"/>
                      <a:pt x="92" y="1"/>
                      <a:pt x="92" y="1"/>
                    </a:cubicBezTo>
                    <a:cubicBezTo>
                      <a:pt x="92" y="1"/>
                      <a:pt x="92" y="1"/>
                      <a:pt x="92" y="1"/>
                    </a:cubicBezTo>
                    <a:cubicBezTo>
                      <a:pt x="92" y="1"/>
                      <a:pt x="92" y="0"/>
                      <a:pt x="92" y="0"/>
                    </a:cubicBezTo>
                    <a:cubicBezTo>
                      <a:pt x="91" y="0"/>
                      <a:pt x="91" y="0"/>
                      <a:pt x="91" y="0"/>
                    </a:cubicBezTo>
                    <a:cubicBezTo>
                      <a:pt x="91" y="0"/>
                      <a:pt x="90" y="0"/>
                      <a:pt x="90" y="0"/>
                    </a:cubicBezTo>
                    <a:cubicBezTo>
                      <a:pt x="2" y="0"/>
                      <a:pt x="2" y="0"/>
                      <a:pt x="2" y="0"/>
                    </a:cubicBezTo>
                    <a:cubicBezTo>
                      <a:pt x="2" y="0"/>
                      <a:pt x="2" y="0"/>
                      <a:pt x="2" y="0"/>
                    </a:cubicBezTo>
                    <a:cubicBezTo>
                      <a:pt x="1" y="0"/>
                      <a:pt x="1" y="0"/>
                      <a:pt x="1" y="0"/>
                    </a:cubicBezTo>
                    <a:close/>
                    <a:moveTo>
                      <a:pt x="4" y="4"/>
                    </a:moveTo>
                    <a:cubicBezTo>
                      <a:pt x="88" y="4"/>
                      <a:pt x="88" y="4"/>
                      <a:pt x="88" y="4"/>
                    </a:cubicBezTo>
                    <a:cubicBezTo>
                      <a:pt x="88" y="154"/>
                      <a:pt x="88" y="154"/>
                      <a:pt x="88" y="154"/>
                    </a:cubicBezTo>
                    <a:cubicBezTo>
                      <a:pt x="4" y="154"/>
                      <a:pt x="4" y="154"/>
                      <a:pt x="4" y="15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7"/>
              <p:cNvSpPr>
                <a:spLocks noEditPoints="1"/>
              </p:cNvSpPr>
              <p:nvPr/>
            </p:nvSpPr>
            <p:spPr bwMode="auto">
              <a:xfrm>
                <a:off x="-2724" y="1711"/>
                <a:ext cx="218" cy="377"/>
              </a:xfrm>
              <a:custGeom>
                <a:avLst/>
                <a:gdLst>
                  <a:gd name="T0" fmla="*/ 1 w 92"/>
                  <a:gd name="T1" fmla="*/ 0 h 159"/>
                  <a:gd name="T2" fmla="*/ 1 w 92"/>
                  <a:gd name="T3" fmla="*/ 1 h 159"/>
                  <a:gd name="T4" fmla="*/ 0 w 92"/>
                  <a:gd name="T5" fmla="*/ 1 h 159"/>
                  <a:gd name="T6" fmla="*/ 0 w 92"/>
                  <a:gd name="T7" fmla="*/ 1 h 159"/>
                  <a:gd name="T8" fmla="*/ 0 w 92"/>
                  <a:gd name="T9" fmla="*/ 2 h 159"/>
                  <a:gd name="T10" fmla="*/ 0 w 92"/>
                  <a:gd name="T11" fmla="*/ 156 h 159"/>
                  <a:gd name="T12" fmla="*/ 0 w 92"/>
                  <a:gd name="T13" fmla="*/ 157 h 159"/>
                  <a:gd name="T14" fmla="*/ 1 w 92"/>
                  <a:gd name="T15" fmla="*/ 158 h 159"/>
                  <a:gd name="T16" fmla="*/ 2 w 92"/>
                  <a:gd name="T17" fmla="*/ 159 h 159"/>
                  <a:gd name="T18" fmla="*/ 90 w 92"/>
                  <a:gd name="T19" fmla="*/ 159 h 159"/>
                  <a:gd name="T20" fmla="*/ 91 w 92"/>
                  <a:gd name="T21" fmla="*/ 158 h 159"/>
                  <a:gd name="T22" fmla="*/ 92 w 92"/>
                  <a:gd name="T23" fmla="*/ 158 h 159"/>
                  <a:gd name="T24" fmla="*/ 92 w 92"/>
                  <a:gd name="T25" fmla="*/ 157 h 159"/>
                  <a:gd name="T26" fmla="*/ 92 w 92"/>
                  <a:gd name="T27" fmla="*/ 156 h 159"/>
                  <a:gd name="T28" fmla="*/ 92 w 92"/>
                  <a:gd name="T29" fmla="*/ 2 h 159"/>
                  <a:gd name="T30" fmla="*/ 92 w 92"/>
                  <a:gd name="T31" fmla="*/ 1 h 159"/>
                  <a:gd name="T32" fmla="*/ 92 w 92"/>
                  <a:gd name="T33" fmla="*/ 1 h 159"/>
                  <a:gd name="T34" fmla="*/ 91 w 92"/>
                  <a:gd name="T35" fmla="*/ 1 h 159"/>
                  <a:gd name="T36" fmla="*/ 90 w 92"/>
                  <a:gd name="T37" fmla="*/ 0 h 159"/>
                  <a:gd name="T38" fmla="*/ 2 w 92"/>
                  <a:gd name="T39" fmla="*/ 0 h 159"/>
                  <a:gd name="T40" fmla="*/ 1 w 92"/>
                  <a:gd name="T41" fmla="*/ 0 h 159"/>
                  <a:gd name="T42" fmla="*/ 4 w 92"/>
                  <a:gd name="T43" fmla="*/ 4 h 159"/>
                  <a:gd name="T44" fmla="*/ 88 w 92"/>
                  <a:gd name="T45" fmla="*/ 4 h 159"/>
                  <a:gd name="T46" fmla="*/ 88 w 92"/>
                  <a:gd name="T47" fmla="*/ 153 h 159"/>
                  <a:gd name="T48" fmla="*/ 4 w 92"/>
                  <a:gd name="T49" fmla="*/ 153 h 159"/>
                  <a:gd name="T50" fmla="*/ 4 w 92"/>
                  <a:gd name="T51"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 h="159">
                    <a:moveTo>
                      <a:pt x="1" y="0"/>
                    </a:moveTo>
                    <a:cubicBezTo>
                      <a:pt x="1" y="0"/>
                      <a:pt x="1" y="0"/>
                      <a:pt x="1" y="1"/>
                    </a:cubicBezTo>
                    <a:cubicBezTo>
                      <a:pt x="1" y="1"/>
                      <a:pt x="0" y="1"/>
                      <a:pt x="0" y="1"/>
                    </a:cubicBezTo>
                    <a:cubicBezTo>
                      <a:pt x="0" y="1"/>
                      <a:pt x="0" y="1"/>
                      <a:pt x="0" y="1"/>
                    </a:cubicBezTo>
                    <a:cubicBezTo>
                      <a:pt x="0" y="2"/>
                      <a:pt x="0" y="2"/>
                      <a:pt x="0" y="2"/>
                    </a:cubicBezTo>
                    <a:cubicBezTo>
                      <a:pt x="0" y="156"/>
                      <a:pt x="0" y="156"/>
                      <a:pt x="0" y="156"/>
                    </a:cubicBezTo>
                    <a:cubicBezTo>
                      <a:pt x="0" y="156"/>
                      <a:pt x="0" y="157"/>
                      <a:pt x="0" y="157"/>
                    </a:cubicBezTo>
                    <a:cubicBezTo>
                      <a:pt x="0" y="157"/>
                      <a:pt x="1" y="158"/>
                      <a:pt x="1" y="158"/>
                    </a:cubicBezTo>
                    <a:cubicBezTo>
                      <a:pt x="1" y="158"/>
                      <a:pt x="2" y="158"/>
                      <a:pt x="2" y="159"/>
                    </a:cubicBezTo>
                    <a:cubicBezTo>
                      <a:pt x="90" y="159"/>
                      <a:pt x="90" y="159"/>
                      <a:pt x="90" y="159"/>
                    </a:cubicBezTo>
                    <a:cubicBezTo>
                      <a:pt x="91" y="158"/>
                      <a:pt x="91" y="158"/>
                      <a:pt x="91" y="158"/>
                    </a:cubicBezTo>
                    <a:cubicBezTo>
                      <a:pt x="91" y="158"/>
                      <a:pt x="92" y="158"/>
                      <a:pt x="92" y="158"/>
                    </a:cubicBezTo>
                    <a:cubicBezTo>
                      <a:pt x="92" y="157"/>
                      <a:pt x="92" y="157"/>
                      <a:pt x="92" y="157"/>
                    </a:cubicBezTo>
                    <a:cubicBezTo>
                      <a:pt x="92" y="157"/>
                      <a:pt x="92" y="156"/>
                      <a:pt x="92" y="156"/>
                    </a:cubicBezTo>
                    <a:cubicBezTo>
                      <a:pt x="92" y="2"/>
                      <a:pt x="92" y="2"/>
                      <a:pt x="92" y="2"/>
                    </a:cubicBezTo>
                    <a:cubicBezTo>
                      <a:pt x="92" y="2"/>
                      <a:pt x="92" y="2"/>
                      <a:pt x="92" y="1"/>
                    </a:cubicBezTo>
                    <a:cubicBezTo>
                      <a:pt x="92" y="1"/>
                      <a:pt x="92" y="1"/>
                      <a:pt x="92" y="1"/>
                    </a:cubicBezTo>
                    <a:cubicBezTo>
                      <a:pt x="92" y="1"/>
                      <a:pt x="91" y="1"/>
                      <a:pt x="91" y="1"/>
                    </a:cubicBezTo>
                    <a:cubicBezTo>
                      <a:pt x="91" y="0"/>
                      <a:pt x="91" y="0"/>
                      <a:pt x="90" y="0"/>
                    </a:cubicBezTo>
                    <a:cubicBezTo>
                      <a:pt x="2" y="0"/>
                      <a:pt x="2" y="0"/>
                      <a:pt x="2" y="0"/>
                    </a:cubicBezTo>
                    <a:cubicBezTo>
                      <a:pt x="2" y="0"/>
                      <a:pt x="1" y="0"/>
                      <a:pt x="1" y="0"/>
                    </a:cubicBezTo>
                    <a:close/>
                    <a:moveTo>
                      <a:pt x="4" y="4"/>
                    </a:moveTo>
                    <a:cubicBezTo>
                      <a:pt x="88" y="4"/>
                      <a:pt x="88" y="4"/>
                      <a:pt x="88" y="4"/>
                    </a:cubicBezTo>
                    <a:cubicBezTo>
                      <a:pt x="88" y="153"/>
                      <a:pt x="88" y="153"/>
                      <a:pt x="88" y="153"/>
                    </a:cubicBezTo>
                    <a:cubicBezTo>
                      <a:pt x="4" y="153"/>
                      <a:pt x="4" y="153"/>
                      <a:pt x="4" y="153"/>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8"/>
              <p:cNvSpPr>
                <a:spLocks/>
              </p:cNvSpPr>
              <p:nvPr/>
            </p:nvSpPr>
            <p:spPr bwMode="auto">
              <a:xfrm>
                <a:off x="-2579" y="4346"/>
                <a:ext cx="514" cy="412"/>
              </a:xfrm>
              <a:custGeom>
                <a:avLst/>
                <a:gdLst>
                  <a:gd name="T0" fmla="*/ 14 w 217"/>
                  <a:gd name="T1" fmla="*/ 0 h 174"/>
                  <a:gd name="T2" fmla="*/ 0 w 217"/>
                  <a:gd name="T3" fmla="*/ 18 h 174"/>
                  <a:gd name="T4" fmla="*/ 173 w 217"/>
                  <a:gd name="T5" fmla="*/ 152 h 174"/>
                  <a:gd name="T6" fmla="*/ 7 w 217"/>
                  <a:gd name="T7" fmla="*/ 152 h 174"/>
                  <a:gd name="T8" fmla="*/ 7 w 217"/>
                  <a:gd name="T9" fmla="*/ 174 h 174"/>
                  <a:gd name="T10" fmla="*/ 205 w 217"/>
                  <a:gd name="T11" fmla="*/ 174 h 174"/>
                  <a:gd name="T12" fmla="*/ 216 w 217"/>
                  <a:gd name="T13" fmla="*/ 163 h 174"/>
                  <a:gd name="T14" fmla="*/ 212 w 217"/>
                  <a:gd name="T15" fmla="*/ 154 h 174"/>
                  <a:gd name="T16" fmla="*/ 14 w 217"/>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74">
                    <a:moveTo>
                      <a:pt x="14" y="0"/>
                    </a:moveTo>
                    <a:cubicBezTo>
                      <a:pt x="0" y="18"/>
                      <a:pt x="0" y="18"/>
                      <a:pt x="0" y="18"/>
                    </a:cubicBezTo>
                    <a:cubicBezTo>
                      <a:pt x="173" y="152"/>
                      <a:pt x="173" y="152"/>
                      <a:pt x="173" y="152"/>
                    </a:cubicBezTo>
                    <a:cubicBezTo>
                      <a:pt x="7" y="152"/>
                      <a:pt x="7" y="152"/>
                      <a:pt x="7" y="152"/>
                    </a:cubicBezTo>
                    <a:cubicBezTo>
                      <a:pt x="7" y="174"/>
                      <a:pt x="7" y="174"/>
                      <a:pt x="7" y="174"/>
                    </a:cubicBezTo>
                    <a:cubicBezTo>
                      <a:pt x="205" y="174"/>
                      <a:pt x="205" y="174"/>
                      <a:pt x="205" y="174"/>
                    </a:cubicBezTo>
                    <a:cubicBezTo>
                      <a:pt x="211" y="174"/>
                      <a:pt x="216" y="170"/>
                      <a:pt x="216" y="163"/>
                    </a:cubicBezTo>
                    <a:cubicBezTo>
                      <a:pt x="217" y="160"/>
                      <a:pt x="215" y="156"/>
                      <a:pt x="212" y="154"/>
                    </a:cubicBez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9"/>
              <p:cNvSpPr>
                <a:spLocks/>
              </p:cNvSpPr>
              <p:nvPr/>
            </p:nvSpPr>
            <p:spPr bwMode="auto">
              <a:xfrm>
                <a:off x="-3426" y="4339"/>
                <a:ext cx="529" cy="419"/>
              </a:xfrm>
              <a:custGeom>
                <a:avLst/>
                <a:gdLst>
                  <a:gd name="T0" fmla="*/ 209 w 223"/>
                  <a:gd name="T1" fmla="*/ 1 h 177"/>
                  <a:gd name="T2" fmla="*/ 203 w 223"/>
                  <a:gd name="T3" fmla="*/ 4 h 177"/>
                  <a:gd name="T4" fmla="*/ 6 w 223"/>
                  <a:gd name="T5" fmla="*/ 157 h 177"/>
                  <a:gd name="T6" fmla="*/ 4 w 223"/>
                  <a:gd name="T7" fmla="*/ 173 h 177"/>
                  <a:gd name="T8" fmla="*/ 13 w 223"/>
                  <a:gd name="T9" fmla="*/ 177 h 177"/>
                  <a:gd name="T10" fmla="*/ 210 w 223"/>
                  <a:gd name="T11" fmla="*/ 177 h 177"/>
                  <a:gd name="T12" fmla="*/ 222 w 223"/>
                  <a:gd name="T13" fmla="*/ 166 h 177"/>
                  <a:gd name="T14" fmla="*/ 210 w 223"/>
                  <a:gd name="T15" fmla="*/ 155 h 177"/>
                  <a:gd name="T16" fmla="*/ 45 w 223"/>
                  <a:gd name="T17" fmla="*/ 155 h 177"/>
                  <a:gd name="T18" fmla="*/ 217 w 223"/>
                  <a:gd name="T19" fmla="*/ 21 h 177"/>
                  <a:gd name="T20" fmla="*/ 220 w 223"/>
                  <a:gd name="T21" fmla="*/ 5 h 177"/>
                  <a:gd name="T22" fmla="*/ 209 w 223"/>
                  <a:gd name="T23" fmla="*/ 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77">
                    <a:moveTo>
                      <a:pt x="209" y="1"/>
                    </a:moveTo>
                    <a:cubicBezTo>
                      <a:pt x="207" y="1"/>
                      <a:pt x="205" y="2"/>
                      <a:pt x="203" y="4"/>
                    </a:cubicBezTo>
                    <a:cubicBezTo>
                      <a:pt x="6" y="157"/>
                      <a:pt x="6" y="157"/>
                      <a:pt x="6" y="157"/>
                    </a:cubicBezTo>
                    <a:cubicBezTo>
                      <a:pt x="1" y="161"/>
                      <a:pt x="0" y="168"/>
                      <a:pt x="4" y="173"/>
                    </a:cubicBezTo>
                    <a:cubicBezTo>
                      <a:pt x="6" y="175"/>
                      <a:pt x="9" y="177"/>
                      <a:pt x="13" y="177"/>
                    </a:cubicBezTo>
                    <a:cubicBezTo>
                      <a:pt x="210" y="177"/>
                      <a:pt x="210" y="177"/>
                      <a:pt x="210" y="177"/>
                    </a:cubicBezTo>
                    <a:cubicBezTo>
                      <a:pt x="217" y="177"/>
                      <a:pt x="222" y="172"/>
                      <a:pt x="222" y="166"/>
                    </a:cubicBezTo>
                    <a:cubicBezTo>
                      <a:pt x="222" y="160"/>
                      <a:pt x="217" y="155"/>
                      <a:pt x="210" y="155"/>
                    </a:cubicBezTo>
                    <a:cubicBezTo>
                      <a:pt x="45" y="155"/>
                      <a:pt x="45" y="155"/>
                      <a:pt x="45" y="155"/>
                    </a:cubicBezTo>
                    <a:cubicBezTo>
                      <a:pt x="217" y="21"/>
                      <a:pt x="217" y="21"/>
                      <a:pt x="217" y="21"/>
                    </a:cubicBezTo>
                    <a:cubicBezTo>
                      <a:pt x="222" y="17"/>
                      <a:pt x="223" y="10"/>
                      <a:pt x="220" y="5"/>
                    </a:cubicBezTo>
                    <a:cubicBezTo>
                      <a:pt x="217" y="2"/>
                      <a:pt x="213" y="0"/>
                      <a:pt x="20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0"/>
              <p:cNvSpPr>
                <a:spLocks noEditPoints="1"/>
              </p:cNvSpPr>
              <p:nvPr/>
            </p:nvSpPr>
            <p:spPr bwMode="auto">
              <a:xfrm>
                <a:off x="-3193"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2 w 93"/>
                  <a:gd name="T19" fmla="*/ 159 h 159"/>
                  <a:gd name="T20" fmla="*/ 90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0 w 93"/>
                  <a:gd name="T41" fmla="*/ 0 h 159"/>
                  <a:gd name="T42" fmla="*/ 2 w 93"/>
                  <a:gd name="T43" fmla="*/ 0 h 159"/>
                  <a:gd name="T44" fmla="*/ 2 w 93"/>
                  <a:gd name="T45" fmla="*/ 0 h 159"/>
                  <a:gd name="T46" fmla="*/ 5 w 93"/>
                  <a:gd name="T47" fmla="*/ 4 h 159"/>
                  <a:gd name="T48" fmla="*/ 88 w 93"/>
                  <a:gd name="T49" fmla="*/ 4 h 159"/>
                  <a:gd name="T50" fmla="*/ 88 w 93"/>
                  <a:gd name="T51" fmla="*/ 154 h 159"/>
                  <a:gd name="T52" fmla="*/ 5 w 93"/>
                  <a:gd name="T53" fmla="*/ 154 h 159"/>
                  <a:gd name="T54" fmla="*/ 5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1" y="1"/>
                      <a:pt x="1" y="1"/>
                      <a:pt x="1" y="1"/>
                    </a:cubicBezTo>
                    <a:cubicBezTo>
                      <a:pt x="1" y="1"/>
                      <a:pt x="1" y="1"/>
                      <a:pt x="1" y="2"/>
                    </a:cubicBezTo>
                    <a:cubicBezTo>
                      <a:pt x="0" y="2"/>
                      <a:pt x="0" y="2"/>
                      <a:pt x="0" y="3"/>
                    </a:cubicBezTo>
                    <a:cubicBezTo>
                      <a:pt x="0" y="156"/>
                      <a:pt x="0" y="156"/>
                      <a:pt x="0" y="156"/>
                    </a:cubicBezTo>
                    <a:cubicBezTo>
                      <a:pt x="0" y="157"/>
                      <a:pt x="0" y="157"/>
                      <a:pt x="1" y="157"/>
                    </a:cubicBezTo>
                    <a:cubicBezTo>
                      <a:pt x="1" y="157"/>
                      <a:pt x="1" y="158"/>
                      <a:pt x="1" y="158"/>
                    </a:cubicBezTo>
                    <a:cubicBezTo>
                      <a:pt x="1" y="158"/>
                      <a:pt x="1" y="158"/>
                      <a:pt x="2" y="158"/>
                    </a:cubicBezTo>
                    <a:cubicBezTo>
                      <a:pt x="2" y="158"/>
                      <a:pt x="2" y="159"/>
                      <a:pt x="2" y="159"/>
                    </a:cubicBezTo>
                    <a:cubicBezTo>
                      <a:pt x="90" y="159"/>
                      <a:pt x="90" y="159"/>
                      <a:pt x="90" y="159"/>
                    </a:cubicBezTo>
                    <a:cubicBezTo>
                      <a:pt x="90" y="159"/>
                      <a:pt x="91" y="159"/>
                      <a:pt x="91" y="159"/>
                    </a:cubicBezTo>
                    <a:cubicBezTo>
                      <a:pt x="91" y="159"/>
                      <a:pt x="91" y="158"/>
                      <a:pt x="91" y="158"/>
                    </a:cubicBezTo>
                    <a:cubicBezTo>
                      <a:pt x="91" y="158"/>
                      <a:pt x="91" y="158"/>
                      <a:pt x="92" y="158"/>
                    </a:cubicBezTo>
                    <a:cubicBezTo>
                      <a:pt x="92" y="158"/>
                      <a:pt x="92" y="157"/>
                      <a:pt x="93" y="157"/>
                    </a:cubicBezTo>
                    <a:cubicBezTo>
                      <a:pt x="93" y="157"/>
                      <a:pt x="93" y="157"/>
                      <a:pt x="93" y="156"/>
                    </a:cubicBezTo>
                    <a:cubicBezTo>
                      <a:pt x="93" y="3"/>
                      <a:pt x="93" y="3"/>
                      <a:pt x="93" y="3"/>
                    </a:cubicBezTo>
                    <a:cubicBezTo>
                      <a:pt x="93" y="2"/>
                      <a:pt x="93" y="2"/>
                      <a:pt x="93" y="2"/>
                    </a:cubicBezTo>
                    <a:cubicBezTo>
                      <a:pt x="92" y="1"/>
                      <a:pt x="92" y="1"/>
                      <a:pt x="92" y="1"/>
                    </a:cubicBezTo>
                    <a:cubicBezTo>
                      <a:pt x="92" y="0"/>
                      <a:pt x="91" y="0"/>
                      <a:pt x="91" y="0"/>
                    </a:cubicBezTo>
                    <a:cubicBezTo>
                      <a:pt x="91" y="0"/>
                      <a:pt x="90" y="0"/>
                      <a:pt x="90" y="0"/>
                    </a:cubicBezTo>
                    <a:cubicBezTo>
                      <a:pt x="2" y="0"/>
                      <a:pt x="2" y="0"/>
                      <a:pt x="2" y="0"/>
                    </a:cubicBezTo>
                    <a:cubicBezTo>
                      <a:pt x="2" y="0"/>
                      <a:pt x="2" y="0"/>
                      <a:pt x="2" y="0"/>
                    </a:cubicBezTo>
                    <a:close/>
                    <a:moveTo>
                      <a:pt x="5" y="4"/>
                    </a:moveTo>
                    <a:cubicBezTo>
                      <a:pt x="88" y="4"/>
                      <a:pt x="88" y="4"/>
                      <a:pt x="88" y="4"/>
                    </a:cubicBezTo>
                    <a:cubicBezTo>
                      <a:pt x="88" y="154"/>
                      <a:pt x="88" y="154"/>
                      <a:pt x="88" y="154"/>
                    </a:cubicBezTo>
                    <a:cubicBezTo>
                      <a:pt x="5" y="154"/>
                      <a:pt x="5" y="154"/>
                      <a:pt x="5" y="15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1"/>
              <p:cNvSpPr>
                <a:spLocks noEditPoints="1"/>
              </p:cNvSpPr>
              <p:nvPr/>
            </p:nvSpPr>
            <p:spPr bwMode="auto">
              <a:xfrm>
                <a:off x="-3454"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3 w 93"/>
                  <a:gd name="T19" fmla="*/ 159 h 159"/>
                  <a:gd name="T20" fmla="*/ 90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0 w 93"/>
                  <a:gd name="T41" fmla="*/ 0 h 159"/>
                  <a:gd name="T42" fmla="*/ 3 w 93"/>
                  <a:gd name="T43" fmla="*/ 0 h 159"/>
                  <a:gd name="T44" fmla="*/ 2 w 93"/>
                  <a:gd name="T45" fmla="*/ 0 h 159"/>
                  <a:gd name="T46" fmla="*/ 5 w 93"/>
                  <a:gd name="T47" fmla="*/ 4 h 159"/>
                  <a:gd name="T48" fmla="*/ 88 w 93"/>
                  <a:gd name="T49" fmla="*/ 4 h 159"/>
                  <a:gd name="T50" fmla="*/ 88 w 93"/>
                  <a:gd name="T51" fmla="*/ 154 h 159"/>
                  <a:gd name="T52" fmla="*/ 5 w 93"/>
                  <a:gd name="T53" fmla="*/ 154 h 159"/>
                  <a:gd name="T54" fmla="*/ 5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1" y="1"/>
                      <a:pt x="1" y="1"/>
                      <a:pt x="1" y="1"/>
                    </a:cubicBezTo>
                    <a:cubicBezTo>
                      <a:pt x="1" y="1"/>
                      <a:pt x="1" y="1"/>
                      <a:pt x="1" y="2"/>
                    </a:cubicBezTo>
                    <a:cubicBezTo>
                      <a:pt x="0" y="2"/>
                      <a:pt x="0" y="2"/>
                      <a:pt x="0" y="3"/>
                    </a:cubicBezTo>
                    <a:cubicBezTo>
                      <a:pt x="0" y="156"/>
                      <a:pt x="0" y="156"/>
                      <a:pt x="0" y="156"/>
                    </a:cubicBezTo>
                    <a:cubicBezTo>
                      <a:pt x="0" y="157"/>
                      <a:pt x="0" y="157"/>
                      <a:pt x="1" y="157"/>
                    </a:cubicBezTo>
                    <a:cubicBezTo>
                      <a:pt x="1" y="157"/>
                      <a:pt x="1" y="158"/>
                      <a:pt x="1" y="158"/>
                    </a:cubicBezTo>
                    <a:cubicBezTo>
                      <a:pt x="1" y="158"/>
                      <a:pt x="1" y="158"/>
                      <a:pt x="2" y="158"/>
                    </a:cubicBezTo>
                    <a:cubicBezTo>
                      <a:pt x="2" y="158"/>
                      <a:pt x="2" y="159"/>
                      <a:pt x="3" y="159"/>
                    </a:cubicBezTo>
                    <a:cubicBezTo>
                      <a:pt x="90" y="159"/>
                      <a:pt x="90" y="159"/>
                      <a:pt x="90" y="159"/>
                    </a:cubicBezTo>
                    <a:cubicBezTo>
                      <a:pt x="90" y="159"/>
                      <a:pt x="91" y="159"/>
                      <a:pt x="91" y="159"/>
                    </a:cubicBezTo>
                    <a:cubicBezTo>
                      <a:pt x="91" y="159"/>
                      <a:pt x="91" y="158"/>
                      <a:pt x="91" y="158"/>
                    </a:cubicBezTo>
                    <a:cubicBezTo>
                      <a:pt x="91" y="158"/>
                      <a:pt x="92" y="158"/>
                      <a:pt x="92" y="158"/>
                    </a:cubicBezTo>
                    <a:cubicBezTo>
                      <a:pt x="92" y="158"/>
                      <a:pt x="93" y="157"/>
                      <a:pt x="93" y="157"/>
                    </a:cubicBezTo>
                    <a:cubicBezTo>
                      <a:pt x="93" y="157"/>
                      <a:pt x="93" y="157"/>
                      <a:pt x="93" y="156"/>
                    </a:cubicBezTo>
                    <a:cubicBezTo>
                      <a:pt x="93" y="3"/>
                      <a:pt x="93" y="3"/>
                      <a:pt x="93" y="3"/>
                    </a:cubicBezTo>
                    <a:cubicBezTo>
                      <a:pt x="93" y="2"/>
                      <a:pt x="93" y="2"/>
                      <a:pt x="93" y="2"/>
                    </a:cubicBezTo>
                    <a:cubicBezTo>
                      <a:pt x="93" y="1"/>
                      <a:pt x="92" y="1"/>
                      <a:pt x="92" y="1"/>
                    </a:cubicBezTo>
                    <a:cubicBezTo>
                      <a:pt x="92" y="0"/>
                      <a:pt x="91" y="0"/>
                      <a:pt x="91" y="0"/>
                    </a:cubicBezTo>
                    <a:cubicBezTo>
                      <a:pt x="91" y="0"/>
                      <a:pt x="90" y="0"/>
                      <a:pt x="90" y="0"/>
                    </a:cubicBezTo>
                    <a:cubicBezTo>
                      <a:pt x="3" y="0"/>
                      <a:pt x="3" y="0"/>
                      <a:pt x="3" y="0"/>
                    </a:cubicBezTo>
                    <a:cubicBezTo>
                      <a:pt x="2" y="0"/>
                      <a:pt x="2" y="0"/>
                      <a:pt x="2" y="0"/>
                    </a:cubicBezTo>
                    <a:close/>
                    <a:moveTo>
                      <a:pt x="5" y="4"/>
                    </a:moveTo>
                    <a:cubicBezTo>
                      <a:pt x="88" y="4"/>
                      <a:pt x="88" y="4"/>
                      <a:pt x="88" y="4"/>
                    </a:cubicBezTo>
                    <a:cubicBezTo>
                      <a:pt x="88" y="154"/>
                      <a:pt x="88" y="154"/>
                      <a:pt x="88" y="154"/>
                    </a:cubicBezTo>
                    <a:cubicBezTo>
                      <a:pt x="5" y="154"/>
                      <a:pt x="5" y="154"/>
                      <a:pt x="5" y="15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2"/>
              <p:cNvSpPr>
                <a:spLocks noEditPoints="1"/>
              </p:cNvSpPr>
              <p:nvPr/>
            </p:nvSpPr>
            <p:spPr bwMode="auto">
              <a:xfrm>
                <a:off x="-2517" y="4313"/>
                <a:ext cx="218" cy="376"/>
              </a:xfrm>
              <a:custGeom>
                <a:avLst/>
                <a:gdLst>
                  <a:gd name="T0" fmla="*/ 1 w 92"/>
                  <a:gd name="T1" fmla="*/ 0 h 159"/>
                  <a:gd name="T2" fmla="*/ 1 w 92"/>
                  <a:gd name="T3" fmla="*/ 1 h 159"/>
                  <a:gd name="T4" fmla="*/ 0 w 92"/>
                  <a:gd name="T5" fmla="*/ 1 h 159"/>
                  <a:gd name="T6" fmla="*/ 0 w 92"/>
                  <a:gd name="T7" fmla="*/ 2 h 159"/>
                  <a:gd name="T8" fmla="*/ 0 w 92"/>
                  <a:gd name="T9" fmla="*/ 3 h 159"/>
                  <a:gd name="T10" fmla="*/ 0 w 92"/>
                  <a:gd name="T11" fmla="*/ 156 h 159"/>
                  <a:gd name="T12" fmla="*/ 0 w 92"/>
                  <a:gd name="T13" fmla="*/ 157 h 159"/>
                  <a:gd name="T14" fmla="*/ 1 w 92"/>
                  <a:gd name="T15" fmla="*/ 158 h 159"/>
                  <a:gd name="T16" fmla="*/ 2 w 92"/>
                  <a:gd name="T17" fmla="*/ 158 h 159"/>
                  <a:gd name="T18" fmla="*/ 2 w 92"/>
                  <a:gd name="T19" fmla="*/ 159 h 159"/>
                  <a:gd name="T20" fmla="*/ 90 w 92"/>
                  <a:gd name="T21" fmla="*/ 159 h 159"/>
                  <a:gd name="T22" fmla="*/ 91 w 92"/>
                  <a:gd name="T23" fmla="*/ 158 h 159"/>
                  <a:gd name="T24" fmla="*/ 92 w 92"/>
                  <a:gd name="T25" fmla="*/ 158 h 159"/>
                  <a:gd name="T26" fmla="*/ 92 w 92"/>
                  <a:gd name="T27" fmla="*/ 157 h 159"/>
                  <a:gd name="T28" fmla="*/ 92 w 92"/>
                  <a:gd name="T29" fmla="*/ 156 h 159"/>
                  <a:gd name="T30" fmla="*/ 92 w 92"/>
                  <a:gd name="T31" fmla="*/ 3 h 159"/>
                  <a:gd name="T32" fmla="*/ 92 w 92"/>
                  <a:gd name="T33" fmla="*/ 2 h 159"/>
                  <a:gd name="T34" fmla="*/ 92 w 92"/>
                  <a:gd name="T35" fmla="*/ 1 h 159"/>
                  <a:gd name="T36" fmla="*/ 91 w 92"/>
                  <a:gd name="T37" fmla="*/ 1 h 159"/>
                  <a:gd name="T38" fmla="*/ 91 w 92"/>
                  <a:gd name="T39" fmla="*/ 0 h 159"/>
                  <a:gd name="T40" fmla="*/ 90 w 92"/>
                  <a:gd name="T41" fmla="*/ 0 h 159"/>
                  <a:gd name="T42" fmla="*/ 2 w 92"/>
                  <a:gd name="T43" fmla="*/ 0 h 159"/>
                  <a:gd name="T44" fmla="*/ 1 w 92"/>
                  <a:gd name="T45" fmla="*/ 0 h 159"/>
                  <a:gd name="T46" fmla="*/ 4 w 92"/>
                  <a:gd name="T47" fmla="*/ 4 h 159"/>
                  <a:gd name="T48" fmla="*/ 87 w 92"/>
                  <a:gd name="T49" fmla="*/ 4 h 159"/>
                  <a:gd name="T50" fmla="*/ 87 w 92"/>
                  <a:gd name="T51" fmla="*/ 154 h 159"/>
                  <a:gd name="T52" fmla="*/ 4 w 92"/>
                  <a:gd name="T53" fmla="*/ 154 h 159"/>
                  <a:gd name="T54" fmla="*/ 4 w 92"/>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2" h="159">
                    <a:moveTo>
                      <a:pt x="1" y="0"/>
                    </a:moveTo>
                    <a:cubicBezTo>
                      <a:pt x="1" y="0"/>
                      <a:pt x="1" y="1"/>
                      <a:pt x="1" y="1"/>
                    </a:cubicBezTo>
                    <a:cubicBezTo>
                      <a:pt x="0" y="1"/>
                      <a:pt x="0" y="1"/>
                      <a:pt x="0" y="1"/>
                    </a:cubicBezTo>
                    <a:cubicBezTo>
                      <a:pt x="0" y="1"/>
                      <a:pt x="0" y="1"/>
                      <a:pt x="0" y="2"/>
                    </a:cubicBezTo>
                    <a:cubicBezTo>
                      <a:pt x="0" y="2"/>
                      <a:pt x="0" y="2"/>
                      <a:pt x="0" y="3"/>
                    </a:cubicBezTo>
                    <a:cubicBezTo>
                      <a:pt x="0" y="156"/>
                      <a:pt x="0" y="156"/>
                      <a:pt x="0" y="156"/>
                    </a:cubicBezTo>
                    <a:cubicBezTo>
                      <a:pt x="0" y="157"/>
                      <a:pt x="0" y="157"/>
                      <a:pt x="0" y="157"/>
                    </a:cubicBezTo>
                    <a:cubicBezTo>
                      <a:pt x="0" y="157"/>
                      <a:pt x="0" y="158"/>
                      <a:pt x="1" y="158"/>
                    </a:cubicBezTo>
                    <a:cubicBezTo>
                      <a:pt x="1" y="158"/>
                      <a:pt x="1" y="158"/>
                      <a:pt x="2" y="158"/>
                    </a:cubicBezTo>
                    <a:cubicBezTo>
                      <a:pt x="2" y="158"/>
                      <a:pt x="2" y="159"/>
                      <a:pt x="2" y="159"/>
                    </a:cubicBezTo>
                    <a:cubicBezTo>
                      <a:pt x="90" y="159"/>
                      <a:pt x="90" y="159"/>
                      <a:pt x="90" y="159"/>
                    </a:cubicBezTo>
                    <a:cubicBezTo>
                      <a:pt x="90" y="159"/>
                      <a:pt x="91" y="158"/>
                      <a:pt x="91" y="158"/>
                    </a:cubicBezTo>
                    <a:cubicBezTo>
                      <a:pt x="91" y="158"/>
                      <a:pt x="91" y="158"/>
                      <a:pt x="92" y="158"/>
                    </a:cubicBezTo>
                    <a:cubicBezTo>
                      <a:pt x="92" y="158"/>
                      <a:pt x="92" y="157"/>
                      <a:pt x="92" y="157"/>
                    </a:cubicBezTo>
                    <a:cubicBezTo>
                      <a:pt x="92" y="157"/>
                      <a:pt x="92" y="157"/>
                      <a:pt x="92" y="156"/>
                    </a:cubicBezTo>
                    <a:cubicBezTo>
                      <a:pt x="92" y="3"/>
                      <a:pt x="92" y="3"/>
                      <a:pt x="92" y="3"/>
                    </a:cubicBezTo>
                    <a:cubicBezTo>
                      <a:pt x="92" y="2"/>
                      <a:pt x="92" y="2"/>
                      <a:pt x="92" y="2"/>
                    </a:cubicBezTo>
                    <a:cubicBezTo>
                      <a:pt x="92" y="1"/>
                      <a:pt x="92" y="1"/>
                      <a:pt x="92" y="1"/>
                    </a:cubicBezTo>
                    <a:cubicBezTo>
                      <a:pt x="91" y="1"/>
                      <a:pt x="91" y="1"/>
                      <a:pt x="91" y="1"/>
                    </a:cubicBezTo>
                    <a:cubicBezTo>
                      <a:pt x="91" y="1"/>
                      <a:pt x="91" y="0"/>
                      <a:pt x="91" y="0"/>
                    </a:cubicBezTo>
                    <a:cubicBezTo>
                      <a:pt x="91" y="0"/>
                      <a:pt x="90" y="0"/>
                      <a:pt x="90" y="0"/>
                    </a:cubicBezTo>
                    <a:cubicBezTo>
                      <a:pt x="2" y="0"/>
                      <a:pt x="2" y="0"/>
                      <a:pt x="2" y="0"/>
                    </a:cubicBezTo>
                    <a:cubicBezTo>
                      <a:pt x="1" y="0"/>
                      <a:pt x="1" y="0"/>
                      <a:pt x="1" y="0"/>
                    </a:cubicBezTo>
                    <a:close/>
                    <a:moveTo>
                      <a:pt x="4" y="4"/>
                    </a:moveTo>
                    <a:cubicBezTo>
                      <a:pt x="87" y="4"/>
                      <a:pt x="87" y="4"/>
                      <a:pt x="87" y="4"/>
                    </a:cubicBezTo>
                    <a:cubicBezTo>
                      <a:pt x="87" y="154"/>
                      <a:pt x="87" y="154"/>
                      <a:pt x="87" y="154"/>
                    </a:cubicBezTo>
                    <a:cubicBezTo>
                      <a:pt x="4" y="154"/>
                      <a:pt x="4" y="154"/>
                      <a:pt x="4" y="15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3"/>
              <p:cNvSpPr>
                <a:spLocks noEditPoints="1"/>
              </p:cNvSpPr>
              <p:nvPr/>
            </p:nvSpPr>
            <p:spPr bwMode="auto">
              <a:xfrm>
                <a:off x="-2268"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3 w 93"/>
                  <a:gd name="T19" fmla="*/ 159 h 159"/>
                  <a:gd name="T20" fmla="*/ 91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1 w 93"/>
                  <a:gd name="T41" fmla="*/ 0 h 159"/>
                  <a:gd name="T42" fmla="*/ 3 w 93"/>
                  <a:gd name="T43" fmla="*/ 0 h 159"/>
                  <a:gd name="T44" fmla="*/ 2 w 93"/>
                  <a:gd name="T45" fmla="*/ 0 h 159"/>
                  <a:gd name="T46" fmla="*/ 6 w 93"/>
                  <a:gd name="T47" fmla="*/ 4 h 159"/>
                  <a:gd name="T48" fmla="*/ 89 w 93"/>
                  <a:gd name="T49" fmla="*/ 4 h 159"/>
                  <a:gd name="T50" fmla="*/ 89 w 93"/>
                  <a:gd name="T51" fmla="*/ 154 h 159"/>
                  <a:gd name="T52" fmla="*/ 6 w 93"/>
                  <a:gd name="T53" fmla="*/ 154 h 159"/>
                  <a:gd name="T54" fmla="*/ 6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2" y="1"/>
                      <a:pt x="2" y="1"/>
                      <a:pt x="1" y="1"/>
                    </a:cubicBezTo>
                    <a:cubicBezTo>
                      <a:pt x="1" y="1"/>
                      <a:pt x="1" y="1"/>
                      <a:pt x="1" y="2"/>
                    </a:cubicBezTo>
                    <a:cubicBezTo>
                      <a:pt x="1" y="2"/>
                      <a:pt x="1" y="2"/>
                      <a:pt x="0" y="3"/>
                    </a:cubicBezTo>
                    <a:cubicBezTo>
                      <a:pt x="0" y="156"/>
                      <a:pt x="0" y="156"/>
                      <a:pt x="0" y="156"/>
                    </a:cubicBezTo>
                    <a:cubicBezTo>
                      <a:pt x="1" y="157"/>
                      <a:pt x="1" y="157"/>
                      <a:pt x="1" y="157"/>
                    </a:cubicBezTo>
                    <a:cubicBezTo>
                      <a:pt x="1" y="157"/>
                      <a:pt x="1" y="158"/>
                      <a:pt x="1" y="158"/>
                    </a:cubicBezTo>
                    <a:cubicBezTo>
                      <a:pt x="2" y="158"/>
                      <a:pt x="2" y="158"/>
                      <a:pt x="2" y="158"/>
                    </a:cubicBezTo>
                    <a:cubicBezTo>
                      <a:pt x="2" y="158"/>
                      <a:pt x="3" y="159"/>
                      <a:pt x="3" y="159"/>
                    </a:cubicBezTo>
                    <a:cubicBezTo>
                      <a:pt x="91" y="159"/>
                      <a:pt x="91" y="159"/>
                      <a:pt x="91" y="159"/>
                    </a:cubicBezTo>
                    <a:cubicBezTo>
                      <a:pt x="91" y="159"/>
                      <a:pt x="91" y="159"/>
                      <a:pt x="91" y="159"/>
                    </a:cubicBezTo>
                    <a:cubicBezTo>
                      <a:pt x="92" y="159"/>
                      <a:pt x="92" y="158"/>
                      <a:pt x="91" y="158"/>
                    </a:cubicBezTo>
                    <a:cubicBezTo>
                      <a:pt x="92" y="158"/>
                      <a:pt x="92" y="158"/>
                      <a:pt x="92" y="158"/>
                    </a:cubicBezTo>
                    <a:cubicBezTo>
                      <a:pt x="93" y="158"/>
                      <a:pt x="93" y="157"/>
                      <a:pt x="93" y="157"/>
                    </a:cubicBezTo>
                    <a:cubicBezTo>
                      <a:pt x="93" y="157"/>
                      <a:pt x="93" y="157"/>
                      <a:pt x="93" y="156"/>
                    </a:cubicBezTo>
                    <a:cubicBezTo>
                      <a:pt x="93" y="3"/>
                      <a:pt x="93" y="3"/>
                      <a:pt x="93" y="3"/>
                    </a:cubicBezTo>
                    <a:cubicBezTo>
                      <a:pt x="93" y="2"/>
                      <a:pt x="93" y="2"/>
                      <a:pt x="93" y="2"/>
                    </a:cubicBezTo>
                    <a:cubicBezTo>
                      <a:pt x="93" y="1"/>
                      <a:pt x="93" y="1"/>
                      <a:pt x="92" y="1"/>
                    </a:cubicBezTo>
                    <a:cubicBezTo>
                      <a:pt x="92" y="0"/>
                      <a:pt x="92" y="0"/>
                      <a:pt x="91" y="0"/>
                    </a:cubicBezTo>
                    <a:cubicBezTo>
                      <a:pt x="91" y="0"/>
                      <a:pt x="91" y="0"/>
                      <a:pt x="91" y="0"/>
                    </a:cubicBezTo>
                    <a:cubicBezTo>
                      <a:pt x="3" y="0"/>
                      <a:pt x="3" y="0"/>
                      <a:pt x="3" y="0"/>
                    </a:cubicBezTo>
                    <a:cubicBezTo>
                      <a:pt x="3" y="0"/>
                      <a:pt x="2" y="0"/>
                      <a:pt x="2" y="0"/>
                    </a:cubicBezTo>
                    <a:close/>
                    <a:moveTo>
                      <a:pt x="6" y="4"/>
                    </a:moveTo>
                    <a:cubicBezTo>
                      <a:pt x="89" y="4"/>
                      <a:pt x="89" y="4"/>
                      <a:pt x="89" y="4"/>
                    </a:cubicBezTo>
                    <a:cubicBezTo>
                      <a:pt x="89" y="154"/>
                      <a:pt x="89" y="154"/>
                      <a:pt x="89" y="154"/>
                    </a:cubicBezTo>
                    <a:cubicBezTo>
                      <a:pt x="6" y="154"/>
                      <a:pt x="6" y="154"/>
                      <a:pt x="6" y="15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4"/>
              <p:cNvSpPr>
                <a:spLocks noEditPoints="1"/>
              </p:cNvSpPr>
              <p:nvPr/>
            </p:nvSpPr>
            <p:spPr bwMode="auto">
              <a:xfrm>
                <a:off x="-3193" y="3920"/>
                <a:ext cx="220" cy="374"/>
              </a:xfrm>
              <a:custGeom>
                <a:avLst/>
                <a:gdLst>
                  <a:gd name="T0" fmla="*/ 2 w 93"/>
                  <a:gd name="T1" fmla="*/ 0 h 158"/>
                  <a:gd name="T2" fmla="*/ 1 w 93"/>
                  <a:gd name="T3" fmla="*/ 1 h 158"/>
                  <a:gd name="T4" fmla="*/ 1 w 93"/>
                  <a:gd name="T5" fmla="*/ 2 h 158"/>
                  <a:gd name="T6" fmla="*/ 0 w 93"/>
                  <a:gd name="T7" fmla="*/ 2 h 158"/>
                  <a:gd name="T8" fmla="*/ 0 w 93"/>
                  <a:gd name="T9" fmla="*/ 3 h 158"/>
                  <a:gd name="T10" fmla="*/ 0 w 93"/>
                  <a:gd name="T11" fmla="*/ 157 h 158"/>
                  <a:gd name="T12" fmla="*/ 1 w 93"/>
                  <a:gd name="T13" fmla="*/ 157 h 158"/>
                  <a:gd name="T14" fmla="*/ 1 w 93"/>
                  <a:gd name="T15" fmla="*/ 158 h 158"/>
                  <a:gd name="T16" fmla="*/ 2 w 93"/>
                  <a:gd name="T17" fmla="*/ 158 h 158"/>
                  <a:gd name="T18" fmla="*/ 2 w 93"/>
                  <a:gd name="T19" fmla="*/ 158 h 158"/>
                  <a:gd name="T20" fmla="*/ 90 w 93"/>
                  <a:gd name="T21" fmla="*/ 158 h 158"/>
                  <a:gd name="T22" fmla="*/ 91 w 93"/>
                  <a:gd name="T23" fmla="*/ 158 h 158"/>
                  <a:gd name="T24" fmla="*/ 92 w 93"/>
                  <a:gd name="T25" fmla="*/ 158 h 158"/>
                  <a:gd name="T26" fmla="*/ 93 w 93"/>
                  <a:gd name="T27" fmla="*/ 157 h 158"/>
                  <a:gd name="T28" fmla="*/ 93 w 93"/>
                  <a:gd name="T29" fmla="*/ 157 h 158"/>
                  <a:gd name="T30" fmla="*/ 93 w 93"/>
                  <a:gd name="T31" fmla="*/ 3 h 158"/>
                  <a:gd name="T32" fmla="*/ 93 w 93"/>
                  <a:gd name="T33" fmla="*/ 2 h 158"/>
                  <a:gd name="T34" fmla="*/ 93 w 93"/>
                  <a:gd name="T35" fmla="*/ 1 h 158"/>
                  <a:gd name="T36" fmla="*/ 92 w 93"/>
                  <a:gd name="T37" fmla="*/ 1 h 158"/>
                  <a:gd name="T38" fmla="*/ 92 w 93"/>
                  <a:gd name="T39" fmla="*/ 0 h 158"/>
                  <a:gd name="T40" fmla="*/ 91 w 93"/>
                  <a:gd name="T41" fmla="*/ 0 h 158"/>
                  <a:gd name="T42" fmla="*/ 90 w 93"/>
                  <a:gd name="T43" fmla="*/ 0 h 158"/>
                  <a:gd name="T44" fmla="*/ 2 w 93"/>
                  <a:gd name="T45" fmla="*/ 0 h 158"/>
                  <a:gd name="T46" fmla="*/ 2 w 93"/>
                  <a:gd name="T47" fmla="*/ 0 h 158"/>
                  <a:gd name="T48" fmla="*/ 5 w 93"/>
                  <a:gd name="T49" fmla="*/ 5 h 158"/>
                  <a:gd name="T50" fmla="*/ 88 w 93"/>
                  <a:gd name="T51" fmla="*/ 5 h 158"/>
                  <a:gd name="T52" fmla="*/ 88 w 93"/>
                  <a:gd name="T53" fmla="*/ 154 h 158"/>
                  <a:gd name="T54" fmla="*/ 5 w 93"/>
                  <a:gd name="T55" fmla="*/ 154 h 158"/>
                  <a:gd name="T56" fmla="*/ 5 w 93"/>
                  <a:gd name="T57"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58">
                    <a:moveTo>
                      <a:pt x="2" y="0"/>
                    </a:moveTo>
                    <a:cubicBezTo>
                      <a:pt x="1" y="1"/>
                      <a:pt x="1" y="1"/>
                      <a:pt x="1" y="1"/>
                    </a:cubicBezTo>
                    <a:cubicBezTo>
                      <a:pt x="1" y="1"/>
                      <a:pt x="1" y="2"/>
                      <a:pt x="1" y="2"/>
                    </a:cubicBezTo>
                    <a:cubicBezTo>
                      <a:pt x="0" y="2"/>
                      <a:pt x="0" y="2"/>
                      <a:pt x="0" y="2"/>
                    </a:cubicBezTo>
                    <a:cubicBezTo>
                      <a:pt x="0" y="2"/>
                      <a:pt x="0" y="3"/>
                      <a:pt x="0" y="3"/>
                    </a:cubicBezTo>
                    <a:cubicBezTo>
                      <a:pt x="0" y="157"/>
                      <a:pt x="0" y="157"/>
                      <a:pt x="0" y="157"/>
                    </a:cubicBezTo>
                    <a:cubicBezTo>
                      <a:pt x="0" y="157"/>
                      <a:pt x="0" y="157"/>
                      <a:pt x="1" y="157"/>
                    </a:cubicBezTo>
                    <a:cubicBezTo>
                      <a:pt x="1" y="158"/>
                      <a:pt x="1" y="158"/>
                      <a:pt x="1" y="158"/>
                    </a:cubicBezTo>
                    <a:cubicBezTo>
                      <a:pt x="1" y="158"/>
                      <a:pt x="1" y="158"/>
                      <a:pt x="2" y="158"/>
                    </a:cubicBezTo>
                    <a:cubicBezTo>
                      <a:pt x="2" y="158"/>
                      <a:pt x="2" y="158"/>
                      <a:pt x="2" y="158"/>
                    </a:cubicBezTo>
                    <a:cubicBezTo>
                      <a:pt x="90" y="158"/>
                      <a:pt x="90" y="158"/>
                      <a:pt x="90" y="158"/>
                    </a:cubicBezTo>
                    <a:cubicBezTo>
                      <a:pt x="90" y="158"/>
                      <a:pt x="91" y="158"/>
                      <a:pt x="91" y="158"/>
                    </a:cubicBezTo>
                    <a:cubicBezTo>
                      <a:pt x="91" y="158"/>
                      <a:pt x="91" y="158"/>
                      <a:pt x="92" y="158"/>
                    </a:cubicBezTo>
                    <a:cubicBezTo>
                      <a:pt x="92" y="158"/>
                      <a:pt x="92"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2" y="1"/>
                      <a:pt x="92" y="1"/>
                      <a:pt x="92" y="1"/>
                    </a:cubicBezTo>
                    <a:cubicBezTo>
                      <a:pt x="92" y="1"/>
                      <a:pt x="92" y="1"/>
                      <a:pt x="92" y="0"/>
                    </a:cubicBezTo>
                    <a:cubicBezTo>
                      <a:pt x="91" y="0"/>
                      <a:pt x="91" y="0"/>
                      <a:pt x="91" y="0"/>
                    </a:cubicBezTo>
                    <a:cubicBezTo>
                      <a:pt x="91" y="0"/>
                      <a:pt x="90" y="0"/>
                      <a:pt x="90" y="0"/>
                    </a:cubicBezTo>
                    <a:cubicBezTo>
                      <a:pt x="2" y="0"/>
                      <a:pt x="2" y="0"/>
                      <a:pt x="2" y="0"/>
                    </a:cubicBezTo>
                    <a:cubicBezTo>
                      <a:pt x="2" y="0"/>
                      <a:pt x="2" y="0"/>
                      <a:pt x="2" y="0"/>
                    </a:cubicBezTo>
                    <a:close/>
                    <a:moveTo>
                      <a:pt x="5" y="5"/>
                    </a:moveTo>
                    <a:cubicBezTo>
                      <a:pt x="88" y="5"/>
                      <a:pt x="88" y="5"/>
                      <a:pt x="88" y="5"/>
                    </a:cubicBezTo>
                    <a:cubicBezTo>
                      <a:pt x="88" y="154"/>
                      <a:pt x="88" y="154"/>
                      <a:pt x="88" y="154"/>
                    </a:cubicBezTo>
                    <a:cubicBezTo>
                      <a:pt x="5" y="154"/>
                      <a:pt x="5" y="154"/>
                      <a:pt x="5" y="154"/>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5"/>
              <p:cNvSpPr>
                <a:spLocks noEditPoints="1"/>
              </p:cNvSpPr>
              <p:nvPr/>
            </p:nvSpPr>
            <p:spPr bwMode="auto">
              <a:xfrm>
                <a:off x="-3454" y="3920"/>
                <a:ext cx="220" cy="374"/>
              </a:xfrm>
              <a:custGeom>
                <a:avLst/>
                <a:gdLst>
                  <a:gd name="T0" fmla="*/ 2 w 93"/>
                  <a:gd name="T1" fmla="*/ 0 h 158"/>
                  <a:gd name="T2" fmla="*/ 1 w 93"/>
                  <a:gd name="T3" fmla="*/ 1 h 158"/>
                  <a:gd name="T4" fmla="*/ 1 w 93"/>
                  <a:gd name="T5" fmla="*/ 2 h 158"/>
                  <a:gd name="T6" fmla="*/ 0 w 93"/>
                  <a:gd name="T7" fmla="*/ 2 h 158"/>
                  <a:gd name="T8" fmla="*/ 0 w 93"/>
                  <a:gd name="T9" fmla="*/ 3 h 158"/>
                  <a:gd name="T10" fmla="*/ 0 w 93"/>
                  <a:gd name="T11" fmla="*/ 157 h 158"/>
                  <a:gd name="T12" fmla="*/ 1 w 93"/>
                  <a:gd name="T13" fmla="*/ 157 h 158"/>
                  <a:gd name="T14" fmla="*/ 1 w 93"/>
                  <a:gd name="T15" fmla="*/ 158 h 158"/>
                  <a:gd name="T16" fmla="*/ 2 w 93"/>
                  <a:gd name="T17" fmla="*/ 158 h 158"/>
                  <a:gd name="T18" fmla="*/ 3 w 93"/>
                  <a:gd name="T19" fmla="*/ 158 h 158"/>
                  <a:gd name="T20" fmla="*/ 90 w 93"/>
                  <a:gd name="T21" fmla="*/ 158 h 158"/>
                  <a:gd name="T22" fmla="*/ 91 w 93"/>
                  <a:gd name="T23" fmla="*/ 158 h 158"/>
                  <a:gd name="T24" fmla="*/ 92 w 93"/>
                  <a:gd name="T25" fmla="*/ 158 h 158"/>
                  <a:gd name="T26" fmla="*/ 93 w 93"/>
                  <a:gd name="T27" fmla="*/ 157 h 158"/>
                  <a:gd name="T28" fmla="*/ 93 w 93"/>
                  <a:gd name="T29" fmla="*/ 157 h 158"/>
                  <a:gd name="T30" fmla="*/ 93 w 93"/>
                  <a:gd name="T31" fmla="*/ 3 h 158"/>
                  <a:gd name="T32" fmla="*/ 93 w 93"/>
                  <a:gd name="T33" fmla="*/ 2 h 158"/>
                  <a:gd name="T34" fmla="*/ 93 w 93"/>
                  <a:gd name="T35" fmla="*/ 1 h 158"/>
                  <a:gd name="T36" fmla="*/ 92 w 93"/>
                  <a:gd name="T37" fmla="*/ 1 h 158"/>
                  <a:gd name="T38" fmla="*/ 92 w 93"/>
                  <a:gd name="T39" fmla="*/ 0 h 158"/>
                  <a:gd name="T40" fmla="*/ 91 w 93"/>
                  <a:gd name="T41" fmla="*/ 0 h 158"/>
                  <a:gd name="T42" fmla="*/ 90 w 93"/>
                  <a:gd name="T43" fmla="*/ 0 h 158"/>
                  <a:gd name="T44" fmla="*/ 3 w 93"/>
                  <a:gd name="T45" fmla="*/ 0 h 158"/>
                  <a:gd name="T46" fmla="*/ 2 w 93"/>
                  <a:gd name="T47" fmla="*/ 0 h 158"/>
                  <a:gd name="T48" fmla="*/ 5 w 93"/>
                  <a:gd name="T49" fmla="*/ 5 h 158"/>
                  <a:gd name="T50" fmla="*/ 88 w 93"/>
                  <a:gd name="T51" fmla="*/ 5 h 158"/>
                  <a:gd name="T52" fmla="*/ 88 w 93"/>
                  <a:gd name="T53" fmla="*/ 154 h 158"/>
                  <a:gd name="T54" fmla="*/ 5 w 93"/>
                  <a:gd name="T55" fmla="*/ 154 h 158"/>
                  <a:gd name="T56" fmla="*/ 5 w 93"/>
                  <a:gd name="T57"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58">
                    <a:moveTo>
                      <a:pt x="2" y="0"/>
                    </a:moveTo>
                    <a:cubicBezTo>
                      <a:pt x="1" y="1"/>
                      <a:pt x="1" y="1"/>
                      <a:pt x="1" y="1"/>
                    </a:cubicBezTo>
                    <a:cubicBezTo>
                      <a:pt x="1" y="1"/>
                      <a:pt x="1" y="2"/>
                      <a:pt x="1" y="2"/>
                    </a:cubicBezTo>
                    <a:cubicBezTo>
                      <a:pt x="1" y="2"/>
                      <a:pt x="0" y="2"/>
                      <a:pt x="0" y="2"/>
                    </a:cubicBezTo>
                    <a:cubicBezTo>
                      <a:pt x="0" y="2"/>
                      <a:pt x="0" y="3"/>
                      <a:pt x="0" y="3"/>
                    </a:cubicBezTo>
                    <a:cubicBezTo>
                      <a:pt x="0" y="157"/>
                      <a:pt x="0" y="157"/>
                      <a:pt x="0" y="157"/>
                    </a:cubicBezTo>
                    <a:cubicBezTo>
                      <a:pt x="0" y="157"/>
                      <a:pt x="0" y="157"/>
                      <a:pt x="1" y="157"/>
                    </a:cubicBezTo>
                    <a:cubicBezTo>
                      <a:pt x="1" y="158"/>
                      <a:pt x="1" y="158"/>
                      <a:pt x="1" y="158"/>
                    </a:cubicBezTo>
                    <a:cubicBezTo>
                      <a:pt x="1" y="158"/>
                      <a:pt x="1" y="158"/>
                      <a:pt x="2" y="158"/>
                    </a:cubicBezTo>
                    <a:cubicBezTo>
                      <a:pt x="2" y="158"/>
                      <a:pt x="2" y="158"/>
                      <a:pt x="3" y="158"/>
                    </a:cubicBezTo>
                    <a:cubicBezTo>
                      <a:pt x="90" y="158"/>
                      <a:pt x="90" y="158"/>
                      <a:pt x="90" y="158"/>
                    </a:cubicBezTo>
                    <a:cubicBezTo>
                      <a:pt x="90" y="158"/>
                      <a:pt x="91" y="158"/>
                      <a:pt x="91" y="158"/>
                    </a:cubicBezTo>
                    <a:cubicBezTo>
                      <a:pt x="91" y="158"/>
                      <a:pt x="92" y="158"/>
                      <a:pt x="92" y="158"/>
                    </a:cubicBezTo>
                    <a:cubicBezTo>
                      <a:pt x="92" y="158"/>
                      <a:pt x="93"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2" y="1"/>
                      <a:pt x="92" y="1"/>
                      <a:pt x="92" y="1"/>
                    </a:cubicBezTo>
                    <a:cubicBezTo>
                      <a:pt x="92" y="1"/>
                      <a:pt x="92" y="1"/>
                      <a:pt x="92" y="0"/>
                    </a:cubicBezTo>
                    <a:cubicBezTo>
                      <a:pt x="92" y="0"/>
                      <a:pt x="91" y="0"/>
                      <a:pt x="91" y="0"/>
                    </a:cubicBezTo>
                    <a:cubicBezTo>
                      <a:pt x="91" y="0"/>
                      <a:pt x="90" y="0"/>
                      <a:pt x="90" y="0"/>
                    </a:cubicBezTo>
                    <a:cubicBezTo>
                      <a:pt x="3" y="0"/>
                      <a:pt x="3" y="0"/>
                      <a:pt x="3" y="0"/>
                    </a:cubicBezTo>
                    <a:cubicBezTo>
                      <a:pt x="2" y="0"/>
                      <a:pt x="2" y="0"/>
                      <a:pt x="2" y="0"/>
                    </a:cubicBezTo>
                    <a:close/>
                    <a:moveTo>
                      <a:pt x="5" y="5"/>
                    </a:moveTo>
                    <a:cubicBezTo>
                      <a:pt x="88" y="5"/>
                      <a:pt x="88" y="5"/>
                      <a:pt x="88" y="5"/>
                    </a:cubicBezTo>
                    <a:cubicBezTo>
                      <a:pt x="88" y="154"/>
                      <a:pt x="88" y="154"/>
                      <a:pt x="88" y="154"/>
                    </a:cubicBezTo>
                    <a:cubicBezTo>
                      <a:pt x="5" y="154"/>
                      <a:pt x="5" y="154"/>
                      <a:pt x="5" y="154"/>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6"/>
              <p:cNvSpPr>
                <a:spLocks noEditPoints="1"/>
              </p:cNvSpPr>
              <p:nvPr/>
            </p:nvSpPr>
            <p:spPr bwMode="auto">
              <a:xfrm>
                <a:off x="-2517" y="3920"/>
                <a:ext cx="218" cy="374"/>
              </a:xfrm>
              <a:custGeom>
                <a:avLst/>
                <a:gdLst>
                  <a:gd name="T0" fmla="*/ 1 w 92"/>
                  <a:gd name="T1" fmla="*/ 0 h 158"/>
                  <a:gd name="T2" fmla="*/ 1 w 92"/>
                  <a:gd name="T3" fmla="*/ 1 h 158"/>
                  <a:gd name="T4" fmla="*/ 0 w 92"/>
                  <a:gd name="T5" fmla="*/ 1 h 158"/>
                  <a:gd name="T6" fmla="*/ 0 w 92"/>
                  <a:gd name="T7" fmla="*/ 2 h 158"/>
                  <a:gd name="T8" fmla="*/ 0 w 92"/>
                  <a:gd name="T9" fmla="*/ 3 h 158"/>
                  <a:gd name="T10" fmla="*/ 0 w 92"/>
                  <a:gd name="T11" fmla="*/ 157 h 158"/>
                  <a:gd name="T12" fmla="*/ 0 w 92"/>
                  <a:gd name="T13" fmla="*/ 157 h 158"/>
                  <a:gd name="T14" fmla="*/ 1 w 92"/>
                  <a:gd name="T15" fmla="*/ 158 h 158"/>
                  <a:gd name="T16" fmla="*/ 2 w 92"/>
                  <a:gd name="T17" fmla="*/ 158 h 158"/>
                  <a:gd name="T18" fmla="*/ 90 w 92"/>
                  <a:gd name="T19" fmla="*/ 158 h 158"/>
                  <a:gd name="T20" fmla="*/ 91 w 92"/>
                  <a:gd name="T21" fmla="*/ 158 h 158"/>
                  <a:gd name="T22" fmla="*/ 92 w 92"/>
                  <a:gd name="T23" fmla="*/ 158 h 158"/>
                  <a:gd name="T24" fmla="*/ 92 w 92"/>
                  <a:gd name="T25" fmla="*/ 157 h 158"/>
                  <a:gd name="T26" fmla="*/ 92 w 92"/>
                  <a:gd name="T27" fmla="*/ 157 h 158"/>
                  <a:gd name="T28" fmla="*/ 92 w 92"/>
                  <a:gd name="T29" fmla="*/ 3 h 158"/>
                  <a:gd name="T30" fmla="*/ 92 w 92"/>
                  <a:gd name="T31" fmla="*/ 2 h 158"/>
                  <a:gd name="T32" fmla="*/ 92 w 92"/>
                  <a:gd name="T33" fmla="*/ 1 h 158"/>
                  <a:gd name="T34" fmla="*/ 91 w 92"/>
                  <a:gd name="T35" fmla="*/ 0 h 158"/>
                  <a:gd name="T36" fmla="*/ 90 w 92"/>
                  <a:gd name="T37" fmla="*/ 0 h 158"/>
                  <a:gd name="T38" fmla="*/ 2 w 92"/>
                  <a:gd name="T39" fmla="*/ 0 h 158"/>
                  <a:gd name="T40" fmla="*/ 1 w 92"/>
                  <a:gd name="T41" fmla="*/ 0 h 158"/>
                  <a:gd name="T42" fmla="*/ 4 w 92"/>
                  <a:gd name="T43" fmla="*/ 5 h 158"/>
                  <a:gd name="T44" fmla="*/ 87 w 92"/>
                  <a:gd name="T45" fmla="*/ 5 h 158"/>
                  <a:gd name="T46" fmla="*/ 87 w 92"/>
                  <a:gd name="T47" fmla="*/ 154 h 158"/>
                  <a:gd name="T48" fmla="*/ 4 w 92"/>
                  <a:gd name="T49" fmla="*/ 154 h 158"/>
                  <a:gd name="T50" fmla="*/ 4 w 92"/>
                  <a:gd name="T51"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 h="158">
                    <a:moveTo>
                      <a:pt x="1" y="0"/>
                    </a:moveTo>
                    <a:cubicBezTo>
                      <a:pt x="1" y="1"/>
                      <a:pt x="1" y="1"/>
                      <a:pt x="1" y="1"/>
                    </a:cubicBezTo>
                    <a:cubicBezTo>
                      <a:pt x="0" y="1"/>
                      <a:pt x="0" y="1"/>
                      <a:pt x="0" y="1"/>
                    </a:cubicBezTo>
                    <a:cubicBezTo>
                      <a:pt x="0" y="1"/>
                      <a:pt x="0" y="2"/>
                      <a:pt x="0" y="2"/>
                    </a:cubicBezTo>
                    <a:cubicBezTo>
                      <a:pt x="0" y="2"/>
                      <a:pt x="0" y="3"/>
                      <a:pt x="0" y="3"/>
                    </a:cubicBezTo>
                    <a:cubicBezTo>
                      <a:pt x="0" y="157"/>
                      <a:pt x="0" y="157"/>
                      <a:pt x="0" y="157"/>
                    </a:cubicBezTo>
                    <a:cubicBezTo>
                      <a:pt x="0" y="157"/>
                      <a:pt x="0" y="157"/>
                      <a:pt x="0" y="157"/>
                    </a:cubicBezTo>
                    <a:cubicBezTo>
                      <a:pt x="0" y="158"/>
                      <a:pt x="0" y="158"/>
                      <a:pt x="1" y="158"/>
                    </a:cubicBezTo>
                    <a:cubicBezTo>
                      <a:pt x="1" y="158"/>
                      <a:pt x="1" y="158"/>
                      <a:pt x="2" y="158"/>
                    </a:cubicBezTo>
                    <a:cubicBezTo>
                      <a:pt x="90" y="158"/>
                      <a:pt x="90" y="158"/>
                      <a:pt x="90" y="158"/>
                    </a:cubicBezTo>
                    <a:cubicBezTo>
                      <a:pt x="90" y="158"/>
                      <a:pt x="91" y="158"/>
                      <a:pt x="91" y="158"/>
                    </a:cubicBezTo>
                    <a:cubicBezTo>
                      <a:pt x="91" y="158"/>
                      <a:pt x="91" y="158"/>
                      <a:pt x="92" y="158"/>
                    </a:cubicBezTo>
                    <a:cubicBezTo>
                      <a:pt x="92" y="158"/>
                      <a:pt x="92" y="158"/>
                      <a:pt x="92" y="157"/>
                    </a:cubicBezTo>
                    <a:cubicBezTo>
                      <a:pt x="92" y="157"/>
                      <a:pt x="92" y="157"/>
                      <a:pt x="92" y="157"/>
                    </a:cubicBezTo>
                    <a:cubicBezTo>
                      <a:pt x="92" y="3"/>
                      <a:pt x="92" y="3"/>
                      <a:pt x="92" y="3"/>
                    </a:cubicBezTo>
                    <a:cubicBezTo>
                      <a:pt x="92" y="3"/>
                      <a:pt x="92" y="2"/>
                      <a:pt x="92" y="2"/>
                    </a:cubicBezTo>
                    <a:cubicBezTo>
                      <a:pt x="92" y="2"/>
                      <a:pt x="92" y="1"/>
                      <a:pt x="92" y="1"/>
                    </a:cubicBezTo>
                    <a:cubicBezTo>
                      <a:pt x="92" y="1"/>
                      <a:pt x="91" y="1"/>
                      <a:pt x="91" y="0"/>
                    </a:cubicBezTo>
                    <a:cubicBezTo>
                      <a:pt x="91" y="0"/>
                      <a:pt x="90" y="0"/>
                      <a:pt x="90" y="0"/>
                    </a:cubicBezTo>
                    <a:cubicBezTo>
                      <a:pt x="2" y="0"/>
                      <a:pt x="2" y="0"/>
                      <a:pt x="2" y="0"/>
                    </a:cubicBezTo>
                    <a:cubicBezTo>
                      <a:pt x="1" y="0"/>
                      <a:pt x="1" y="0"/>
                      <a:pt x="1" y="0"/>
                    </a:cubicBezTo>
                    <a:close/>
                    <a:moveTo>
                      <a:pt x="4" y="5"/>
                    </a:moveTo>
                    <a:cubicBezTo>
                      <a:pt x="87" y="5"/>
                      <a:pt x="87" y="5"/>
                      <a:pt x="87" y="5"/>
                    </a:cubicBezTo>
                    <a:cubicBezTo>
                      <a:pt x="87" y="154"/>
                      <a:pt x="87" y="154"/>
                      <a:pt x="87" y="154"/>
                    </a:cubicBezTo>
                    <a:cubicBezTo>
                      <a:pt x="4" y="154"/>
                      <a:pt x="4" y="154"/>
                      <a:pt x="4" y="154"/>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7"/>
              <p:cNvSpPr>
                <a:spLocks noEditPoints="1"/>
              </p:cNvSpPr>
              <p:nvPr/>
            </p:nvSpPr>
            <p:spPr bwMode="auto">
              <a:xfrm>
                <a:off x="-2268" y="3920"/>
                <a:ext cx="220" cy="374"/>
              </a:xfrm>
              <a:custGeom>
                <a:avLst/>
                <a:gdLst>
                  <a:gd name="T0" fmla="*/ 2 w 93"/>
                  <a:gd name="T1" fmla="*/ 0 h 158"/>
                  <a:gd name="T2" fmla="*/ 1 w 93"/>
                  <a:gd name="T3" fmla="*/ 1 h 158"/>
                  <a:gd name="T4" fmla="*/ 1 w 93"/>
                  <a:gd name="T5" fmla="*/ 2 h 158"/>
                  <a:gd name="T6" fmla="*/ 0 w 93"/>
                  <a:gd name="T7" fmla="*/ 3 h 158"/>
                  <a:gd name="T8" fmla="*/ 0 w 93"/>
                  <a:gd name="T9" fmla="*/ 157 h 158"/>
                  <a:gd name="T10" fmla="*/ 1 w 93"/>
                  <a:gd name="T11" fmla="*/ 157 h 158"/>
                  <a:gd name="T12" fmla="*/ 1 w 93"/>
                  <a:gd name="T13" fmla="*/ 158 h 158"/>
                  <a:gd name="T14" fmla="*/ 2 w 93"/>
                  <a:gd name="T15" fmla="*/ 158 h 158"/>
                  <a:gd name="T16" fmla="*/ 3 w 93"/>
                  <a:gd name="T17" fmla="*/ 158 h 158"/>
                  <a:gd name="T18" fmla="*/ 91 w 93"/>
                  <a:gd name="T19" fmla="*/ 158 h 158"/>
                  <a:gd name="T20" fmla="*/ 91 w 93"/>
                  <a:gd name="T21" fmla="*/ 158 h 158"/>
                  <a:gd name="T22" fmla="*/ 92 w 93"/>
                  <a:gd name="T23" fmla="*/ 158 h 158"/>
                  <a:gd name="T24" fmla="*/ 93 w 93"/>
                  <a:gd name="T25" fmla="*/ 157 h 158"/>
                  <a:gd name="T26" fmla="*/ 93 w 93"/>
                  <a:gd name="T27" fmla="*/ 157 h 158"/>
                  <a:gd name="T28" fmla="*/ 93 w 93"/>
                  <a:gd name="T29" fmla="*/ 3 h 158"/>
                  <a:gd name="T30" fmla="*/ 93 w 93"/>
                  <a:gd name="T31" fmla="*/ 2 h 158"/>
                  <a:gd name="T32" fmla="*/ 93 w 93"/>
                  <a:gd name="T33" fmla="*/ 1 h 158"/>
                  <a:gd name="T34" fmla="*/ 92 w 93"/>
                  <a:gd name="T35" fmla="*/ 1 h 158"/>
                  <a:gd name="T36" fmla="*/ 92 w 93"/>
                  <a:gd name="T37" fmla="*/ 0 h 158"/>
                  <a:gd name="T38" fmla="*/ 91 w 93"/>
                  <a:gd name="T39" fmla="*/ 0 h 158"/>
                  <a:gd name="T40" fmla="*/ 91 w 93"/>
                  <a:gd name="T41" fmla="*/ 0 h 158"/>
                  <a:gd name="T42" fmla="*/ 3 w 93"/>
                  <a:gd name="T43" fmla="*/ 0 h 158"/>
                  <a:gd name="T44" fmla="*/ 2 w 93"/>
                  <a:gd name="T45" fmla="*/ 0 h 158"/>
                  <a:gd name="T46" fmla="*/ 6 w 93"/>
                  <a:gd name="T47" fmla="*/ 5 h 158"/>
                  <a:gd name="T48" fmla="*/ 89 w 93"/>
                  <a:gd name="T49" fmla="*/ 5 h 158"/>
                  <a:gd name="T50" fmla="*/ 89 w 93"/>
                  <a:gd name="T51" fmla="*/ 154 h 158"/>
                  <a:gd name="T52" fmla="*/ 6 w 93"/>
                  <a:gd name="T53" fmla="*/ 154 h 158"/>
                  <a:gd name="T54" fmla="*/ 6 w 93"/>
                  <a:gd name="T55"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8">
                    <a:moveTo>
                      <a:pt x="2" y="0"/>
                    </a:moveTo>
                    <a:cubicBezTo>
                      <a:pt x="2" y="1"/>
                      <a:pt x="2" y="1"/>
                      <a:pt x="1" y="1"/>
                    </a:cubicBezTo>
                    <a:cubicBezTo>
                      <a:pt x="1" y="1"/>
                      <a:pt x="1" y="2"/>
                      <a:pt x="1" y="2"/>
                    </a:cubicBezTo>
                    <a:cubicBezTo>
                      <a:pt x="1" y="2"/>
                      <a:pt x="1" y="3"/>
                      <a:pt x="0" y="3"/>
                    </a:cubicBezTo>
                    <a:cubicBezTo>
                      <a:pt x="0" y="157"/>
                      <a:pt x="0" y="157"/>
                      <a:pt x="0" y="157"/>
                    </a:cubicBezTo>
                    <a:cubicBezTo>
                      <a:pt x="1" y="157"/>
                      <a:pt x="1" y="157"/>
                      <a:pt x="1" y="157"/>
                    </a:cubicBezTo>
                    <a:cubicBezTo>
                      <a:pt x="1" y="158"/>
                      <a:pt x="1" y="158"/>
                      <a:pt x="1" y="158"/>
                    </a:cubicBezTo>
                    <a:cubicBezTo>
                      <a:pt x="2" y="158"/>
                      <a:pt x="2" y="158"/>
                      <a:pt x="2" y="158"/>
                    </a:cubicBezTo>
                    <a:cubicBezTo>
                      <a:pt x="2" y="158"/>
                      <a:pt x="3" y="158"/>
                      <a:pt x="3" y="158"/>
                    </a:cubicBezTo>
                    <a:cubicBezTo>
                      <a:pt x="91" y="158"/>
                      <a:pt x="91" y="158"/>
                      <a:pt x="91" y="158"/>
                    </a:cubicBezTo>
                    <a:cubicBezTo>
                      <a:pt x="91" y="158"/>
                      <a:pt x="91" y="158"/>
                      <a:pt x="91" y="158"/>
                    </a:cubicBezTo>
                    <a:cubicBezTo>
                      <a:pt x="92" y="158"/>
                      <a:pt x="92" y="158"/>
                      <a:pt x="92" y="158"/>
                    </a:cubicBezTo>
                    <a:cubicBezTo>
                      <a:pt x="93" y="158"/>
                      <a:pt x="93"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3" y="1"/>
                      <a:pt x="93" y="1"/>
                      <a:pt x="92" y="1"/>
                    </a:cubicBezTo>
                    <a:cubicBezTo>
                      <a:pt x="92" y="1"/>
                      <a:pt x="92" y="1"/>
                      <a:pt x="92" y="0"/>
                    </a:cubicBezTo>
                    <a:cubicBezTo>
                      <a:pt x="92" y="0"/>
                      <a:pt x="92" y="0"/>
                      <a:pt x="91" y="0"/>
                    </a:cubicBezTo>
                    <a:cubicBezTo>
                      <a:pt x="91" y="0"/>
                      <a:pt x="91" y="0"/>
                      <a:pt x="91" y="0"/>
                    </a:cubicBezTo>
                    <a:cubicBezTo>
                      <a:pt x="3" y="0"/>
                      <a:pt x="3" y="0"/>
                      <a:pt x="3" y="0"/>
                    </a:cubicBezTo>
                    <a:cubicBezTo>
                      <a:pt x="3" y="0"/>
                      <a:pt x="2" y="0"/>
                      <a:pt x="2" y="0"/>
                    </a:cubicBezTo>
                    <a:close/>
                    <a:moveTo>
                      <a:pt x="6" y="5"/>
                    </a:moveTo>
                    <a:cubicBezTo>
                      <a:pt x="89" y="5"/>
                      <a:pt x="89" y="5"/>
                      <a:pt x="89" y="5"/>
                    </a:cubicBezTo>
                    <a:cubicBezTo>
                      <a:pt x="89" y="154"/>
                      <a:pt x="89" y="154"/>
                      <a:pt x="89" y="154"/>
                    </a:cubicBezTo>
                    <a:cubicBezTo>
                      <a:pt x="6" y="154"/>
                      <a:pt x="6" y="154"/>
                      <a:pt x="6" y="154"/>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8"/>
              <p:cNvSpPr>
                <a:spLocks noEditPoints="1"/>
              </p:cNvSpPr>
              <p:nvPr/>
            </p:nvSpPr>
            <p:spPr bwMode="auto">
              <a:xfrm>
                <a:off x="-2985" y="1711"/>
                <a:ext cx="219" cy="374"/>
              </a:xfrm>
              <a:custGeom>
                <a:avLst/>
                <a:gdLst>
                  <a:gd name="T0" fmla="*/ 1 w 92"/>
                  <a:gd name="T1" fmla="*/ 0 h 158"/>
                  <a:gd name="T2" fmla="*/ 1 w 92"/>
                  <a:gd name="T3" fmla="*/ 1 h 158"/>
                  <a:gd name="T4" fmla="*/ 0 w 92"/>
                  <a:gd name="T5" fmla="*/ 1 h 158"/>
                  <a:gd name="T6" fmla="*/ 0 w 92"/>
                  <a:gd name="T7" fmla="*/ 1 h 158"/>
                  <a:gd name="T8" fmla="*/ 0 w 92"/>
                  <a:gd name="T9" fmla="*/ 2 h 158"/>
                  <a:gd name="T10" fmla="*/ 0 w 92"/>
                  <a:gd name="T11" fmla="*/ 156 h 158"/>
                  <a:gd name="T12" fmla="*/ 0 w 92"/>
                  <a:gd name="T13" fmla="*/ 157 h 158"/>
                  <a:gd name="T14" fmla="*/ 0 w 92"/>
                  <a:gd name="T15" fmla="*/ 157 h 158"/>
                  <a:gd name="T16" fmla="*/ 1 w 92"/>
                  <a:gd name="T17" fmla="*/ 157 h 158"/>
                  <a:gd name="T18" fmla="*/ 1 w 92"/>
                  <a:gd name="T19" fmla="*/ 158 h 158"/>
                  <a:gd name="T20" fmla="*/ 2 w 92"/>
                  <a:gd name="T21" fmla="*/ 158 h 158"/>
                  <a:gd name="T22" fmla="*/ 2 w 92"/>
                  <a:gd name="T23" fmla="*/ 158 h 158"/>
                  <a:gd name="T24" fmla="*/ 90 w 92"/>
                  <a:gd name="T25" fmla="*/ 158 h 158"/>
                  <a:gd name="T26" fmla="*/ 91 w 92"/>
                  <a:gd name="T27" fmla="*/ 158 h 158"/>
                  <a:gd name="T28" fmla="*/ 92 w 92"/>
                  <a:gd name="T29" fmla="*/ 158 h 158"/>
                  <a:gd name="T30" fmla="*/ 92 w 92"/>
                  <a:gd name="T31" fmla="*/ 157 h 158"/>
                  <a:gd name="T32" fmla="*/ 92 w 92"/>
                  <a:gd name="T33" fmla="*/ 157 h 158"/>
                  <a:gd name="T34" fmla="*/ 92 w 92"/>
                  <a:gd name="T35" fmla="*/ 157 h 158"/>
                  <a:gd name="T36" fmla="*/ 92 w 92"/>
                  <a:gd name="T37" fmla="*/ 156 h 158"/>
                  <a:gd name="T38" fmla="*/ 92 w 92"/>
                  <a:gd name="T39" fmla="*/ 2 h 158"/>
                  <a:gd name="T40" fmla="*/ 92 w 92"/>
                  <a:gd name="T41" fmla="*/ 1 h 158"/>
                  <a:gd name="T42" fmla="*/ 92 w 92"/>
                  <a:gd name="T43" fmla="*/ 1 h 158"/>
                  <a:gd name="T44" fmla="*/ 92 w 92"/>
                  <a:gd name="T45" fmla="*/ 1 h 158"/>
                  <a:gd name="T46" fmla="*/ 92 w 92"/>
                  <a:gd name="T47" fmla="*/ 0 h 158"/>
                  <a:gd name="T48" fmla="*/ 91 w 92"/>
                  <a:gd name="T49" fmla="*/ 0 h 158"/>
                  <a:gd name="T50" fmla="*/ 90 w 92"/>
                  <a:gd name="T51" fmla="*/ 0 h 158"/>
                  <a:gd name="T52" fmla="*/ 2 w 92"/>
                  <a:gd name="T53" fmla="*/ 0 h 158"/>
                  <a:gd name="T54" fmla="*/ 2 w 92"/>
                  <a:gd name="T55" fmla="*/ 0 h 158"/>
                  <a:gd name="T56" fmla="*/ 1 w 92"/>
                  <a:gd name="T57" fmla="*/ 0 h 158"/>
                  <a:gd name="T58" fmla="*/ 4 w 92"/>
                  <a:gd name="T59" fmla="*/ 4 h 158"/>
                  <a:gd name="T60" fmla="*/ 88 w 92"/>
                  <a:gd name="T61" fmla="*/ 4 h 158"/>
                  <a:gd name="T62" fmla="*/ 88 w 92"/>
                  <a:gd name="T63" fmla="*/ 154 h 158"/>
                  <a:gd name="T64" fmla="*/ 4 w 92"/>
                  <a:gd name="T65" fmla="*/ 154 h 158"/>
                  <a:gd name="T66" fmla="*/ 4 w 92"/>
                  <a:gd name="T67"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158">
                    <a:moveTo>
                      <a:pt x="1" y="0"/>
                    </a:moveTo>
                    <a:cubicBezTo>
                      <a:pt x="1" y="0"/>
                      <a:pt x="1" y="1"/>
                      <a:pt x="1" y="1"/>
                    </a:cubicBezTo>
                    <a:cubicBezTo>
                      <a:pt x="1" y="1"/>
                      <a:pt x="1" y="1"/>
                      <a:pt x="0" y="1"/>
                    </a:cubicBezTo>
                    <a:cubicBezTo>
                      <a:pt x="0" y="1"/>
                      <a:pt x="0" y="1"/>
                      <a:pt x="0" y="1"/>
                    </a:cubicBezTo>
                    <a:cubicBezTo>
                      <a:pt x="0" y="2"/>
                      <a:pt x="0" y="2"/>
                      <a:pt x="0" y="2"/>
                    </a:cubicBezTo>
                    <a:cubicBezTo>
                      <a:pt x="0" y="156"/>
                      <a:pt x="0" y="156"/>
                      <a:pt x="0" y="156"/>
                    </a:cubicBezTo>
                    <a:cubicBezTo>
                      <a:pt x="0" y="156"/>
                      <a:pt x="0" y="156"/>
                      <a:pt x="0" y="157"/>
                    </a:cubicBezTo>
                    <a:cubicBezTo>
                      <a:pt x="0" y="157"/>
                      <a:pt x="0" y="157"/>
                      <a:pt x="0" y="157"/>
                    </a:cubicBezTo>
                    <a:cubicBezTo>
                      <a:pt x="1" y="157"/>
                      <a:pt x="1" y="157"/>
                      <a:pt x="1" y="157"/>
                    </a:cubicBezTo>
                    <a:cubicBezTo>
                      <a:pt x="1" y="158"/>
                      <a:pt x="1" y="158"/>
                      <a:pt x="1" y="158"/>
                    </a:cubicBezTo>
                    <a:cubicBezTo>
                      <a:pt x="1" y="158"/>
                      <a:pt x="1" y="158"/>
                      <a:pt x="2" y="158"/>
                    </a:cubicBezTo>
                    <a:cubicBezTo>
                      <a:pt x="2" y="158"/>
                      <a:pt x="2" y="158"/>
                      <a:pt x="2" y="158"/>
                    </a:cubicBezTo>
                    <a:cubicBezTo>
                      <a:pt x="90" y="158"/>
                      <a:pt x="90" y="158"/>
                      <a:pt x="90" y="158"/>
                    </a:cubicBezTo>
                    <a:cubicBezTo>
                      <a:pt x="90" y="158"/>
                      <a:pt x="91" y="158"/>
                      <a:pt x="91" y="158"/>
                    </a:cubicBezTo>
                    <a:cubicBezTo>
                      <a:pt x="91" y="158"/>
                      <a:pt x="91" y="158"/>
                      <a:pt x="92" y="158"/>
                    </a:cubicBezTo>
                    <a:cubicBezTo>
                      <a:pt x="92" y="158"/>
                      <a:pt x="92" y="158"/>
                      <a:pt x="92" y="157"/>
                    </a:cubicBezTo>
                    <a:cubicBezTo>
                      <a:pt x="92" y="157"/>
                      <a:pt x="92" y="157"/>
                      <a:pt x="92" y="157"/>
                    </a:cubicBezTo>
                    <a:cubicBezTo>
                      <a:pt x="92" y="157"/>
                      <a:pt x="92" y="157"/>
                      <a:pt x="92" y="157"/>
                    </a:cubicBezTo>
                    <a:cubicBezTo>
                      <a:pt x="92" y="156"/>
                      <a:pt x="92" y="156"/>
                      <a:pt x="92" y="156"/>
                    </a:cubicBezTo>
                    <a:cubicBezTo>
                      <a:pt x="92" y="2"/>
                      <a:pt x="92" y="2"/>
                      <a:pt x="92" y="2"/>
                    </a:cubicBezTo>
                    <a:cubicBezTo>
                      <a:pt x="92" y="2"/>
                      <a:pt x="92" y="2"/>
                      <a:pt x="92" y="1"/>
                    </a:cubicBezTo>
                    <a:cubicBezTo>
                      <a:pt x="92" y="1"/>
                      <a:pt x="92" y="1"/>
                      <a:pt x="92" y="1"/>
                    </a:cubicBezTo>
                    <a:cubicBezTo>
                      <a:pt x="92" y="1"/>
                      <a:pt x="92" y="1"/>
                      <a:pt x="92" y="1"/>
                    </a:cubicBezTo>
                    <a:cubicBezTo>
                      <a:pt x="92" y="1"/>
                      <a:pt x="92" y="0"/>
                      <a:pt x="92" y="0"/>
                    </a:cubicBezTo>
                    <a:cubicBezTo>
                      <a:pt x="91" y="0"/>
                      <a:pt x="91" y="0"/>
                      <a:pt x="91" y="0"/>
                    </a:cubicBezTo>
                    <a:cubicBezTo>
                      <a:pt x="91" y="0"/>
                      <a:pt x="90" y="0"/>
                      <a:pt x="90" y="0"/>
                    </a:cubicBezTo>
                    <a:cubicBezTo>
                      <a:pt x="2" y="0"/>
                      <a:pt x="2" y="0"/>
                      <a:pt x="2" y="0"/>
                    </a:cubicBezTo>
                    <a:cubicBezTo>
                      <a:pt x="2" y="0"/>
                      <a:pt x="2" y="0"/>
                      <a:pt x="2" y="0"/>
                    </a:cubicBezTo>
                    <a:cubicBezTo>
                      <a:pt x="1" y="0"/>
                      <a:pt x="1" y="0"/>
                      <a:pt x="1" y="0"/>
                    </a:cubicBezTo>
                    <a:close/>
                    <a:moveTo>
                      <a:pt x="4" y="4"/>
                    </a:moveTo>
                    <a:cubicBezTo>
                      <a:pt x="88" y="4"/>
                      <a:pt x="88" y="4"/>
                      <a:pt x="88" y="4"/>
                    </a:cubicBezTo>
                    <a:cubicBezTo>
                      <a:pt x="88" y="154"/>
                      <a:pt x="88" y="154"/>
                      <a:pt x="88" y="154"/>
                    </a:cubicBezTo>
                    <a:cubicBezTo>
                      <a:pt x="4" y="154"/>
                      <a:pt x="4" y="154"/>
                      <a:pt x="4" y="15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9"/>
              <p:cNvSpPr>
                <a:spLocks noEditPoints="1"/>
              </p:cNvSpPr>
              <p:nvPr/>
            </p:nvSpPr>
            <p:spPr bwMode="auto">
              <a:xfrm>
                <a:off x="-2724" y="1711"/>
                <a:ext cx="218" cy="377"/>
              </a:xfrm>
              <a:custGeom>
                <a:avLst/>
                <a:gdLst>
                  <a:gd name="T0" fmla="*/ 1 w 92"/>
                  <a:gd name="T1" fmla="*/ 0 h 159"/>
                  <a:gd name="T2" fmla="*/ 1 w 92"/>
                  <a:gd name="T3" fmla="*/ 1 h 159"/>
                  <a:gd name="T4" fmla="*/ 0 w 92"/>
                  <a:gd name="T5" fmla="*/ 1 h 159"/>
                  <a:gd name="T6" fmla="*/ 0 w 92"/>
                  <a:gd name="T7" fmla="*/ 1 h 159"/>
                  <a:gd name="T8" fmla="*/ 0 w 92"/>
                  <a:gd name="T9" fmla="*/ 2 h 159"/>
                  <a:gd name="T10" fmla="*/ 0 w 92"/>
                  <a:gd name="T11" fmla="*/ 156 h 159"/>
                  <a:gd name="T12" fmla="*/ 0 w 92"/>
                  <a:gd name="T13" fmla="*/ 157 h 159"/>
                  <a:gd name="T14" fmla="*/ 1 w 92"/>
                  <a:gd name="T15" fmla="*/ 158 h 159"/>
                  <a:gd name="T16" fmla="*/ 2 w 92"/>
                  <a:gd name="T17" fmla="*/ 159 h 159"/>
                  <a:gd name="T18" fmla="*/ 90 w 92"/>
                  <a:gd name="T19" fmla="*/ 159 h 159"/>
                  <a:gd name="T20" fmla="*/ 91 w 92"/>
                  <a:gd name="T21" fmla="*/ 158 h 159"/>
                  <a:gd name="T22" fmla="*/ 92 w 92"/>
                  <a:gd name="T23" fmla="*/ 158 h 159"/>
                  <a:gd name="T24" fmla="*/ 92 w 92"/>
                  <a:gd name="T25" fmla="*/ 157 h 159"/>
                  <a:gd name="T26" fmla="*/ 92 w 92"/>
                  <a:gd name="T27" fmla="*/ 156 h 159"/>
                  <a:gd name="T28" fmla="*/ 92 w 92"/>
                  <a:gd name="T29" fmla="*/ 2 h 159"/>
                  <a:gd name="T30" fmla="*/ 92 w 92"/>
                  <a:gd name="T31" fmla="*/ 1 h 159"/>
                  <a:gd name="T32" fmla="*/ 92 w 92"/>
                  <a:gd name="T33" fmla="*/ 1 h 159"/>
                  <a:gd name="T34" fmla="*/ 91 w 92"/>
                  <a:gd name="T35" fmla="*/ 1 h 159"/>
                  <a:gd name="T36" fmla="*/ 90 w 92"/>
                  <a:gd name="T37" fmla="*/ 0 h 159"/>
                  <a:gd name="T38" fmla="*/ 2 w 92"/>
                  <a:gd name="T39" fmla="*/ 0 h 159"/>
                  <a:gd name="T40" fmla="*/ 1 w 92"/>
                  <a:gd name="T41" fmla="*/ 0 h 159"/>
                  <a:gd name="T42" fmla="*/ 4 w 92"/>
                  <a:gd name="T43" fmla="*/ 4 h 159"/>
                  <a:gd name="T44" fmla="*/ 88 w 92"/>
                  <a:gd name="T45" fmla="*/ 4 h 159"/>
                  <a:gd name="T46" fmla="*/ 88 w 92"/>
                  <a:gd name="T47" fmla="*/ 153 h 159"/>
                  <a:gd name="T48" fmla="*/ 4 w 92"/>
                  <a:gd name="T49" fmla="*/ 153 h 159"/>
                  <a:gd name="T50" fmla="*/ 4 w 92"/>
                  <a:gd name="T51"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 h="159">
                    <a:moveTo>
                      <a:pt x="1" y="0"/>
                    </a:moveTo>
                    <a:cubicBezTo>
                      <a:pt x="1" y="0"/>
                      <a:pt x="1" y="0"/>
                      <a:pt x="1" y="1"/>
                    </a:cubicBezTo>
                    <a:cubicBezTo>
                      <a:pt x="1" y="1"/>
                      <a:pt x="0" y="1"/>
                      <a:pt x="0" y="1"/>
                    </a:cubicBezTo>
                    <a:cubicBezTo>
                      <a:pt x="0" y="1"/>
                      <a:pt x="0" y="1"/>
                      <a:pt x="0" y="1"/>
                    </a:cubicBezTo>
                    <a:cubicBezTo>
                      <a:pt x="0" y="2"/>
                      <a:pt x="0" y="2"/>
                      <a:pt x="0" y="2"/>
                    </a:cubicBezTo>
                    <a:cubicBezTo>
                      <a:pt x="0" y="156"/>
                      <a:pt x="0" y="156"/>
                      <a:pt x="0" y="156"/>
                    </a:cubicBezTo>
                    <a:cubicBezTo>
                      <a:pt x="0" y="156"/>
                      <a:pt x="0" y="157"/>
                      <a:pt x="0" y="157"/>
                    </a:cubicBezTo>
                    <a:cubicBezTo>
                      <a:pt x="0" y="157"/>
                      <a:pt x="1" y="158"/>
                      <a:pt x="1" y="158"/>
                    </a:cubicBezTo>
                    <a:cubicBezTo>
                      <a:pt x="1" y="158"/>
                      <a:pt x="2" y="158"/>
                      <a:pt x="2" y="159"/>
                    </a:cubicBezTo>
                    <a:cubicBezTo>
                      <a:pt x="90" y="159"/>
                      <a:pt x="90" y="159"/>
                      <a:pt x="90" y="159"/>
                    </a:cubicBezTo>
                    <a:cubicBezTo>
                      <a:pt x="91" y="158"/>
                      <a:pt x="91" y="158"/>
                      <a:pt x="91" y="158"/>
                    </a:cubicBezTo>
                    <a:cubicBezTo>
                      <a:pt x="91" y="158"/>
                      <a:pt x="92" y="158"/>
                      <a:pt x="92" y="158"/>
                    </a:cubicBezTo>
                    <a:cubicBezTo>
                      <a:pt x="92" y="157"/>
                      <a:pt x="92" y="157"/>
                      <a:pt x="92" y="157"/>
                    </a:cubicBezTo>
                    <a:cubicBezTo>
                      <a:pt x="92" y="157"/>
                      <a:pt x="92" y="156"/>
                      <a:pt x="92" y="156"/>
                    </a:cubicBezTo>
                    <a:cubicBezTo>
                      <a:pt x="92" y="2"/>
                      <a:pt x="92" y="2"/>
                      <a:pt x="92" y="2"/>
                    </a:cubicBezTo>
                    <a:cubicBezTo>
                      <a:pt x="92" y="2"/>
                      <a:pt x="92" y="2"/>
                      <a:pt x="92" y="1"/>
                    </a:cubicBezTo>
                    <a:cubicBezTo>
                      <a:pt x="92" y="1"/>
                      <a:pt x="92" y="1"/>
                      <a:pt x="92" y="1"/>
                    </a:cubicBezTo>
                    <a:cubicBezTo>
                      <a:pt x="92" y="1"/>
                      <a:pt x="91" y="1"/>
                      <a:pt x="91" y="1"/>
                    </a:cubicBezTo>
                    <a:cubicBezTo>
                      <a:pt x="91" y="0"/>
                      <a:pt x="91" y="0"/>
                      <a:pt x="90" y="0"/>
                    </a:cubicBezTo>
                    <a:cubicBezTo>
                      <a:pt x="2" y="0"/>
                      <a:pt x="2" y="0"/>
                      <a:pt x="2" y="0"/>
                    </a:cubicBezTo>
                    <a:cubicBezTo>
                      <a:pt x="2" y="0"/>
                      <a:pt x="1" y="0"/>
                      <a:pt x="1" y="0"/>
                    </a:cubicBezTo>
                    <a:close/>
                    <a:moveTo>
                      <a:pt x="4" y="4"/>
                    </a:moveTo>
                    <a:cubicBezTo>
                      <a:pt x="88" y="4"/>
                      <a:pt x="88" y="4"/>
                      <a:pt x="88" y="4"/>
                    </a:cubicBezTo>
                    <a:cubicBezTo>
                      <a:pt x="88" y="153"/>
                      <a:pt x="88" y="153"/>
                      <a:pt x="88" y="153"/>
                    </a:cubicBezTo>
                    <a:cubicBezTo>
                      <a:pt x="4" y="153"/>
                      <a:pt x="4" y="153"/>
                      <a:pt x="4" y="153"/>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0"/>
              <p:cNvSpPr>
                <a:spLocks noEditPoints="1"/>
              </p:cNvSpPr>
              <p:nvPr/>
            </p:nvSpPr>
            <p:spPr bwMode="auto">
              <a:xfrm>
                <a:off x="-3193"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2 w 93"/>
                  <a:gd name="T19" fmla="*/ 159 h 159"/>
                  <a:gd name="T20" fmla="*/ 90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0 w 93"/>
                  <a:gd name="T41" fmla="*/ 0 h 159"/>
                  <a:gd name="T42" fmla="*/ 2 w 93"/>
                  <a:gd name="T43" fmla="*/ 0 h 159"/>
                  <a:gd name="T44" fmla="*/ 2 w 93"/>
                  <a:gd name="T45" fmla="*/ 0 h 159"/>
                  <a:gd name="T46" fmla="*/ 5 w 93"/>
                  <a:gd name="T47" fmla="*/ 4 h 159"/>
                  <a:gd name="T48" fmla="*/ 88 w 93"/>
                  <a:gd name="T49" fmla="*/ 4 h 159"/>
                  <a:gd name="T50" fmla="*/ 88 w 93"/>
                  <a:gd name="T51" fmla="*/ 154 h 159"/>
                  <a:gd name="T52" fmla="*/ 5 w 93"/>
                  <a:gd name="T53" fmla="*/ 154 h 159"/>
                  <a:gd name="T54" fmla="*/ 5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1" y="1"/>
                      <a:pt x="1" y="1"/>
                      <a:pt x="1" y="1"/>
                    </a:cubicBezTo>
                    <a:cubicBezTo>
                      <a:pt x="1" y="1"/>
                      <a:pt x="1" y="1"/>
                      <a:pt x="1" y="2"/>
                    </a:cubicBezTo>
                    <a:cubicBezTo>
                      <a:pt x="0" y="2"/>
                      <a:pt x="0" y="2"/>
                      <a:pt x="0" y="3"/>
                    </a:cubicBezTo>
                    <a:cubicBezTo>
                      <a:pt x="0" y="156"/>
                      <a:pt x="0" y="156"/>
                      <a:pt x="0" y="156"/>
                    </a:cubicBezTo>
                    <a:cubicBezTo>
                      <a:pt x="0" y="157"/>
                      <a:pt x="0" y="157"/>
                      <a:pt x="1" y="157"/>
                    </a:cubicBezTo>
                    <a:cubicBezTo>
                      <a:pt x="1" y="157"/>
                      <a:pt x="1" y="158"/>
                      <a:pt x="1" y="158"/>
                    </a:cubicBezTo>
                    <a:cubicBezTo>
                      <a:pt x="1" y="158"/>
                      <a:pt x="1" y="158"/>
                      <a:pt x="2" y="158"/>
                    </a:cubicBezTo>
                    <a:cubicBezTo>
                      <a:pt x="2" y="158"/>
                      <a:pt x="2" y="159"/>
                      <a:pt x="2" y="159"/>
                    </a:cubicBezTo>
                    <a:cubicBezTo>
                      <a:pt x="90" y="159"/>
                      <a:pt x="90" y="159"/>
                      <a:pt x="90" y="159"/>
                    </a:cubicBezTo>
                    <a:cubicBezTo>
                      <a:pt x="90" y="159"/>
                      <a:pt x="91" y="159"/>
                      <a:pt x="91" y="159"/>
                    </a:cubicBezTo>
                    <a:cubicBezTo>
                      <a:pt x="91" y="159"/>
                      <a:pt x="91" y="158"/>
                      <a:pt x="91" y="158"/>
                    </a:cubicBezTo>
                    <a:cubicBezTo>
                      <a:pt x="91" y="158"/>
                      <a:pt x="91" y="158"/>
                      <a:pt x="92" y="158"/>
                    </a:cubicBezTo>
                    <a:cubicBezTo>
                      <a:pt x="92" y="158"/>
                      <a:pt x="92" y="157"/>
                      <a:pt x="93" y="157"/>
                    </a:cubicBezTo>
                    <a:cubicBezTo>
                      <a:pt x="93" y="157"/>
                      <a:pt x="93" y="157"/>
                      <a:pt x="93" y="156"/>
                    </a:cubicBezTo>
                    <a:cubicBezTo>
                      <a:pt x="93" y="3"/>
                      <a:pt x="93" y="3"/>
                      <a:pt x="93" y="3"/>
                    </a:cubicBezTo>
                    <a:cubicBezTo>
                      <a:pt x="93" y="2"/>
                      <a:pt x="93" y="2"/>
                      <a:pt x="93" y="2"/>
                    </a:cubicBezTo>
                    <a:cubicBezTo>
                      <a:pt x="92" y="1"/>
                      <a:pt x="92" y="1"/>
                      <a:pt x="92" y="1"/>
                    </a:cubicBezTo>
                    <a:cubicBezTo>
                      <a:pt x="92" y="0"/>
                      <a:pt x="91" y="0"/>
                      <a:pt x="91" y="0"/>
                    </a:cubicBezTo>
                    <a:cubicBezTo>
                      <a:pt x="91" y="0"/>
                      <a:pt x="90" y="0"/>
                      <a:pt x="90" y="0"/>
                    </a:cubicBezTo>
                    <a:cubicBezTo>
                      <a:pt x="2" y="0"/>
                      <a:pt x="2" y="0"/>
                      <a:pt x="2" y="0"/>
                    </a:cubicBezTo>
                    <a:cubicBezTo>
                      <a:pt x="2" y="0"/>
                      <a:pt x="2" y="0"/>
                      <a:pt x="2" y="0"/>
                    </a:cubicBezTo>
                    <a:close/>
                    <a:moveTo>
                      <a:pt x="5" y="4"/>
                    </a:moveTo>
                    <a:cubicBezTo>
                      <a:pt x="88" y="4"/>
                      <a:pt x="88" y="4"/>
                      <a:pt x="88" y="4"/>
                    </a:cubicBezTo>
                    <a:cubicBezTo>
                      <a:pt x="88" y="154"/>
                      <a:pt x="88" y="154"/>
                      <a:pt x="88" y="154"/>
                    </a:cubicBezTo>
                    <a:cubicBezTo>
                      <a:pt x="5" y="154"/>
                      <a:pt x="5" y="154"/>
                      <a:pt x="5" y="15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1"/>
              <p:cNvSpPr>
                <a:spLocks noEditPoints="1"/>
              </p:cNvSpPr>
              <p:nvPr/>
            </p:nvSpPr>
            <p:spPr bwMode="auto">
              <a:xfrm>
                <a:off x="-3454"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3 w 93"/>
                  <a:gd name="T19" fmla="*/ 159 h 159"/>
                  <a:gd name="T20" fmla="*/ 90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0 w 93"/>
                  <a:gd name="T41" fmla="*/ 0 h 159"/>
                  <a:gd name="T42" fmla="*/ 3 w 93"/>
                  <a:gd name="T43" fmla="*/ 0 h 159"/>
                  <a:gd name="T44" fmla="*/ 2 w 93"/>
                  <a:gd name="T45" fmla="*/ 0 h 159"/>
                  <a:gd name="T46" fmla="*/ 5 w 93"/>
                  <a:gd name="T47" fmla="*/ 4 h 159"/>
                  <a:gd name="T48" fmla="*/ 88 w 93"/>
                  <a:gd name="T49" fmla="*/ 4 h 159"/>
                  <a:gd name="T50" fmla="*/ 88 w 93"/>
                  <a:gd name="T51" fmla="*/ 154 h 159"/>
                  <a:gd name="T52" fmla="*/ 5 w 93"/>
                  <a:gd name="T53" fmla="*/ 154 h 159"/>
                  <a:gd name="T54" fmla="*/ 5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1" y="1"/>
                      <a:pt x="1" y="1"/>
                      <a:pt x="1" y="1"/>
                    </a:cubicBezTo>
                    <a:cubicBezTo>
                      <a:pt x="1" y="1"/>
                      <a:pt x="1" y="1"/>
                      <a:pt x="1" y="2"/>
                    </a:cubicBezTo>
                    <a:cubicBezTo>
                      <a:pt x="0" y="2"/>
                      <a:pt x="0" y="2"/>
                      <a:pt x="0" y="3"/>
                    </a:cubicBezTo>
                    <a:cubicBezTo>
                      <a:pt x="0" y="156"/>
                      <a:pt x="0" y="156"/>
                      <a:pt x="0" y="156"/>
                    </a:cubicBezTo>
                    <a:cubicBezTo>
                      <a:pt x="0" y="157"/>
                      <a:pt x="0" y="157"/>
                      <a:pt x="1" y="157"/>
                    </a:cubicBezTo>
                    <a:cubicBezTo>
                      <a:pt x="1" y="157"/>
                      <a:pt x="1" y="158"/>
                      <a:pt x="1" y="158"/>
                    </a:cubicBezTo>
                    <a:cubicBezTo>
                      <a:pt x="1" y="158"/>
                      <a:pt x="1" y="158"/>
                      <a:pt x="2" y="158"/>
                    </a:cubicBezTo>
                    <a:cubicBezTo>
                      <a:pt x="2" y="158"/>
                      <a:pt x="2" y="159"/>
                      <a:pt x="3" y="159"/>
                    </a:cubicBezTo>
                    <a:cubicBezTo>
                      <a:pt x="90" y="159"/>
                      <a:pt x="90" y="159"/>
                      <a:pt x="90" y="159"/>
                    </a:cubicBezTo>
                    <a:cubicBezTo>
                      <a:pt x="90" y="159"/>
                      <a:pt x="91" y="159"/>
                      <a:pt x="91" y="159"/>
                    </a:cubicBezTo>
                    <a:cubicBezTo>
                      <a:pt x="91" y="159"/>
                      <a:pt x="91" y="158"/>
                      <a:pt x="91" y="158"/>
                    </a:cubicBezTo>
                    <a:cubicBezTo>
                      <a:pt x="91" y="158"/>
                      <a:pt x="92" y="158"/>
                      <a:pt x="92" y="158"/>
                    </a:cubicBezTo>
                    <a:cubicBezTo>
                      <a:pt x="92" y="158"/>
                      <a:pt x="93" y="157"/>
                      <a:pt x="93" y="157"/>
                    </a:cubicBezTo>
                    <a:cubicBezTo>
                      <a:pt x="93" y="157"/>
                      <a:pt x="93" y="157"/>
                      <a:pt x="93" y="156"/>
                    </a:cubicBezTo>
                    <a:cubicBezTo>
                      <a:pt x="93" y="3"/>
                      <a:pt x="93" y="3"/>
                      <a:pt x="93" y="3"/>
                    </a:cubicBezTo>
                    <a:cubicBezTo>
                      <a:pt x="93" y="2"/>
                      <a:pt x="93" y="2"/>
                      <a:pt x="93" y="2"/>
                    </a:cubicBezTo>
                    <a:cubicBezTo>
                      <a:pt x="93" y="1"/>
                      <a:pt x="92" y="1"/>
                      <a:pt x="92" y="1"/>
                    </a:cubicBezTo>
                    <a:cubicBezTo>
                      <a:pt x="92" y="0"/>
                      <a:pt x="91" y="0"/>
                      <a:pt x="91" y="0"/>
                    </a:cubicBezTo>
                    <a:cubicBezTo>
                      <a:pt x="91" y="0"/>
                      <a:pt x="90" y="0"/>
                      <a:pt x="90" y="0"/>
                    </a:cubicBezTo>
                    <a:cubicBezTo>
                      <a:pt x="3" y="0"/>
                      <a:pt x="3" y="0"/>
                      <a:pt x="3" y="0"/>
                    </a:cubicBezTo>
                    <a:cubicBezTo>
                      <a:pt x="2" y="0"/>
                      <a:pt x="2" y="0"/>
                      <a:pt x="2" y="0"/>
                    </a:cubicBezTo>
                    <a:close/>
                    <a:moveTo>
                      <a:pt x="5" y="4"/>
                    </a:moveTo>
                    <a:cubicBezTo>
                      <a:pt x="88" y="4"/>
                      <a:pt x="88" y="4"/>
                      <a:pt x="88" y="4"/>
                    </a:cubicBezTo>
                    <a:cubicBezTo>
                      <a:pt x="88" y="154"/>
                      <a:pt x="88" y="154"/>
                      <a:pt x="88" y="154"/>
                    </a:cubicBezTo>
                    <a:cubicBezTo>
                      <a:pt x="5" y="154"/>
                      <a:pt x="5" y="154"/>
                      <a:pt x="5" y="154"/>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2"/>
              <p:cNvSpPr>
                <a:spLocks noEditPoints="1"/>
              </p:cNvSpPr>
              <p:nvPr/>
            </p:nvSpPr>
            <p:spPr bwMode="auto">
              <a:xfrm>
                <a:off x="-2268" y="4313"/>
                <a:ext cx="220" cy="376"/>
              </a:xfrm>
              <a:custGeom>
                <a:avLst/>
                <a:gdLst>
                  <a:gd name="T0" fmla="*/ 2 w 93"/>
                  <a:gd name="T1" fmla="*/ 0 h 159"/>
                  <a:gd name="T2" fmla="*/ 2 w 93"/>
                  <a:gd name="T3" fmla="*/ 1 h 159"/>
                  <a:gd name="T4" fmla="*/ 1 w 93"/>
                  <a:gd name="T5" fmla="*/ 1 h 159"/>
                  <a:gd name="T6" fmla="*/ 1 w 93"/>
                  <a:gd name="T7" fmla="*/ 2 h 159"/>
                  <a:gd name="T8" fmla="*/ 0 w 93"/>
                  <a:gd name="T9" fmla="*/ 3 h 159"/>
                  <a:gd name="T10" fmla="*/ 0 w 93"/>
                  <a:gd name="T11" fmla="*/ 156 h 159"/>
                  <a:gd name="T12" fmla="*/ 1 w 93"/>
                  <a:gd name="T13" fmla="*/ 157 h 159"/>
                  <a:gd name="T14" fmla="*/ 1 w 93"/>
                  <a:gd name="T15" fmla="*/ 158 h 159"/>
                  <a:gd name="T16" fmla="*/ 2 w 93"/>
                  <a:gd name="T17" fmla="*/ 158 h 159"/>
                  <a:gd name="T18" fmla="*/ 3 w 93"/>
                  <a:gd name="T19" fmla="*/ 159 h 159"/>
                  <a:gd name="T20" fmla="*/ 91 w 93"/>
                  <a:gd name="T21" fmla="*/ 159 h 159"/>
                  <a:gd name="T22" fmla="*/ 91 w 93"/>
                  <a:gd name="T23" fmla="*/ 159 h 159"/>
                  <a:gd name="T24" fmla="*/ 91 w 93"/>
                  <a:gd name="T25" fmla="*/ 158 h 159"/>
                  <a:gd name="T26" fmla="*/ 92 w 93"/>
                  <a:gd name="T27" fmla="*/ 158 h 159"/>
                  <a:gd name="T28" fmla="*/ 93 w 93"/>
                  <a:gd name="T29" fmla="*/ 157 h 159"/>
                  <a:gd name="T30" fmla="*/ 93 w 93"/>
                  <a:gd name="T31" fmla="*/ 156 h 159"/>
                  <a:gd name="T32" fmla="*/ 93 w 93"/>
                  <a:gd name="T33" fmla="*/ 3 h 159"/>
                  <a:gd name="T34" fmla="*/ 93 w 93"/>
                  <a:gd name="T35" fmla="*/ 2 h 159"/>
                  <a:gd name="T36" fmla="*/ 92 w 93"/>
                  <a:gd name="T37" fmla="*/ 1 h 159"/>
                  <a:gd name="T38" fmla="*/ 91 w 93"/>
                  <a:gd name="T39" fmla="*/ 0 h 159"/>
                  <a:gd name="T40" fmla="*/ 91 w 93"/>
                  <a:gd name="T41" fmla="*/ 0 h 159"/>
                  <a:gd name="T42" fmla="*/ 3 w 93"/>
                  <a:gd name="T43" fmla="*/ 0 h 159"/>
                  <a:gd name="T44" fmla="*/ 2 w 93"/>
                  <a:gd name="T45" fmla="*/ 0 h 159"/>
                  <a:gd name="T46" fmla="*/ 6 w 93"/>
                  <a:gd name="T47" fmla="*/ 4 h 159"/>
                  <a:gd name="T48" fmla="*/ 89 w 93"/>
                  <a:gd name="T49" fmla="*/ 4 h 159"/>
                  <a:gd name="T50" fmla="*/ 89 w 93"/>
                  <a:gd name="T51" fmla="*/ 154 h 159"/>
                  <a:gd name="T52" fmla="*/ 6 w 93"/>
                  <a:gd name="T53" fmla="*/ 154 h 159"/>
                  <a:gd name="T54" fmla="*/ 6 w 93"/>
                  <a:gd name="T55" fmla="*/ 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9">
                    <a:moveTo>
                      <a:pt x="2" y="0"/>
                    </a:moveTo>
                    <a:cubicBezTo>
                      <a:pt x="2" y="0"/>
                      <a:pt x="2" y="1"/>
                      <a:pt x="2" y="1"/>
                    </a:cubicBezTo>
                    <a:cubicBezTo>
                      <a:pt x="2" y="1"/>
                      <a:pt x="2" y="1"/>
                      <a:pt x="1" y="1"/>
                    </a:cubicBezTo>
                    <a:cubicBezTo>
                      <a:pt x="1" y="1"/>
                      <a:pt x="1" y="1"/>
                      <a:pt x="1" y="2"/>
                    </a:cubicBezTo>
                    <a:cubicBezTo>
                      <a:pt x="1" y="2"/>
                      <a:pt x="1" y="2"/>
                      <a:pt x="0" y="3"/>
                    </a:cubicBezTo>
                    <a:cubicBezTo>
                      <a:pt x="0" y="156"/>
                      <a:pt x="0" y="156"/>
                      <a:pt x="0" y="156"/>
                    </a:cubicBezTo>
                    <a:cubicBezTo>
                      <a:pt x="1" y="157"/>
                      <a:pt x="1" y="157"/>
                      <a:pt x="1" y="157"/>
                    </a:cubicBezTo>
                    <a:cubicBezTo>
                      <a:pt x="1" y="157"/>
                      <a:pt x="1" y="158"/>
                      <a:pt x="1" y="158"/>
                    </a:cubicBezTo>
                    <a:cubicBezTo>
                      <a:pt x="2" y="158"/>
                      <a:pt x="2" y="158"/>
                      <a:pt x="2" y="158"/>
                    </a:cubicBezTo>
                    <a:cubicBezTo>
                      <a:pt x="2" y="158"/>
                      <a:pt x="3" y="159"/>
                      <a:pt x="3" y="159"/>
                    </a:cubicBezTo>
                    <a:cubicBezTo>
                      <a:pt x="91" y="159"/>
                      <a:pt x="91" y="159"/>
                      <a:pt x="91" y="159"/>
                    </a:cubicBezTo>
                    <a:cubicBezTo>
                      <a:pt x="91" y="159"/>
                      <a:pt x="91" y="159"/>
                      <a:pt x="91" y="159"/>
                    </a:cubicBezTo>
                    <a:cubicBezTo>
                      <a:pt x="92" y="159"/>
                      <a:pt x="92" y="158"/>
                      <a:pt x="91" y="158"/>
                    </a:cubicBezTo>
                    <a:cubicBezTo>
                      <a:pt x="92" y="158"/>
                      <a:pt x="92" y="158"/>
                      <a:pt x="92" y="158"/>
                    </a:cubicBezTo>
                    <a:cubicBezTo>
                      <a:pt x="93" y="158"/>
                      <a:pt x="93" y="157"/>
                      <a:pt x="93" y="157"/>
                    </a:cubicBezTo>
                    <a:cubicBezTo>
                      <a:pt x="93" y="157"/>
                      <a:pt x="93" y="157"/>
                      <a:pt x="93" y="156"/>
                    </a:cubicBezTo>
                    <a:cubicBezTo>
                      <a:pt x="93" y="3"/>
                      <a:pt x="93" y="3"/>
                      <a:pt x="93" y="3"/>
                    </a:cubicBezTo>
                    <a:cubicBezTo>
                      <a:pt x="93" y="2"/>
                      <a:pt x="93" y="2"/>
                      <a:pt x="93" y="2"/>
                    </a:cubicBezTo>
                    <a:cubicBezTo>
                      <a:pt x="93" y="1"/>
                      <a:pt x="93" y="1"/>
                      <a:pt x="92" y="1"/>
                    </a:cubicBezTo>
                    <a:cubicBezTo>
                      <a:pt x="92" y="0"/>
                      <a:pt x="92" y="0"/>
                      <a:pt x="91" y="0"/>
                    </a:cubicBezTo>
                    <a:cubicBezTo>
                      <a:pt x="91" y="0"/>
                      <a:pt x="91" y="0"/>
                      <a:pt x="91" y="0"/>
                    </a:cubicBezTo>
                    <a:cubicBezTo>
                      <a:pt x="3" y="0"/>
                      <a:pt x="3" y="0"/>
                      <a:pt x="3" y="0"/>
                    </a:cubicBezTo>
                    <a:cubicBezTo>
                      <a:pt x="3" y="0"/>
                      <a:pt x="2" y="0"/>
                      <a:pt x="2" y="0"/>
                    </a:cubicBezTo>
                    <a:close/>
                    <a:moveTo>
                      <a:pt x="6" y="4"/>
                    </a:moveTo>
                    <a:cubicBezTo>
                      <a:pt x="89" y="4"/>
                      <a:pt x="89" y="4"/>
                      <a:pt x="89" y="4"/>
                    </a:cubicBezTo>
                    <a:cubicBezTo>
                      <a:pt x="89" y="154"/>
                      <a:pt x="89" y="154"/>
                      <a:pt x="89" y="154"/>
                    </a:cubicBezTo>
                    <a:cubicBezTo>
                      <a:pt x="6" y="154"/>
                      <a:pt x="6" y="154"/>
                      <a:pt x="6" y="154"/>
                    </a:cubicBez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3"/>
              <p:cNvSpPr>
                <a:spLocks noEditPoints="1"/>
              </p:cNvSpPr>
              <p:nvPr/>
            </p:nvSpPr>
            <p:spPr bwMode="auto">
              <a:xfrm>
                <a:off x="-3193" y="3920"/>
                <a:ext cx="220" cy="374"/>
              </a:xfrm>
              <a:custGeom>
                <a:avLst/>
                <a:gdLst>
                  <a:gd name="T0" fmla="*/ 2 w 93"/>
                  <a:gd name="T1" fmla="*/ 0 h 158"/>
                  <a:gd name="T2" fmla="*/ 1 w 93"/>
                  <a:gd name="T3" fmla="*/ 1 h 158"/>
                  <a:gd name="T4" fmla="*/ 1 w 93"/>
                  <a:gd name="T5" fmla="*/ 2 h 158"/>
                  <a:gd name="T6" fmla="*/ 0 w 93"/>
                  <a:gd name="T7" fmla="*/ 2 h 158"/>
                  <a:gd name="T8" fmla="*/ 0 w 93"/>
                  <a:gd name="T9" fmla="*/ 3 h 158"/>
                  <a:gd name="T10" fmla="*/ 0 w 93"/>
                  <a:gd name="T11" fmla="*/ 157 h 158"/>
                  <a:gd name="T12" fmla="*/ 1 w 93"/>
                  <a:gd name="T13" fmla="*/ 157 h 158"/>
                  <a:gd name="T14" fmla="*/ 1 w 93"/>
                  <a:gd name="T15" fmla="*/ 158 h 158"/>
                  <a:gd name="T16" fmla="*/ 2 w 93"/>
                  <a:gd name="T17" fmla="*/ 158 h 158"/>
                  <a:gd name="T18" fmla="*/ 2 w 93"/>
                  <a:gd name="T19" fmla="*/ 158 h 158"/>
                  <a:gd name="T20" fmla="*/ 90 w 93"/>
                  <a:gd name="T21" fmla="*/ 158 h 158"/>
                  <a:gd name="T22" fmla="*/ 91 w 93"/>
                  <a:gd name="T23" fmla="*/ 158 h 158"/>
                  <a:gd name="T24" fmla="*/ 92 w 93"/>
                  <a:gd name="T25" fmla="*/ 158 h 158"/>
                  <a:gd name="T26" fmla="*/ 93 w 93"/>
                  <a:gd name="T27" fmla="*/ 157 h 158"/>
                  <a:gd name="T28" fmla="*/ 93 w 93"/>
                  <a:gd name="T29" fmla="*/ 157 h 158"/>
                  <a:gd name="T30" fmla="*/ 93 w 93"/>
                  <a:gd name="T31" fmla="*/ 3 h 158"/>
                  <a:gd name="T32" fmla="*/ 93 w 93"/>
                  <a:gd name="T33" fmla="*/ 2 h 158"/>
                  <a:gd name="T34" fmla="*/ 93 w 93"/>
                  <a:gd name="T35" fmla="*/ 1 h 158"/>
                  <a:gd name="T36" fmla="*/ 92 w 93"/>
                  <a:gd name="T37" fmla="*/ 1 h 158"/>
                  <a:gd name="T38" fmla="*/ 92 w 93"/>
                  <a:gd name="T39" fmla="*/ 0 h 158"/>
                  <a:gd name="T40" fmla="*/ 91 w 93"/>
                  <a:gd name="T41" fmla="*/ 0 h 158"/>
                  <a:gd name="T42" fmla="*/ 90 w 93"/>
                  <a:gd name="T43" fmla="*/ 0 h 158"/>
                  <a:gd name="T44" fmla="*/ 2 w 93"/>
                  <a:gd name="T45" fmla="*/ 0 h 158"/>
                  <a:gd name="T46" fmla="*/ 2 w 93"/>
                  <a:gd name="T47" fmla="*/ 0 h 158"/>
                  <a:gd name="T48" fmla="*/ 5 w 93"/>
                  <a:gd name="T49" fmla="*/ 5 h 158"/>
                  <a:gd name="T50" fmla="*/ 88 w 93"/>
                  <a:gd name="T51" fmla="*/ 5 h 158"/>
                  <a:gd name="T52" fmla="*/ 88 w 93"/>
                  <a:gd name="T53" fmla="*/ 154 h 158"/>
                  <a:gd name="T54" fmla="*/ 5 w 93"/>
                  <a:gd name="T55" fmla="*/ 154 h 158"/>
                  <a:gd name="T56" fmla="*/ 5 w 93"/>
                  <a:gd name="T57"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58">
                    <a:moveTo>
                      <a:pt x="2" y="0"/>
                    </a:moveTo>
                    <a:cubicBezTo>
                      <a:pt x="1" y="1"/>
                      <a:pt x="1" y="1"/>
                      <a:pt x="1" y="1"/>
                    </a:cubicBezTo>
                    <a:cubicBezTo>
                      <a:pt x="1" y="1"/>
                      <a:pt x="1" y="2"/>
                      <a:pt x="1" y="2"/>
                    </a:cubicBezTo>
                    <a:cubicBezTo>
                      <a:pt x="0" y="2"/>
                      <a:pt x="0" y="2"/>
                      <a:pt x="0" y="2"/>
                    </a:cubicBezTo>
                    <a:cubicBezTo>
                      <a:pt x="0" y="2"/>
                      <a:pt x="0" y="3"/>
                      <a:pt x="0" y="3"/>
                    </a:cubicBezTo>
                    <a:cubicBezTo>
                      <a:pt x="0" y="157"/>
                      <a:pt x="0" y="157"/>
                      <a:pt x="0" y="157"/>
                    </a:cubicBezTo>
                    <a:cubicBezTo>
                      <a:pt x="0" y="157"/>
                      <a:pt x="0" y="157"/>
                      <a:pt x="1" y="157"/>
                    </a:cubicBezTo>
                    <a:cubicBezTo>
                      <a:pt x="1" y="158"/>
                      <a:pt x="1" y="158"/>
                      <a:pt x="1" y="158"/>
                    </a:cubicBezTo>
                    <a:cubicBezTo>
                      <a:pt x="1" y="158"/>
                      <a:pt x="1" y="158"/>
                      <a:pt x="2" y="158"/>
                    </a:cubicBezTo>
                    <a:cubicBezTo>
                      <a:pt x="2" y="158"/>
                      <a:pt x="2" y="158"/>
                      <a:pt x="2" y="158"/>
                    </a:cubicBezTo>
                    <a:cubicBezTo>
                      <a:pt x="90" y="158"/>
                      <a:pt x="90" y="158"/>
                      <a:pt x="90" y="158"/>
                    </a:cubicBezTo>
                    <a:cubicBezTo>
                      <a:pt x="90" y="158"/>
                      <a:pt x="91" y="158"/>
                      <a:pt x="91" y="158"/>
                    </a:cubicBezTo>
                    <a:cubicBezTo>
                      <a:pt x="91" y="158"/>
                      <a:pt x="91" y="158"/>
                      <a:pt x="92" y="158"/>
                    </a:cubicBezTo>
                    <a:cubicBezTo>
                      <a:pt x="92" y="158"/>
                      <a:pt x="92"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2" y="1"/>
                      <a:pt x="92" y="1"/>
                      <a:pt x="92" y="1"/>
                    </a:cubicBezTo>
                    <a:cubicBezTo>
                      <a:pt x="92" y="1"/>
                      <a:pt x="92" y="1"/>
                      <a:pt x="92" y="0"/>
                    </a:cubicBezTo>
                    <a:cubicBezTo>
                      <a:pt x="91" y="0"/>
                      <a:pt x="91" y="0"/>
                      <a:pt x="91" y="0"/>
                    </a:cubicBezTo>
                    <a:cubicBezTo>
                      <a:pt x="91" y="0"/>
                      <a:pt x="90" y="0"/>
                      <a:pt x="90" y="0"/>
                    </a:cubicBezTo>
                    <a:cubicBezTo>
                      <a:pt x="2" y="0"/>
                      <a:pt x="2" y="0"/>
                      <a:pt x="2" y="0"/>
                    </a:cubicBezTo>
                    <a:cubicBezTo>
                      <a:pt x="2" y="0"/>
                      <a:pt x="2" y="0"/>
                      <a:pt x="2" y="0"/>
                    </a:cubicBezTo>
                    <a:close/>
                    <a:moveTo>
                      <a:pt x="5" y="5"/>
                    </a:moveTo>
                    <a:cubicBezTo>
                      <a:pt x="88" y="5"/>
                      <a:pt x="88" y="5"/>
                      <a:pt x="88" y="5"/>
                    </a:cubicBezTo>
                    <a:cubicBezTo>
                      <a:pt x="88" y="154"/>
                      <a:pt x="88" y="154"/>
                      <a:pt x="88" y="154"/>
                    </a:cubicBezTo>
                    <a:cubicBezTo>
                      <a:pt x="5" y="154"/>
                      <a:pt x="5" y="154"/>
                      <a:pt x="5" y="154"/>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4"/>
              <p:cNvSpPr>
                <a:spLocks noEditPoints="1"/>
              </p:cNvSpPr>
              <p:nvPr/>
            </p:nvSpPr>
            <p:spPr bwMode="auto">
              <a:xfrm>
                <a:off x="-3454" y="3920"/>
                <a:ext cx="220" cy="374"/>
              </a:xfrm>
              <a:custGeom>
                <a:avLst/>
                <a:gdLst>
                  <a:gd name="T0" fmla="*/ 2 w 93"/>
                  <a:gd name="T1" fmla="*/ 0 h 158"/>
                  <a:gd name="T2" fmla="*/ 1 w 93"/>
                  <a:gd name="T3" fmla="*/ 1 h 158"/>
                  <a:gd name="T4" fmla="*/ 1 w 93"/>
                  <a:gd name="T5" fmla="*/ 2 h 158"/>
                  <a:gd name="T6" fmla="*/ 0 w 93"/>
                  <a:gd name="T7" fmla="*/ 2 h 158"/>
                  <a:gd name="T8" fmla="*/ 0 w 93"/>
                  <a:gd name="T9" fmla="*/ 3 h 158"/>
                  <a:gd name="T10" fmla="*/ 0 w 93"/>
                  <a:gd name="T11" fmla="*/ 157 h 158"/>
                  <a:gd name="T12" fmla="*/ 1 w 93"/>
                  <a:gd name="T13" fmla="*/ 157 h 158"/>
                  <a:gd name="T14" fmla="*/ 1 w 93"/>
                  <a:gd name="T15" fmla="*/ 158 h 158"/>
                  <a:gd name="T16" fmla="*/ 2 w 93"/>
                  <a:gd name="T17" fmla="*/ 158 h 158"/>
                  <a:gd name="T18" fmla="*/ 3 w 93"/>
                  <a:gd name="T19" fmla="*/ 158 h 158"/>
                  <a:gd name="T20" fmla="*/ 90 w 93"/>
                  <a:gd name="T21" fmla="*/ 158 h 158"/>
                  <a:gd name="T22" fmla="*/ 91 w 93"/>
                  <a:gd name="T23" fmla="*/ 158 h 158"/>
                  <a:gd name="T24" fmla="*/ 92 w 93"/>
                  <a:gd name="T25" fmla="*/ 158 h 158"/>
                  <a:gd name="T26" fmla="*/ 93 w 93"/>
                  <a:gd name="T27" fmla="*/ 157 h 158"/>
                  <a:gd name="T28" fmla="*/ 93 w 93"/>
                  <a:gd name="T29" fmla="*/ 157 h 158"/>
                  <a:gd name="T30" fmla="*/ 93 w 93"/>
                  <a:gd name="T31" fmla="*/ 3 h 158"/>
                  <a:gd name="T32" fmla="*/ 93 w 93"/>
                  <a:gd name="T33" fmla="*/ 2 h 158"/>
                  <a:gd name="T34" fmla="*/ 93 w 93"/>
                  <a:gd name="T35" fmla="*/ 1 h 158"/>
                  <a:gd name="T36" fmla="*/ 92 w 93"/>
                  <a:gd name="T37" fmla="*/ 1 h 158"/>
                  <a:gd name="T38" fmla="*/ 92 w 93"/>
                  <a:gd name="T39" fmla="*/ 0 h 158"/>
                  <a:gd name="T40" fmla="*/ 91 w 93"/>
                  <a:gd name="T41" fmla="*/ 0 h 158"/>
                  <a:gd name="T42" fmla="*/ 90 w 93"/>
                  <a:gd name="T43" fmla="*/ 0 h 158"/>
                  <a:gd name="T44" fmla="*/ 3 w 93"/>
                  <a:gd name="T45" fmla="*/ 0 h 158"/>
                  <a:gd name="T46" fmla="*/ 2 w 93"/>
                  <a:gd name="T47" fmla="*/ 0 h 158"/>
                  <a:gd name="T48" fmla="*/ 5 w 93"/>
                  <a:gd name="T49" fmla="*/ 5 h 158"/>
                  <a:gd name="T50" fmla="*/ 88 w 93"/>
                  <a:gd name="T51" fmla="*/ 5 h 158"/>
                  <a:gd name="T52" fmla="*/ 88 w 93"/>
                  <a:gd name="T53" fmla="*/ 154 h 158"/>
                  <a:gd name="T54" fmla="*/ 5 w 93"/>
                  <a:gd name="T55" fmla="*/ 154 h 158"/>
                  <a:gd name="T56" fmla="*/ 5 w 93"/>
                  <a:gd name="T57"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58">
                    <a:moveTo>
                      <a:pt x="2" y="0"/>
                    </a:moveTo>
                    <a:cubicBezTo>
                      <a:pt x="1" y="1"/>
                      <a:pt x="1" y="1"/>
                      <a:pt x="1" y="1"/>
                    </a:cubicBezTo>
                    <a:cubicBezTo>
                      <a:pt x="1" y="1"/>
                      <a:pt x="1" y="2"/>
                      <a:pt x="1" y="2"/>
                    </a:cubicBezTo>
                    <a:cubicBezTo>
                      <a:pt x="1" y="2"/>
                      <a:pt x="0" y="2"/>
                      <a:pt x="0" y="2"/>
                    </a:cubicBezTo>
                    <a:cubicBezTo>
                      <a:pt x="0" y="2"/>
                      <a:pt x="0" y="3"/>
                      <a:pt x="0" y="3"/>
                    </a:cubicBezTo>
                    <a:cubicBezTo>
                      <a:pt x="0" y="157"/>
                      <a:pt x="0" y="157"/>
                      <a:pt x="0" y="157"/>
                    </a:cubicBezTo>
                    <a:cubicBezTo>
                      <a:pt x="0" y="157"/>
                      <a:pt x="0" y="157"/>
                      <a:pt x="1" y="157"/>
                    </a:cubicBezTo>
                    <a:cubicBezTo>
                      <a:pt x="1" y="158"/>
                      <a:pt x="1" y="158"/>
                      <a:pt x="1" y="158"/>
                    </a:cubicBezTo>
                    <a:cubicBezTo>
                      <a:pt x="1" y="158"/>
                      <a:pt x="1" y="158"/>
                      <a:pt x="2" y="158"/>
                    </a:cubicBezTo>
                    <a:cubicBezTo>
                      <a:pt x="2" y="158"/>
                      <a:pt x="2" y="158"/>
                      <a:pt x="3" y="158"/>
                    </a:cubicBezTo>
                    <a:cubicBezTo>
                      <a:pt x="90" y="158"/>
                      <a:pt x="90" y="158"/>
                      <a:pt x="90" y="158"/>
                    </a:cubicBezTo>
                    <a:cubicBezTo>
                      <a:pt x="90" y="158"/>
                      <a:pt x="91" y="158"/>
                      <a:pt x="91" y="158"/>
                    </a:cubicBezTo>
                    <a:cubicBezTo>
                      <a:pt x="91" y="158"/>
                      <a:pt x="92" y="158"/>
                      <a:pt x="92" y="158"/>
                    </a:cubicBezTo>
                    <a:cubicBezTo>
                      <a:pt x="92" y="158"/>
                      <a:pt x="93"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2" y="1"/>
                      <a:pt x="92" y="1"/>
                      <a:pt x="92" y="1"/>
                    </a:cubicBezTo>
                    <a:cubicBezTo>
                      <a:pt x="92" y="1"/>
                      <a:pt x="92" y="1"/>
                      <a:pt x="92" y="0"/>
                    </a:cubicBezTo>
                    <a:cubicBezTo>
                      <a:pt x="92" y="0"/>
                      <a:pt x="91" y="0"/>
                      <a:pt x="91" y="0"/>
                    </a:cubicBezTo>
                    <a:cubicBezTo>
                      <a:pt x="91" y="0"/>
                      <a:pt x="90" y="0"/>
                      <a:pt x="90" y="0"/>
                    </a:cubicBezTo>
                    <a:cubicBezTo>
                      <a:pt x="3" y="0"/>
                      <a:pt x="3" y="0"/>
                      <a:pt x="3" y="0"/>
                    </a:cubicBezTo>
                    <a:cubicBezTo>
                      <a:pt x="2" y="0"/>
                      <a:pt x="2" y="0"/>
                      <a:pt x="2" y="0"/>
                    </a:cubicBezTo>
                    <a:close/>
                    <a:moveTo>
                      <a:pt x="5" y="5"/>
                    </a:moveTo>
                    <a:cubicBezTo>
                      <a:pt x="88" y="5"/>
                      <a:pt x="88" y="5"/>
                      <a:pt x="88" y="5"/>
                    </a:cubicBezTo>
                    <a:cubicBezTo>
                      <a:pt x="88" y="154"/>
                      <a:pt x="88" y="154"/>
                      <a:pt x="88" y="154"/>
                    </a:cubicBezTo>
                    <a:cubicBezTo>
                      <a:pt x="5" y="154"/>
                      <a:pt x="5" y="154"/>
                      <a:pt x="5" y="154"/>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5"/>
              <p:cNvSpPr>
                <a:spLocks noEditPoints="1"/>
              </p:cNvSpPr>
              <p:nvPr/>
            </p:nvSpPr>
            <p:spPr bwMode="auto">
              <a:xfrm>
                <a:off x="-2268" y="3920"/>
                <a:ext cx="220" cy="374"/>
              </a:xfrm>
              <a:custGeom>
                <a:avLst/>
                <a:gdLst>
                  <a:gd name="T0" fmla="*/ 2 w 93"/>
                  <a:gd name="T1" fmla="*/ 0 h 158"/>
                  <a:gd name="T2" fmla="*/ 1 w 93"/>
                  <a:gd name="T3" fmla="*/ 1 h 158"/>
                  <a:gd name="T4" fmla="*/ 1 w 93"/>
                  <a:gd name="T5" fmla="*/ 2 h 158"/>
                  <a:gd name="T6" fmla="*/ 0 w 93"/>
                  <a:gd name="T7" fmla="*/ 3 h 158"/>
                  <a:gd name="T8" fmla="*/ 0 w 93"/>
                  <a:gd name="T9" fmla="*/ 157 h 158"/>
                  <a:gd name="T10" fmla="*/ 1 w 93"/>
                  <a:gd name="T11" fmla="*/ 157 h 158"/>
                  <a:gd name="T12" fmla="*/ 1 w 93"/>
                  <a:gd name="T13" fmla="*/ 158 h 158"/>
                  <a:gd name="T14" fmla="*/ 2 w 93"/>
                  <a:gd name="T15" fmla="*/ 158 h 158"/>
                  <a:gd name="T16" fmla="*/ 3 w 93"/>
                  <a:gd name="T17" fmla="*/ 158 h 158"/>
                  <a:gd name="T18" fmla="*/ 91 w 93"/>
                  <a:gd name="T19" fmla="*/ 158 h 158"/>
                  <a:gd name="T20" fmla="*/ 91 w 93"/>
                  <a:gd name="T21" fmla="*/ 158 h 158"/>
                  <a:gd name="T22" fmla="*/ 92 w 93"/>
                  <a:gd name="T23" fmla="*/ 158 h 158"/>
                  <a:gd name="T24" fmla="*/ 93 w 93"/>
                  <a:gd name="T25" fmla="*/ 157 h 158"/>
                  <a:gd name="T26" fmla="*/ 93 w 93"/>
                  <a:gd name="T27" fmla="*/ 157 h 158"/>
                  <a:gd name="T28" fmla="*/ 93 w 93"/>
                  <a:gd name="T29" fmla="*/ 3 h 158"/>
                  <a:gd name="T30" fmla="*/ 93 w 93"/>
                  <a:gd name="T31" fmla="*/ 2 h 158"/>
                  <a:gd name="T32" fmla="*/ 93 w 93"/>
                  <a:gd name="T33" fmla="*/ 1 h 158"/>
                  <a:gd name="T34" fmla="*/ 92 w 93"/>
                  <a:gd name="T35" fmla="*/ 1 h 158"/>
                  <a:gd name="T36" fmla="*/ 92 w 93"/>
                  <a:gd name="T37" fmla="*/ 0 h 158"/>
                  <a:gd name="T38" fmla="*/ 91 w 93"/>
                  <a:gd name="T39" fmla="*/ 0 h 158"/>
                  <a:gd name="T40" fmla="*/ 91 w 93"/>
                  <a:gd name="T41" fmla="*/ 0 h 158"/>
                  <a:gd name="T42" fmla="*/ 3 w 93"/>
                  <a:gd name="T43" fmla="*/ 0 h 158"/>
                  <a:gd name="T44" fmla="*/ 2 w 93"/>
                  <a:gd name="T45" fmla="*/ 0 h 158"/>
                  <a:gd name="T46" fmla="*/ 6 w 93"/>
                  <a:gd name="T47" fmla="*/ 5 h 158"/>
                  <a:gd name="T48" fmla="*/ 89 w 93"/>
                  <a:gd name="T49" fmla="*/ 5 h 158"/>
                  <a:gd name="T50" fmla="*/ 89 w 93"/>
                  <a:gd name="T51" fmla="*/ 154 h 158"/>
                  <a:gd name="T52" fmla="*/ 6 w 93"/>
                  <a:gd name="T53" fmla="*/ 154 h 158"/>
                  <a:gd name="T54" fmla="*/ 6 w 93"/>
                  <a:gd name="T55"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58">
                    <a:moveTo>
                      <a:pt x="2" y="0"/>
                    </a:moveTo>
                    <a:cubicBezTo>
                      <a:pt x="2" y="1"/>
                      <a:pt x="2" y="1"/>
                      <a:pt x="1" y="1"/>
                    </a:cubicBezTo>
                    <a:cubicBezTo>
                      <a:pt x="1" y="1"/>
                      <a:pt x="1" y="2"/>
                      <a:pt x="1" y="2"/>
                    </a:cubicBezTo>
                    <a:cubicBezTo>
                      <a:pt x="1" y="2"/>
                      <a:pt x="1" y="3"/>
                      <a:pt x="0" y="3"/>
                    </a:cubicBezTo>
                    <a:cubicBezTo>
                      <a:pt x="0" y="157"/>
                      <a:pt x="0" y="157"/>
                      <a:pt x="0" y="157"/>
                    </a:cubicBezTo>
                    <a:cubicBezTo>
                      <a:pt x="1" y="157"/>
                      <a:pt x="1" y="157"/>
                      <a:pt x="1" y="157"/>
                    </a:cubicBezTo>
                    <a:cubicBezTo>
                      <a:pt x="1" y="158"/>
                      <a:pt x="1" y="158"/>
                      <a:pt x="1" y="158"/>
                    </a:cubicBezTo>
                    <a:cubicBezTo>
                      <a:pt x="2" y="158"/>
                      <a:pt x="2" y="158"/>
                      <a:pt x="2" y="158"/>
                    </a:cubicBezTo>
                    <a:cubicBezTo>
                      <a:pt x="2" y="158"/>
                      <a:pt x="3" y="158"/>
                      <a:pt x="3" y="158"/>
                    </a:cubicBezTo>
                    <a:cubicBezTo>
                      <a:pt x="91" y="158"/>
                      <a:pt x="91" y="158"/>
                      <a:pt x="91" y="158"/>
                    </a:cubicBezTo>
                    <a:cubicBezTo>
                      <a:pt x="91" y="158"/>
                      <a:pt x="91" y="158"/>
                      <a:pt x="91" y="158"/>
                    </a:cubicBezTo>
                    <a:cubicBezTo>
                      <a:pt x="92" y="158"/>
                      <a:pt x="92" y="158"/>
                      <a:pt x="92" y="158"/>
                    </a:cubicBezTo>
                    <a:cubicBezTo>
                      <a:pt x="93" y="158"/>
                      <a:pt x="93" y="158"/>
                      <a:pt x="93" y="157"/>
                    </a:cubicBezTo>
                    <a:cubicBezTo>
                      <a:pt x="93" y="157"/>
                      <a:pt x="93" y="157"/>
                      <a:pt x="93" y="157"/>
                    </a:cubicBezTo>
                    <a:cubicBezTo>
                      <a:pt x="93" y="3"/>
                      <a:pt x="93" y="3"/>
                      <a:pt x="93" y="3"/>
                    </a:cubicBezTo>
                    <a:cubicBezTo>
                      <a:pt x="93" y="3"/>
                      <a:pt x="93" y="2"/>
                      <a:pt x="93" y="2"/>
                    </a:cubicBezTo>
                    <a:cubicBezTo>
                      <a:pt x="93" y="2"/>
                      <a:pt x="93" y="1"/>
                      <a:pt x="93" y="1"/>
                    </a:cubicBezTo>
                    <a:cubicBezTo>
                      <a:pt x="93" y="1"/>
                      <a:pt x="93" y="1"/>
                      <a:pt x="92" y="1"/>
                    </a:cubicBezTo>
                    <a:cubicBezTo>
                      <a:pt x="92" y="1"/>
                      <a:pt x="92" y="1"/>
                      <a:pt x="92" y="0"/>
                    </a:cubicBezTo>
                    <a:cubicBezTo>
                      <a:pt x="92" y="0"/>
                      <a:pt x="92" y="0"/>
                      <a:pt x="91" y="0"/>
                    </a:cubicBezTo>
                    <a:cubicBezTo>
                      <a:pt x="91" y="0"/>
                      <a:pt x="91" y="0"/>
                      <a:pt x="91" y="0"/>
                    </a:cubicBezTo>
                    <a:cubicBezTo>
                      <a:pt x="3" y="0"/>
                      <a:pt x="3" y="0"/>
                      <a:pt x="3" y="0"/>
                    </a:cubicBezTo>
                    <a:cubicBezTo>
                      <a:pt x="3" y="0"/>
                      <a:pt x="2" y="0"/>
                      <a:pt x="2" y="0"/>
                    </a:cubicBezTo>
                    <a:close/>
                    <a:moveTo>
                      <a:pt x="6" y="5"/>
                    </a:moveTo>
                    <a:cubicBezTo>
                      <a:pt x="89" y="5"/>
                      <a:pt x="89" y="5"/>
                      <a:pt x="89" y="5"/>
                    </a:cubicBezTo>
                    <a:cubicBezTo>
                      <a:pt x="89" y="154"/>
                      <a:pt x="89" y="154"/>
                      <a:pt x="89" y="154"/>
                    </a:cubicBezTo>
                    <a:cubicBezTo>
                      <a:pt x="6" y="154"/>
                      <a:pt x="6" y="154"/>
                      <a:pt x="6" y="154"/>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6"/>
              <p:cNvSpPr>
                <a:spLocks noChangeArrowheads="1"/>
              </p:cNvSpPr>
              <p:nvPr/>
            </p:nvSpPr>
            <p:spPr bwMode="auto">
              <a:xfrm>
                <a:off x="-2513" y="4320"/>
                <a:ext cx="209"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7"/>
              <p:cNvSpPr>
                <a:spLocks noChangeArrowheads="1"/>
              </p:cNvSpPr>
              <p:nvPr/>
            </p:nvSpPr>
            <p:spPr bwMode="auto">
              <a:xfrm>
                <a:off x="-2513" y="3927"/>
                <a:ext cx="209"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8"/>
              <p:cNvSpPr>
                <a:spLocks noChangeArrowheads="1"/>
              </p:cNvSpPr>
              <p:nvPr/>
            </p:nvSpPr>
            <p:spPr bwMode="auto">
              <a:xfrm>
                <a:off x="-2980" y="1719"/>
                <a:ext cx="209" cy="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9"/>
              <p:cNvSpPr>
                <a:spLocks noChangeArrowheads="1"/>
              </p:cNvSpPr>
              <p:nvPr/>
            </p:nvSpPr>
            <p:spPr bwMode="auto">
              <a:xfrm>
                <a:off x="-2719" y="1719"/>
                <a:ext cx="209" cy="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0"/>
              <p:cNvSpPr>
                <a:spLocks noChangeArrowheads="1"/>
              </p:cNvSpPr>
              <p:nvPr/>
            </p:nvSpPr>
            <p:spPr bwMode="auto">
              <a:xfrm>
                <a:off x="-3189" y="4320"/>
                <a:ext cx="209"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1"/>
              <p:cNvSpPr>
                <a:spLocks noChangeArrowheads="1"/>
              </p:cNvSpPr>
              <p:nvPr/>
            </p:nvSpPr>
            <p:spPr bwMode="auto">
              <a:xfrm>
                <a:off x="-3449" y="4320"/>
                <a:ext cx="208"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2"/>
              <p:cNvSpPr>
                <a:spLocks noChangeArrowheads="1"/>
              </p:cNvSpPr>
              <p:nvPr/>
            </p:nvSpPr>
            <p:spPr bwMode="auto">
              <a:xfrm>
                <a:off x="-2261" y="4320"/>
                <a:ext cx="208"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53"/>
              <p:cNvSpPr>
                <a:spLocks noChangeArrowheads="1"/>
              </p:cNvSpPr>
              <p:nvPr/>
            </p:nvSpPr>
            <p:spPr bwMode="auto">
              <a:xfrm>
                <a:off x="-3189" y="3927"/>
                <a:ext cx="209"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4"/>
              <p:cNvSpPr>
                <a:spLocks noChangeArrowheads="1"/>
              </p:cNvSpPr>
              <p:nvPr/>
            </p:nvSpPr>
            <p:spPr bwMode="auto">
              <a:xfrm>
                <a:off x="-3449" y="3927"/>
                <a:ext cx="208"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55"/>
              <p:cNvSpPr>
                <a:spLocks noChangeArrowheads="1"/>
              </p:cNvSpPr>
              <p:nvPr/>
            </p:nvSpPr>
            <p:spPr bwMode="auto">
              <a:xfrm>
                <a:off x="-2261" y="3927"/>
                <a:ext cx="208" cy="3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6"/>
              <p:cNvSpPr>
                <a:spLocks noEditPoints="1"/>
              </p:cNvSpPr>
              <p:nvPr/>
            </p:nvSpPr>
            <p:spPr bwMode="auto">
              <a:xfrm>
                <a:off x="-2643" y="1787"/>
                <a:ext cx="1046" cy="225"/>
              </a:xfrm>
              <a:custGeom>
                <a:avLst/>
                <a:gdLst>
                  <a:gd name="T0" fmla="*/ 1046 w 1046"/>
                  <a:gd name="T1" fmla="*/ 211 h 225"/>
                  <a:gd name="T2" fmla="*/ 1046 w 1046"/>
                  <a:gd name="T3" fmla="*/ 197 h 225"/>
                  <a:gd name="T4" fmla="*/ 1041 w 1046"/>
                  <a:gd name="T5" fmla="*/ 3 h 225"/>
                  <a:gd name="T6" fmla="*/ 12 w 1046"/>
                  <a:gd name="T7" fmla="*/ 14 h 225"/>
                  <a:gd name="T8" fmla="*/ 292 w 1046"/>
                  <a:gd name="T9" fmla="*/ 206 h 225"/>
                  <a:gd name="T10" fmla="*/ 401 w 1046"/>
                  <a:gd name="T11" fmla="*/ 126 h 225"/>
                  <a:gd name="T12" fmla="*/ 289 w 1046"/>
                  <a:gd name="T13" fmla="*/ 206 h 225"/>
                  <a:gd name="T14" fmla="*/ 263 w 1046"/>
                  <a:gd name="T15" fmla="*/ 206 h 225"/>
                  <a:gd name="T16" fmla="*/ 149 w 1046"/>
                  <a:gd name="T17" fmla="*/ 128 h 225"/>
                  <a:gd name="T18" fmla="*/ 261 w 1046"/>
                  <a:gd name="T19" fmla="*/ 206 h 225"/>
                  <a:gd name="T20" fmla="*/ 669 w 1046"/>
                  <a:gd name="T21" fmla="*/ 109 h 225"/>
                  <a:gd name="T22" fmla="*/ 889 w 1046"/>
                  <a:gd name="T23" fmla="*/ 107 h 225"/>
                  <a:gd name="T24" fmla="*/ 669 w 1046"/>
                  <a:gd name="T25" fmla="*/ 109 h 225"/>
                  <a:gd name="T26" fmla="*/ 766 w 1046"/>
                  <a:gd name="T27" fmla="*/ 199 h 225"/>
                  <a:gd name="T28" fmla="*/ 543 w 1046"/>
                  <a:gd name="T29" fmla="*/ 204 h 225"/>
                  <a:gd name="T30" fmla="*/ 766 w 1046"/>
                  <a:gd name="T31" fmla="*/ 199 h 225"/>
                  <a:gd name="T32" fmla="*/ 415 w 1046"/>
                  <a:gd name="T33" fmla="*/ 114 h 225"/>
                  <a:gd name="T34" fmla="*/ 640 w 1046"/>
                  <a:gd name="T35" fmla="*/ 111 h 225"/>
                  <a:gd name="T36" fmla="*/ 277 w 1046"/>
                  <a:gd name="T37" fmla="*/ 197 h 225"/>
                  <a:gd name="T38" fmla="*/ 275 w 1046"/>
                  <a:gd name="T39" fmla="*/ 36 h 225"/>
                  <a:gd name="T40" fmla="*/ 277 w 1046"/>
                  <a:gd name="T41" fmla="*/ 197 h 225"/>
                  <a:gd name="T42" fmla="*/ 24 w 1046"/>
                  <a:gd name="T43" fmla="*/ 38 h 225"/>
                  <a:gd name="T44" fmla="*/ 26 w 1046"/>
                  <a:gd name="T45" fmla="*/ 199 h 225"/>
                  <a:gd name="T46" fmla="*/ 0 w 1046"/>
                  <a:gd name="T47" fmla="*/ 114 h 225"/>
                  <a:gd name="T48" fmla="*/ 5 w 1046"/>
                  <a:gd name="T49" fmla="*/ 128 h 225"/>
                  <a:gd name="T50" fmla="*/ 794 w 1046"/>
                  <a:gd name="T51" fmla="*/ 199 h 225"/>
                  <a:gd name="T52" fmla="*/ 903 w 1046"/>
                  <a:gd name="T53" fmla="*/ 116 h 225"/>
                  <a:gd name="T54" fmla="*/ 794 w 1046"/>
                  <a:gd name="T55" fmla="*/ 199 h 225"/>
                  <a:gd name="T56" fmla="*/ 1031 w 1046"/>
                  <a:gd name="T57" fmla="*/ 185 h 225"/>
                  <a:gd name="T58" fmla="*/ 1029 w 1046"/>
                  <a:gd name="T59" fmla="*/ 24 h 225"/>
                  <a:gd name="T60" fmla="*/ 1012 w 1046"/>
                  <a:gd name="T61" fmla="*/ 14 h 225"/>
                  <a:gd name="T62" fmla="*/ 792 w 1046"/>
                  <a:gd name="T63" fmla="*/ 19 h 225"/>
                  <a:gd name="T64" fmla="*/ 792 w 1046"/>
                  <a:gd name="T65" fmla="*/ 17 h 225"/>
                  <a:gd name="T66" fmla="*/ 763 w 1046"/>
                  <a:gd name="T67" fmla="*/ 19 h 225"/>
                  <a:gd name="T68" fmla="*/ 763 w 1046"/>
                  <a:gd name="T69" fmla="*/ 19 h 225"/>
                  <a:gd name="T70" fmla="*/ 541 w 1046"/>
                  <a:gd name="T71" fmla="*/ 22 h 225"/>
                  <a:gd name="T72" fmla="*/ 763 w 1046"/>
                  <a:gd name="T73" fmla="*/ 19 h 225"/>
                  <a:gd name="T74" fmla="*/ 401 w 1046"/>
                  <a:gd name="T75" fmla="*/ 104 h 225"/>
                  <a:gd name="T76" fmla="*/ 289 w 1046"/>
                  <a:gd name="T77" fmla="*/ 26 h 225"/>
                  <a:gd name="T78" fmla="*/ 510 w 1046"/>
                  <a:gd name="T79" fmla="*/ 22 h 225"/>
                  <a:gd name="T80" fmla="*/ 258 w 1046"/>
                  <a:gd name="T81" fmla="*/ 26 h 225"/>
                  <a:gd name="T82" fmla="*/ 149 w 1046"/>
                  <a:gd name="T83" fmla="*/ 107 h 225"/>
                  <a:gd name="T84" fmla="*/ 258 w 1046"/>
                  <a:gd name="T85" fmla="*/ 26 h 225"/>
                  <a:gd name="T86" fmla="*/ 2 w 1046"/>
                  <a:gd name="T87" fmla="*/ 10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6" h="225">
                    <a:moveTo>
                      <a:pt x="16" y="225"/>
                    </a:moveTo>
                    <a:lnTo>
                      <a:pt x="1046" y="211"/>
                    </a:lnTo>
                    <a:lnTo>
                      <a:pt x="1046" y="209"/>
                    </a:lnTo>
                    <a:lnTo>
                      <a:pt x="1046" y="197"/>
                    </a:lnTo>
                    <a:lnTo>
                      <a:pt x="1043" y="14"/>
                    </a:lnTo>
                    <a:lnTo>
                      <a:pt x="1041" y="3"/>
                    </a:lnTo>
                    <a:lnTo>
                      <a:pt x="1041" y="0"/>
                    </a:lnTo>
                    <a:lnTo>
                      <a:pt x="12" y="14"/>
                    </a:lnTo>
                    <a:lnTo>
                      <a:pt x="16" y="225"/>
                    </a:lnTo>
                    <a:close/>
                    <a:moveTo>
                      <a:pt x="292" y="206"/>
                    </a:moveTo>
                    <a:lnTo>
                      <a:pt x="292" y="206"/>
                    </a:lnTo>
                    <a:lnTo>
                      <a:pt x="401" y="126"/>
                    </a:lnTo>
                    <a:lnTo>
                      <a:pt x="512" y="204"/>
                    </a:lnTo>
                    <a:lnTo>
                      <a:pt x="289" y="206"/>
                    </a:lnTo>
                    <a:lnTo>
                      <a:pt x="292" y="206"/>
                    </a:lnTo>
                    <a:close/>
                    <a:moveTo>
                      <a:pt x="263" y="206"/>
                    </a:moveTo>
                    <a:lnTo>
                      <a:pt x="40" y="211"/>
                    </a:lnTo>
                    <a:lnTo>
                      <a:pt x="149" y="128"/>
                    </a:lnTo>
                    <a:lnTo>
                      <a:pt x="261" y="206"/>
                    </a:lnTo>
                    <a:lnTo>
                      <a:pt x="261" y="206"/>
                    </a:lnTo>
                    <a:lnTo>
                      <a:pt x="263" y="206"/>
                    </a:lnTo>
                    <a:close/>
                    <a:moveTo>
                      <a:pt x="669" y="109"/>
                    </a:moveTo>
                    <a:lnTo>
                      <a:pt x="778" y="29"/>
                    </a:lnTo>
                    <a:lnTo>
                      <a:pt x="889" y="107"/>
                    </a:lnTo>
                    <a:lnTo>
                      <a:pt x="780" y="190"/>
                    </a:lnTo>
                    <a:lnTo>
                      <a:pt x="669" y="109"/>
                    </a:lnTo>
                    <a:close/>
                    <a:moveTo>
                      <a:pt x="766" y="199"/>
                    </a:moveTo>
                    <a:lnTo>
                      <a:pt x="766" y="199"/>
                    </a:lnTo>
                    <a:lnTo>
                      <a:pt x="766" y="199"/>
                    </a:lnTo>
                    <a:lnTo>
                      <a:pt x="543" y="204"/>
                    </a:lnTo>
                    <a:lnTo>
                      <a:pt x="654" y="121"/>
                    </a:lnTo>
                    <a:lnTo>
                      <a:pt x="766" y="199"/>
                    </a:lnTo>
                    <a:close/>
                    <a:moveTo>
                      <a:pt x="529" y="194"/>
                    </a:moveTo>
                    <a:lnTo>
                      <a:pt x="415" y="114"/>
                    </a:lnTo>
                    <a:lnTo>
                      <a:pt x="526" y="31"/>
                    </a:lnTo>
                    <a:lnTo>
                      <a:pt x="640" y="111"/>
                    </a:lnTo>
                    <a:lnTo>
                      <a:pt x="529" y="194"/>
                    </a:lnTo>
                    <a:close/>
                    <a:moveTo>
                      <a:pt x="277" y="197"/>
                    </a:moveTo>
                    <a:lnTo>
                      <a:pt x="163" y="119"/>
                    </a:lnTo>
                    <a:lnTo>
                      <a:pt x="275" y="36"/>
                    </a:lnTo>
                    <a:lnTo>
                      <a:pt x="386" y="114"/>
                    </a:lnTo>
                    <a:lnTo>
                      <a:pt x="277" y="197"/>
                    </a:lnTo>
                    <a:close/>
                    <a:moveTo>
                      <a:pt x="26" y="199"/>
                    </a:moveTo>
                    <a:lnTo>
                      <a:pt x="24" y="38"/>
                    </a:lnTo>
                    <a:lnTo>
                      <a:pt x="135" y="119"/>
                    </a:lnTo>
                    <a:lnTo>
                      <a:pt x="26" y="199"/>
                    </a:lnTo>
                    <a:close/>
                    <a:moveTo>
                      <a:pt x="0" y="114"/>
                    </a:moveTo>
                    <a:lnTo>
                      <a:pt x="0" y="114"/>
                    </a:lnTo>
                    <a:close/>
                    <a:moveTo>
                      <a:pt x="5" y="128"/>
                    </a:moveTo>
                    <a:lnTo>
                      <a:pt x="5" y="128"/>
                    </a:lnTo>
                    <a:close/>
                    <a:moveTo>
                      <a:pt x="794" y="199"/>
                    </a:moveTo>
                    <a:lnTo>
                      <a:pt x="794" y="199"/>
                    </a:lnTo>
                    <a:lnTo>
                      <a:pt x="794" y="199"/>
                    </a:lnTo>
                    <a:lnTo>
                      <a:pt x="903" y="116"/>
                    </a:lnTo>
                    <a:lnTo>
                      <a:pt x="1017" y="197"/>
                    </a:lnTo>
                    <a:lnTo>
                      <a:pt x="794" y="199"/>
                    </a:lnTo>
                    <a:lnTo>
                      <a:pt x="794" y="199"/>
                    </a:lnTo>
                    <a:close/>
                    <a:moveTo>
                      <a:pt x="1031" y="185"/>
                    </a:moveTo>
                    <a:lnTo>
                      <a:pt x="918" y="107"/>
                    </a:lnTo>
                    <a:lnTo>
                      <a:pt x="1029" y="24"/>
                    </a:lnTo>
                    <a:lnTo>
                      <a:pt x="1031" y="185"/>
                    </a:lnTo>
                    <a:close/>
                    <a:moveTo>
                      <a:pt x="1012" y="14"/>
                    </a:moveTo>
                    <a:lnTo>
                      <a:pt x="903" y="97"/>
                    </a:lnTo>
                    <a:lnTo>
                      <a:pt x="792" y="19"/>
                    </a:lnTo>
                    <a:lnTo>
                      <a:pt x="792" y="19"/>
                    </a:lnTo>
                    <a:lnTo>
                      <a:pt x="792" y="17"/>
                    </a:lnTo>
                    <a:lnTo>
                      <a:pt x="1012" y="14"/>
                    </a:lnTo>
                    <a:close/>
                    <a:moveTo>
                      <a:pt x="763" y="19"/>
                    </a:moveTo>
                    <a:lnTo>
                      <a:pt x="763" y="19"/>
                    </a:lnTo>
                    <a:lnTo>
                      <a:pt x="763" y="19"/>
                    </a:lnTo>
                    <a:lnTo>
                      <a:pt x="654" y="100"/>
                    </a:lnTo>
                    <a:lnTo>
                      <a:pt x="541" y="22"/>
                    </a:lnTo>
                    <a:lnTo>
                      <a:pt x="763" y="19"/>
                    </a:lnTo>
                    <a:lnTo>
                      <a:pt x="763" y="19"/>
                    </a:lnTo>
                    <a:close/>
                    <a:moveTo>
                      <a:pt x="510" y="22"/>
                    </a:moveTo>
                    <a:lnTo>
                      <a:pt x="401" y="104"/>
                    </a:lnTo>
                    <a:lnTo>
                      <a:pt x="289" y="26"/>
                    </a:lnTo>
                    <a:lnTo>
                      <a:pt x="289" y="26"/>
                    </a:lnTo>
                    <a:lnTo>
                      <a:pt x="287" y="26"/>
                    </a:lnTo>
                    <a:lnTo>
                      <a:pt x="510" y="22"/>
                    </a:lnTo>
                    <a:close/>
                    <a:moveTo>
                      <a:pt x="258" y="26"/>
                    </a:moveTo>
                    <a:lnTo>
                      <a:pt x="258" y="26"/>
                    </a:lnTo>
                    <a:lnTo>
                      <a:pt x="258" y="26"/>
                    </a:lnTo>
                    <a:lnTo>
                      <a:pt x="149" y="107"/>
                    </a:lnTo>
                    <a:lnTo>
                      <a:pt x="38" y="29"/>
                    </a:lnTo>
                    <a:lnTo>
                      <a:pt x="258" y="26"/>
                    </a:lnTo>
                    <a:lnTo>
                      <a:pt x="258" y="26"/>
                    </a:lnTo>
                    <a:close/>
                    <a:moveTo>
                      <a:pt x="2" y="102"/>
                    </a:move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7"/>
              <p:cNvSpPr>
                <a:spLocks noEditPoints="1"/>
              </p:cNvSpPr>
              <p:nvPr/>
            </p:nvSpPr>
            <p:spPr bwMode="auto">
              <a:xfrm>
                <a:off x="-2643" y="1787"/>
                <a:ext cx="1046" cy="225"/>
              </a:xfrm>
              <a:custGeom>
                <a:avLst/>
                <a:gdLst>
                  <a:gd name="T0" fmla="*/ 1046 w 1046"/>
                  <a:gd name="T1" fmla="*/ 211 h 225"/>
                  <a:gd name="T2" fmla="*/ 1046 w 1046"/>
                  <a:gd name="T3" fmla="*/ 197 h 225"/>
                  <a:gd name="T4" fmla="*/ 1041 w 1046"/>
                  <a:gd name="T5" fmla="*/ 3 h 225"/>
                  <a:gd name="T6" fmla="*/ 12 w 1046"/>
                  <a:gd name="T7" fmla="*/ 14 h 225"/>
                  <a:gd name="T8" fmla="*/ 292 w 1046"/>
                  <a:gd name="T9" fmla="*/ 206 h 225"/>
                  <a:gd name="T10" fmla="*/ 512 w 1046"/>
                  <a:gd name="T11" fmla="*/ 204 h 225"/>
                  <a:gd name="T12" fmla="*/ 292 w 1046"/>
                  <a:gd name="T13" fmla="*/ 206 h 225"/>
                  <a:gd name="T14" fmla="*/ 40 w 1046"/>
                  <a:gd name="T15" fmla="*/ 211 h 225"/>
                  <a:gd name="T16" fmla="*/ 261 w 1046"/>
                  <a:gd name="T17" fmla="*/ 206 h 225"/>
                  <a:gd name="T18" fmla="*/ 263 w 1046"/>
                  <a:gd name="T19" fmla="*/ 206 h 225"/>
                  <a:gd name="T20" fmla="*/ 778 w 1046"/>
                  <a:gd name="T21" fmla="*/ 29 h 225"/>
                  <a:gd name="T22" fmla="*/ 780 w 1046"/>
                  <a:gd name="T23" fmla="*/ 190 h 225"/>
                  <a:gd name="T24" fmla="*/ 766 w 1046"/>
                  <a:gd name="T25" fmla="*/ 199 h 225"/>
                  <a:gd name="T26" fmla="*/ 766 w 1046"/>
                  <a:gd name="T27" fmla="*/ 199 h 225"/>
                  <a:gd name="T28" fmla="*/ 654 w 1046"/>
                  <a:gd name="T29" fmla="*/ 121 h 225"/>
                  <a:gd name="T30" fmla="*/ 529 w 1046"/>
                  <a:gd name="T31" fmla="*/ 194 h 225"/>
                  <a:gd name="T32" fmla="*/ 526 w 1046"/>
                  <a:gd name="T33" fmla="*/ 31 h 225"/>
                  <a:gd name="T34" fmla="*/ 529 w 1046"/>
                  <a:gd name="T35" fmla="*/ 194 h 225"/>
                  <a:gd name="T36" fmla="*/ 163 w 1046"/>
                  <a:gd name="T37" fmla="*/ 119 h 225"/>
                  <a:gd name="T38" fmla="*/ 386 w 1046"/>
                  <a:gd name="T39" fmla="*/ 114 h 225"/>
                  <a:gd name="T40" fmla="*/ 26 w 1046"/>
                  <a:gd name="T41" fmla="*/ 199 h 225"/>
                  <a:gd name="T42" fmla="*/ 135 w 1046"/>
                  <a:gd name="T43" fmla="*/ 119 h 225"/>
                  <a:gd name="T44" fmla="*/ 0 w 1046"/>
                  <a:gd name="T45" fmla="*/ 114 h 225"/>
                  <a:gd name="T46" fmla="*/ 5 w 1046"/>
                  <a:gd name="T47" fmla="*/ 128 h 225"/>
                  <a:gd name="T48" fmla="*/ 794 w 1046"/>
                  <a:gd name="T49" fmla="*/ 199 h 225"/>
                  <a:gd name="T50" fmla="*/ 794 w 1046"/>
                  <a:gd name="T51" fmla="*/ 199 h 225"/>
                  <a:gd name="T52" fmla="*/ 1017 w 1046"/>
                  <a:gd name="T53" fmla="*/ 197 h 225"/>
                  <a:gd name="T54" fmla="*/ 794 w 1046"/>
                  <a:gd name="T55" fmla="*/ 199 h 225"/>
                  <a:gd name="T56" fmla="*/ 918 w 1046"/>
                  <a:gd name="T57" fmla="*/ 107 h 225"/>
                  <a:gd name="T58" fmla="*/ 1031 w 1046"/>
                  <a:gd name="T59" fmla="*/ 185 h 225"/>
                  <a:gd name="T60" fmla="*/ 903 w 1046"/>
                  <a:gd name="T61" fmla="*/ 97 h 225"/>
                  <a:gd name="T62" fmla="*/ 792 w 1046"/>
                  <a:gd name="T63" fmla="*/ 19 h 225"/>
                  <a:gd name="T64" fmla="*/ 1012 w 1046"/>
                  <a:gd name="T65" fmla="*/ 14 h 225"/>
                  <a:gd name="T66" fmla="*/ 763 w 1046"/>
                  <a:gd name="T67" fmla="*/ 19 h 225"/>
                  <a:gd name="T68" fmla="*/ 654 w 1046"/>
                  <a:gd name="T69" fmla="*/ 100 h 225"/>
                  <a:gd name="T70" fmla="*/ 763 w 1046"/>
                  <a:gd name="T71" fmla="*/ 19 h 225"/>
                  <a:gd name="T72" fmla="*/ 510 w 1046"/>
                  <a:gd name="T73" fmla="*/ 22 h 225"/>
                  <a:gd name="T74" fmla="*/ 289 w 1046"/>
                  <a:gd name="T75" fmla="*/ 26 h 225"/>
                  <a:gd name="T76" fmla="*/ 287 w 1046"/>
                  <a:gd name="T77" fmla="*/ 26 h 225"/>
                  <a:gd name="T78" fmla="*/ 258 w 1046"/>
                  <a:gd name="T79" fmla="*/ 26 h 225"/>
                  <a:gd name="T80" fmla="*/ 258 w 1046"/>
                  <a:gd name="T81" fmla="*/ 26 h 225"/>
                  <a:gd name="T82" fmla="*/ 38 w 1046"/>
                  <a:gd name="T83" fmla="*/ 29 h 225"/>
                  <a:gd name="T84" fmla="*/ 258 w 1046"/>
                  <a:gd name="T85" fmla="*/ 26 h 225"/>
                  <a:gd name="T86" fmla="*/ 2 w 1046"/>
                  <a:gd name="T87" fmla="*/ 10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46" h="225">
                    <a:moveTo>
                      <a:pt x="16" y="225"/>
                    </a:moveTo>
                    <a:lnTo>
                      <a:pt x="1046" y="211"/>
                    </a:lnTo>
                    <a:lnTo>
                      <a:pt x="1046" y="209"/>
                    </a:lnTo>
                    <a:lnTo>
                      <a:pt x="1046" y="197"/>
                    </a:lnTo>
                    <a:lnTo>
                      <a:pt x="1043" y="14"/>
                    </a:lnTo>
                    <a:lnTo>
                      <a:pt x="1041" y="3"/>
                    </a:lnTo>
                    <a:lnTo>
                      <a:pt x="1041" y="0"/>
                    </a:lnTo>
                    <a:lnTo>
                      <a:pt x="12" y="14"/>
                    </a:lnTo>
                    <a:moveTo>
                      <a:pt x="292" y="206"/>
                    </a:moveTo>
                    <a:lnTo>
                      <a:pt x="292" y="206"/>
                    </a:lnTo>
                    <a:lnTo>
                      <a:pt x="401" y="126"/>
                    </a:lnTo>
                    <a:lnTo>
                      <a:pt x="512" y="204"/>
                    </a:lnTo>
                    <a:lnTo>
                      <a:pt x="289" y="206"/>
                    </a:lnTo>
                    <a:lnTo>
                      <a:pt x="292" y="206"/>
                    </a:lnTo>
                    <a:moveTo>
                      <a:pt x="263" y="206"/>
                    </a:moveTo>
                    <a:lnTo>
                      <a:pt x="40" y="211"/>
                    </a:lnTo>
                    <a:lnTo>
                      <a:pt x="149" y="128"/>
                    </a:lnTo>
                    <a:lnTo>
                      <a:pt x="261" y="206"/>
                    </a:lnTo>
                    <a:lnTo>
                      <a:pt x="261" y="206"/>
                    </a:lnTo>
                    <a:lnTo>
                      <a:pt x="263" y="206"/>
                    </a:lnTo>
                    <a:moveTo>
                      <a:pt x="669" y="109"/>
                    </a:moveTo>
                    <a:lnTo>
                      <a:pt x="778" y="29"/>
                    </a:lnTo>
                    <a:lnTo>
                      <a:pt x="889" y="107"/>
                    </a:lnTo>
                    <a:lnTo>
                      <a:pt x="780" y="190"/>
                    </a:lnTo>
                    <a:lnTo>
                      <a:pt x="669" y="109"/>
                    </a:lnTo>
                    <a:moveTo>
                      <a:pt x="766" y="199"/>
                    </a:moveTo>
                    <a:lnTo>
                      <a:pt x="766" y="199"/>
                    </a:lnTo>
                    <a:lnTo>
                      <a:pt x="766" y="199"/>
                    </a:lnTo>
                    <a:lnTo>
                      <a:pt x="543" y="204"/>
                    </a:lnTo>
                    <a:lnTo>
                      <a:pt x="654" y="121"/>
                    </a:lnTo>
                    <a:lnTo>
                      <a:pt x="766" y="199"/>
                    </a:lnTo>
                    <a:moveTo>
                      <a:pt x="529" y="194"/>
                    </a:moveTo>
                    <a:lnTo>
                      <a:pt x="415" y="114"/>
                    </a:lnTo>
                    <a:lnTo>
                      <a:pt x="526" y="31"/>
                    </a:lnTo>
                    <a:lnTo>
                      <a:pt x="640" y="111"/>
                    </a:lnTo>
                    <a:lnTo>
                      <a:pt x="529" y="194"/>
                    </a:lnTo>
                    <a:moveTo>
                      <a:pt x="277" y="197"/>
                    </a:moveTo>
                    <a:lnTo>
                      <a:pt x="163" y="119"/>
                    </a:lnTo>
                    <a:lnTo>
                      <a:pt x="275" y="36"/>
                    </a:lnTo>
                    <a:lnTo>
                      <a:pt x="386" y="114"/>
                    </a:lnTo>
                    <a:lnTo>
                      <a:pt x="277" y="197"/>
                    </a:lnTo>
                    <a:moveTo>
                      <a:pt x="26" y="199"/>
                    </a:moveTo>
                    <a:lnTo>
                      <a:pt x="24" y="38"/>
                    </a:lnTo>
                    <a:lnTo>
                      <a:pt x="135" y="119"/>
                    </a:lnTo>
                    <a:lnTo>
                      <a:pt x="26" y="199"/>
                    </a:lnTo>
                    <a:moveTo>
                      <a:pt x="0" y="114"/>
                    </a:moveTo>
                    <a:lnTo>
                      <a:pt x="0" y="114"/>
                    </a:lnTo>
                    <a:moveTo>
                      <a:pt x="5" y="128"/>
                    </a:moveTo>
                    <a:lnTo>
                      <a:pt x="5" y="128"/>
                    </a:lnTo>
                    <a:moveTo>
                      <a:pt x="794" y="199"/>
                    </a:moveTo>
                    <a:lnTo>
                      <a:pt x="794" y="199"/>
                    </a:lnTo>
                    <a:lnTo>
                      <a:pt x="794" y="199"/>
                    </a:lnTo>
                    <a:lnTo>
                      <a:pt x="903" y="116"/>
                    </a:lnTo>
                    <a:lnTo>
                      <a:pt x="1017" y="197"/>
                    </a:lnTo>
                    <a:lnTo>
                      <a:pt x="794" y="199"/>
                    </a:lnTo>
                    <a:lnTo>
                      <a:pt x="794" y="199"/>
                    </a:lnTo>
                    <a:moveTo>
                      <a:pt x="1031" y="185"/>
                    </a:moveTo>
                    <a:lnTo>
                      <a:pt x="918" y="107"/>
                    </a:lnTo>
                    <a:lnTo>
                      <a:pt x="1029" y="24"/>
                    </a:lnTo>
                    <a:lnTo>
                      <a:pt x="1031" y="185"/>
                    </a:lnTo>
                    <a:moveTo>
                      <a:pt x="1012" y="14"/>
                    </a:moveTo>
                    <a:lnTo>
                      <a:pt x="903" y="97"/>
                    </a:lnTo>
                    <a:lnTo>
                      <a:pt x="792" y="19"/>
                    </a:lnTo>
                    <a:lnTo>
                      <a:pt x="792" y="19"/>
                    </a:lnTo>
                    <a:lnTo>
                      <a:pt x="792" y="17"/>
                    </a:lnTo>
                    <a:lnTo>
                      <a:pt x="1012" y="14"/>
                    </a:lnTo>
                    <a:moveTo>
                      <a:pt x="763" y="19"/>
                    </a:moveTo>
                    <a:lnTo>
                      <a:pt x="763" y="19"/>
                    </a:lnTo>
                    <a:lnTo>
                      <a:pt x="763" y="19"/>
                    </a:lnTo>
                    <a:lnTo>
                      <a:pt x="654" y="100"/>
                    </a:lnTo>
                    <a:lnTo>
                      <a:pt x="541" y="22"/>
                    </a:lnTo>
                    <a:lnTo>
                      <a:pt x="763" y="19"/>
                    </a:lnTo>
                    <a:lnTo>
                      <a:pt x="763" y="19"/>
                    </a:lnTo>
                    <a:moveTo>
                      <a:pt x="510" y="22"/>
                    </a:moveTo>
                    <a:lnTo>
                      <a:pt x="401" y="104"/>
                    </a:lnTo>
                    <a:lnTo>
                      <a:pt x="289" y="26"/>
                    </a:lnTo>
                    <a:lnTo>
                      <a:pt x="289" y="26"/>
                    </a:lnTo>
                    <a:lnTo>
                      <a:pt x="287" y="26"/>
                    </a:lnTo>
                    <a:lnTo>
                      <a:pt x="510" y="22"/>
                    </a:lnTo>
                    <a:moveTo>
                      <a:pt x="258" y="26"/>
                    </a:moveTo>
                    <a:lnTo>
                      <a:pt x="258" y="26"/>
                    </a:lnTo>
                    <a:lnTo>
                      <a:pt x="258" y="26"/>
                    </a:lnTo>
                    <a:lnTo>
                      <a:pt x="149" y="107"/>
                    </a:lnTo>
                    <a:lnTo>
                      <a:pt x="38" y="29"/>
                    </a:lnTo>
                    <a:lnTo>
                      <a:pt x="258" y="26"/>
                    </a:lnTo>
                    <a:lnTo>
                      <a:pt x="258" y="26"/>
                    </a:lnTo>
                    <a:moveTo>
                      <a:pt x="2" y="102"/>
                    </a:moveTo>
                    <a:lnTo>
                      <a:pt x="2" y="10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7" name="Rectangle 146"/>
            <p:cNvSpPr/>
            <p:nvPr/>
          </p:nvSpPr>
          <p:spPr>
            <a:xfrm>
              <a:off x="-5337917" y="3149569"/>
              <a:ext cx="1368221" cy="342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5404883" y="3993874"/>
            <a:ext cx="1049962" cy="428921"/>
            <a:chOff x="5734605" y="2118439"/>
            <a:chExt cx="1023463" cy="418096"/>
          </a:xfrm>
        </p:grpSpPr>
        <p:sp>
          <p:nvSpPr>
            <p:cNvPr id="150" name="Freeform 10"/>
            <p:cNvSpPr>
              <a:spLocks noChangeArrowheads="1"/>
            </p:cNvSpPr>
            <p:nvPr/>
          </p:nvSpPr>
          <p:spPr bwMode="auto">
            <a:xfrm>
              <a:off x="6505469" y="2263611"/>
              <a:ext cx="245340" cy="127751"/>
            </a:xfrm>
            <a:custGeom>
              <a:avLst/>
              <a:gdLst>
                <a:gd name="T0" fmla="*/ 373 w 747"/>
                <a:gd name="T1" fmla="*/ 385 h 386"/>
                <a:gd name="T2" fmla="*/ 0 w 747"/>
                <a:gd name="T3" fmla="*/ 385 h 386"/>
                <a:gd name="T4" fmla="*/ 0 w 747"/>
                <a:gd name="T5" fmla="*/ 0 h 386"/>
                <a:gd name="T6" fmla="*/ 746 w 747"/>
                <a:gd name="T7" fmla="*/ 0 h 386"/>
                <a:gd name="T8" fmla="*/ 746 w 747"/>
                <a:gd name="T9" fmla="*/ 385 h 386"/>
                <a:gd name="T10" fmla="*/ 373 w 747"/>
                <a:gd name="T11" fmla="*/ 385 h 386"/>
              </a:gdLst>
              <a:ahLst/>
              <a:cxnLst>
                <a:cxn ang="0">
                  <a:pos x="T0" y="T1"/>
                </a:cxn>
                <a:cxn ang="0">
                  <a:pos x="T2" y="T3"/>
                </a:cxn>
                <a:cxn ang="0">
                  <a:pos x="T4" y="T5"/>
                </a:cxn>
                <a:cxn ang="0">
                  <a:pos x="T6" y="T7"/>
                </a:cxn>
                <a:cxn ang="0">
                  <a:pos x="T8" y="T9"/>
                </a:cxn>
                <a:cxn ang="0">
                  <a:pos x="T10" y="T11"/>
                </a:cxn>
              </a:cxnLst>
              <a:rect l="0" t="0" r="r" b="b"/>
              <a:pathLst>
                <a:path w="747" h="386">
                  <a:moveTo>
                    <a:pt x="373" y="385"/>
                  </a:moveTo>
                  <a:lnTo>
                    <a:pt x="0" y="385"/>
                  </a:lnTo>
                  <a:lnTo>
                    <a:pt x="0" y="0"/>
                  </a:lnTo>
                  <a:lnTo>
                    <a:pt x="746" y="0"/>
                  </a:lnTo>
                  <a:lnTo>
                    <a:pt x="746" y="385"/>
                  </a:lnTo>
                  <a:lnTo>
                    <a:pt x="373" y="385"/>
                  </a:lnTo>
                </a:path>
              </a:pathLst>
            </a:custGeom>
            <a:solidFill>
              <a:srgbClr val="8DC3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11"/>
            <p:cNvSpPr>
              <a:spLocks noChangeArrowheads="1"/>
            </p:cNvSpPr>
            <p:nvPr/>
          </p:nvSpPr>
          <p:spPr bwMode="auto">
            <a:xfrm>
              <a:off x="6498210" y="2256352"/>
              <a:ext cx="259858" cy="140817"/>
            </a:xfrm>
            <a:custGeom>
              <a:avLst/>
              <a:gdLst>
                <a:gd name="T0" fmla="*/ 787 w 788"/>
                <a:gd name="T1" fmla="*/ 426 h 427"/>
                <a:gd name="T2" fmla="*/ 0 w 788"/>
                <a:gd name="T3" fmla="*/ 426 h 427"/>
                <a:gd name="T4" fmla="*/ 0 w 788"/>
                <a:gd name="T5" fmla="*/ 0 h 427"/>
                <a:gd name="T6" fmla="*/ 787 w 788"/>
                <a:gd name="T7" fmla="*/ 0 h 427"/>
                <a:gd name="T8" fmla="*/ 787 w 788"/>
                <a:gd name="T9" fmla="*/ 426 h 427"/>
                <a:gd name="T10" fmla="*/ 40 w 788"/>
                <a:gd name="T11" fmla="*/ 386 h 427"/>
                <a:gd name="T12" fmla="*/ 746 w 788"/>
                <a:gd name="T13" fmla="*/ 386 h 427"/>
                <a:gd name="T14" fmla="*/ 746 w 788"/>
                <a:gd name="T15" fmla="*/ 40 h 427"/>
                <a:gd name="T16" fmla="*/ 40 w 788"/>
                <a:gd name="T17" fmla="*/ 40 h 427"/>
                <a:gd name="T18" fmla="*/ 40 w 788"/>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27">
                  <a:moveTo>
                    <a:pt x="787" y="426"/>
                  </a:moveTo>
                  <a:lnTo>
                    <a:pt x="0" y="426"/>
                  </a:lnTo>
                  <a:lnTo>
                    <a:pt x="0" y="0"/>
                  </a:lnTo>
                  <a:lnTo>
                    <a:pt x="787" y="0"/>
                  </a:lnTo>
                  <a:lnTo>
                    <a:pt x="787" y="426"/>
                  </a:lnTo>
                  <a:close/>
                  <a:moveTo>
                    <a:pt x="40" y="386"/>
                  </a:moveTo>
                  <a:lnTo>
                    <a:pt x="746" y="386"/>
                  </a:lnTo>
                  <a:lnTo>
                    <a:pt x="746"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12"/>
            <p:cNvSpPr>
              <a:spLocks noChangeArrowheads="1"/>
            </p:cNvSpPr>
            <p:nvPr/>
          </p:nvSpPr>
          <p:spPr bwMode="auto">
            <a:xfrm>
              <a:off x="6505469" y="2125698"/>
              <a:ext cx="245340" cy="137914"/>
            </a:xfrm>
            <a:custGeom>
              <a:avLst/>
              <a:gdLst>
                <a:gd name="T0" fmla="*/ 373 w 747"/>
                <a:gd name="T1" fmla="*/ 418 h 419"/>
                <a:gd name="T2" fmla="*/ 0 w 747"/>
                <a:gd name="T3" fmla="*/ 418 h 419"/>
                <a:gd name="T4" fmla="*/ 0 w 747"/>
                <a:gd name="T5" fmla="*/ 0 h 419"/>
                <a:gd name="T6" fmla="*/ 746 w 747"/>
                <a:gd name="T7" fmla="*/ 0 h 419"/>
                <a:gd name="T8" fmla="*/ 746 w 747"/>
                <a:gd name="T9" fmla="*/ 418 h 419"/>
                <a:gd name="T10" fmla="*/ 373 w 747"/>
                <a:gd name="T11" fmla="*/ 418 h 419"/>
              </a:gdLst>
              <a:ahLst/>
              <a:cxnLst>
                <a:cxn ang="0">
                  <a:pos x="T0" y="T1"/>
                </a:cxn>
                <a:cxn ang="0">
                  <a:pos x="T2" y="T3"/>
                </a:cxn>
                <a:cxn ang="0">
                  <a:pos x="T4" y="T5"/>
                </a:cxn>
                <a:cxn ang="0">
                  <a:pos x="T6" y="T7"/>
                </a:cxn>
                <a:cxn ang="0">
                  <a:pos x="T8" y="T9"/>
                </a:cxn>
                <a:cxn ang="0">
                  <a:pos x="T10" y="T11"/>
                </a:cxn>
              </a:cxnLst>
              <a:rect l="0" t="0" r="r" b="b"/>
              <a:pathLst>
                <a:path w="747" h="419">
                  <a:moveTo>
                    <a:pt x="373" y="418"/>
                  </a:moveTo>
                  <a:lnTo>
                    <a:pt x="0" y="418"/>
                  </a:lnTo>
                  <a:lnTo>
                    <a:pt x="0" y="0"/>
                  </a:lnTo>
                  <a:lnTo>
                    <a:pt x="746" y="0"/>
                  </a:lnTo>
                  <a:lnTo>
                    <a:pt x="746" y="418"/>
                  </a:lnTo>
                  <a:lnTo>
                    <a:pt x="373" y="418"/>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13"/>
            <p:cNvSpPr>
              <a:spLocks noChangeArrowheads="1"/>
            </p:cNvSpPr>
            <p:nvPr/>
          </p:nvSpPr>
          <p:spPr bwMode="auto">
            <a:xfrm>
              <a:off x="6498210" y="2118439"/>
              <a:ext cx="259858" cy="150979"/>
            </a:xfrm>
            <a:custGeom>
              <a:avLst/>
              <a:gdLst>
                <a:gd name="T0" fmla="*/ 787 w 788"/>
                <a:gd name="T1" fmla="*/ 458 h 459"/>
                <a:gd name="T2" fmla="*/ 0 w 788"/>
                <a:gd name="T3" fmla="*/ 458 h 459"/>
                <a:gd name="T4" fmla="*/ 0 w 788"/>
                <a:gd name="T5" fmla="*/ 0 h 459"/>
                <a:gd name="T6" fmla="*/ 787 w 788"/>
                <a:gd name="T7" fmla="*/ 0 h 459"/>
                <a:gd name="T8" fmla="*/ 787 w 788"/>
                <a:gd name="T9" fmla="*/ 458 h 459"/>
                <a:gd name="T10" fmla="*/ 40 w 788"/>
                <a:gd name="T11" fmla="*/ 418 h 459"/>
                <a:gd name="T12" fmla="*/ 746 w 788"/>
                <a:gd name="T13" fmla="*/ 418 h 459"/>
                <a:gd name="T14" fmla="*/ 746 w 788"/>
                <a:gd name="T15" fmla="*/ 41 h 459"/>
                <a:gd name="T16" fmla="*/ 40 w 788"/>
                <a:gd name="T17" fmla="*/ 41 h 459"/>
                <a:gd name="T18" fmla="*/ 40 w 788"/>
                <a:gd name="T19"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59">
                  <a:moveTo>
                    <a:pt x="787" y="458"/>
                  </a:moveTo>
                  <a:lnTo>
                    <a:pt x="0" y="458"/>
                  </a:lnTo>
                  <a:lnTo>
                    <a:pt x="0" y="0"/>
                  </a:lnTo>
                  <a:lnTo>
                    <a:pt x="787" y="0"/>
                  </a:lnTo>
                  <a:lnTo>
                    <a:pt x="787" y="458"/>
                  </a:lnTo>
                  <a:close/>
                  <a:moveTo>
                    <a:pt x="40" y="418"/>
                  </a:moveTo>
                  <a:lnTo>
                    <a:pt x="746" y="418"/>
                  </a:lnTo>
                  <a:lnTo>
                    <a:pt x="746" y="41"/>
                  </a:lnTo>
                  <a:lnTo>
                    <a:pt x="40" y="41"/>
                  </a:lnTo>
                  <a:lnTo>
                    <a:pt x="40" y="41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14"/>
            <p:cNvSpPr>
              <a:spLocks noChangeArrowheads="1"/>
            </p:cNvSpPr>
            <p:nvPr/>
          </p:nvSpPr>
          <p:spPr bwMode="auto">
            <a:xfrm>
              <a:off x="6249966" y="2263611"/>
              <a:ext cx="255503" cy="127751"/>
            </a:xfrm>
            <a:custGeom>
              <a:avLst/>
              <a:gdLst>
                <a:gd name="T0" fmla="*/ 388 w 776"/>
                <a:gd name="T1" fmla="*/ 385 h 386"/>
                <a:gd name="T2" fmla="*/ 0 w 776"/>
                <a:gd name="T3" fmla="*/ 385 h 386"/>
                <a:gd name="T4" fmla="*/ 0 w 776"/>
                <a:gd name="T5" fmla="*/ 0 h 386"/>
                <a:gd name="T6" fmla="*/ 775 w 776"/>
                <a:gd name="T7" fmla="*/ 0 h 386"/>
                <a:gd name="T8" fmla="*/ 775 w 776"/>
                <a:gd name="T9" fmla="*/ 385 h 386"/>
                <a:gd name="T10" fmla="*/ 388 w 776"/>
                <a:gd name="T11" fmla="*/ 385 h 386"/>
              </a:gdLst>
              <a:ahLst/>
              <a:cxnLst>
                <a:cxn ang="0">
                  <a:pos x="T0" y="T1"/>
                </a:cxn>
                <a:cxn ang="0">
                  <a:pos x="T2" y="T3"/>
                </a:cxn>
                <a:cxn ang="0">
                  <a:pos x="T4" y="T5"/>
                </a:cxn>
                <a:cxn ang="0">
                  <a:pos x="T6" y="T7"/>
                </a:cxn>
                <a:cxn ang="0">
                  <a:pos x="T8" y="T9"/>
                </a:cxn>
                <a:cxn ang="0">
                  <a:pos x="T10" y="T11"/>
                </a:cxn>
              </a:cxnLst>
              <a:rect l="0" t="0" r="r" b="b"/>
              <a:pathLst>
                <a:path w="776" h="386">
                  <a:moveTo>
                    <a:pt x="388" y="385"/>
                  </a:moveTo>
                  <a:lnTo>
                    <a:pt x="0" y="385"/>
                  </a:lnTo>
                  <a:lnTo>
                    <a:pt x="0" y="0"/>
                  </a:lnTo>
                  <a:lnTo>
                    <a:pt x="775" y="0"/>
                  </a:lnTo>
                  <a:lnTo>
                    <a:pt x="775" y="385"/>
                  </a:lnTo>
                  <a:lnTo>
                    <a:pt x="388" y="385"/>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15"/>
            <p:cNvSpPr>
              <a:spLocks noChangeArrowheads="1"/>
            </p:cNvSpPr>
            <p:nvPr/>
          </p:nvSpPr>
          <p:spPr bwMode="auto">
            <a:xfrm>
              <a:off x="6242707" y="2256352"/>
              <a:ext cx="268569" cy="140817"/>
            </a:xfrm>
            <a:custGeom>
              <a:avLst/>
              <a:gdLst>
                <a:gd name="T0" fmla="*/ 815 w 816"/>
                <a:gd name="T1" fmla="*/ 426 h 427"/>
                <a:gd name="T2" fmla="*/ 0 w 816"/>
                <a:gd name="T3" fmla="*/ 426 h 427"/>
                <a:gd name="T4" fmla="*/ 0 w 816"/>
                <a:gd name="T5" fmla="*/ 0 h 427"/>
                <a:gd name="T6" fmla="*/ 815 w 816"/>
                <a:gd name="T7" fmla="*/ 0 h 427"/>
                <a:gd name="T8" fmla="*/ 815 w 816"/>
                <a:gd name="T9" fmla="*/ 426 h 427"/>
                <a:gd name="T10" fmla="*/ 40 w 816"/>
                <a:gd name="T11" fmla="*/ 386 h 427"/>
                <a:gd name="T12" fmla="*/ 775 w 816"/>
                <a:gd name="T13" fmla="*/ 386 h 427"/>
                <a:gd name="T14" fmla="*/ 775 w 816"/>
                <a:gd name="T15" fmla="*/ 40 h 427"/>
                <a:gd name="T16" fmla="*/ 40 w 816"/>
                <a:gd name="T17" fmla="*/ 40 h 427"/>
                <a:gd name="T18" fmla="*/ 40 w 816"/>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27">
                  <a:moveTo>
                    <a:pt x="815" y="426"/>
                  </a:moveTo>
                  <a:lnTo>
                    <a:pt x="0" y="426"/>
                  </a:lnTo>
                  <a:lnTo>
                    <a:pt x="0" y="0"/>
                  </a:lnTo>
                  <a:lnTo>
                    <a:pt x="815" y="0"/>
                  </a:lnTo>
                  <a:lnTo>
                    <a:pt x="815" y="426"/>
                  </a:lnTo>
                  <a:close/>
                  <a:moveTo>
                    <a:pt x="40" y="386"/>
                  </a:moveTo>
                  <a:lnTo>
                    <a:pt x="775" y="386"/>
                  </a:lnTo>
                  <a:lnTo>
                    <a:pt x="775"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16"/>
            <p:cNvSpPr>
              <a:spLocks noChangeArrowheads="1"/>
            </p:cNvSpPr>
            <p:nvPr/>
          </p:nvSpPr>
          <p:spPr bwMode="auto">
            <a:xfrm>
              <a:off x="6505469" y="2389911"/>
              <a:ext cx="245340" cy="139365"/>
            </a:xfrm>
            <a:custGeom>
              <a:avLst/>
              <a:gdLst>
                <a:gd name="T0" fmla="*/ 373 w 747"/>
                <a:gd name="T1" fmla="*/ 424 h 425"/>
                <a:gd name="T2" fmla="*/ 0 w 747"/>
                <a:gd name="T3" fmla="*/ 424 h 425"/>
                <a:gd name="T4" fmla="*/ 0 w 747"/>
                <a:gd name="T5" fmla="*/ 0 h 425"/>
                <a:gd name="T6" fmla="*/ 746 w 747"/>
                <a:gd name="T7" fmla="*/ 0 h 425"/>
                <a:gd name="T8" fmla="*/ 746 w 747"/>
                <a:gd name="T9" fmla="*/ 424 h 425"/>
                <a:gd name="T10" fmla="*/ 373 w 747"/>
                <a:gd name="T11" fmla="*/ 424 h 425"/>
              </a:gdLst>
              <a:ahLst/>
              <a:cxnLst>
                <a:cxn ang="0">
                  <a:pos x="T0" y="T1"/>
                </a:cxn>
                <a:cxn ang="0">
                  <a:pos x="T2" y="T3"/>
                </a:cxn>
                <a:cxn ang="0">
                  <a:pos x="T4" y="T5"/>
                </a:cxn>
                <a:cxn ang="0">
                  <a:pos x="T6" y="T7"/>
                </a:cxn>
                <a:cxn ang="0">
                  <a:pos x="T8" y="T9"/>
                </a:cxn>
                <a:cxn ang="0">
                  <a:pos x="T10" y="T11"/>
                </a:cxn>
              </a:cxnLst>
              <a:rect l="0" t="0" r="r" b="b"/>
              <a:pathLst>
                <a:path w="747" h="425">
                  <a:moveTo>
                    <a:pt x="373" y="424"/>
                  </a:moveTo>
                  <a:lnTo>
                    <a:pt x="0" y="424"/>
                  </a:lnTo>
                  <a:lnTo>
                    <a:pt x="0" y="0"/>
                  </a:lnTo>
                  <a:lnTo>
                    <a:pt x="746" y="0"/>
                  </a:lnTo>
                  <a:lnTo>
                    <a:pt x="746" y="424"/>
                  </a:lnTo>
                  <a:lnTo>
                    <a:pt x="373" y="424"/>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17"/>
            <p:cNvSpPr>
              <a:spLocks noChangeArrowheads="1"/>
            </p:cNvSpPr>
            <p:nvPr/>
          </p:nvSpPr>
          <p:spPr bwMode="auto">
            <a:xfrm>
              <a:off x="6498210" y="2384104"/>
              <a:ext cx="259858" cy="152431"/>
            </a:xfrm>
            <a:custGeom>
              <a:avLst/>
              <a:gdLst>
                <a:gd name="T0" fmla="*/ 787 w 788"/>
                <a:gd name="T1" fmla="*/ 464 h 465"/>
                <a:gd name="T2" fmla="*/ 0 w 788"/>
                <a:gd name="T3" fmla="*/ 464 h 465"/>
                <a:gd name="T4" fmla="*/ 0 w 788"/>
                <a:gd name="T5" fmla="*/ 0 h 465"/>
                <a:gd name="T6" fmla="*/ 787 w 788"/>
                <a:gd name="T7" fmla="*/ 0 h 465"/>
                <a:gd name="T8" fmla="*/ 787 w 788"/>
                <a:gd name="T9" fmla="*/ 464 h 465"/>
                <a:gd name="T10" fmla="*/ 40 w 788"/>
                <a:gd name="T11" fmla="*/ 424 h 465"/>
                <a:gd name="T12" fmla="*/ 746 w 788"/>
                <a:gd name="T13" fmla="*/ 424 h 465"/>
                <a:gd name="T14" fmla="*/ 746 w 788"/>
                <a:gd name="T15" fmla="*/ 40 h 465"/>
                <a:gd name="T16" fmla="*/ 40 w 788"/>
                <a:gd name="T17" fmla="*/ 40 h 465"/>
                <a:gd name="T18" fmla="*/ 40 w 788"/>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65">
                  <a:moveTo>
                    <a:pt x="787" y="464"/>
                  </a:moveTo>
                  <a:lnTo>
                    <a:pt x="0" y="464"/>
                  </a:lnTo>
                  <a:lnTo>
                    <a:pt x="0" y="0"/>
                  </a:lnTo>
                  <a:lnTo>
                    <a:pt x="787" y="0"/>
                  </a:lnTo>
                  <a:lnTo>
                    <a:pt x="787" y="464"/>
                  </a:lnTo>
                  <a:close/>
                  <a:moveTo>
                    <a:pt x="40" y="424"/>
                  </a:moveTo>
                  <a:lnTo>
                    <a:pt x="746" y="424"/>
                  </a:lnTo>
                  <a:lnTo>
                    <a:pt x="746"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18"/>
            <p:cNvSpPr>
              <a:spLocks noChangeArrowheads="1"/>
            </p:cNvSpPr>
            <p:nvPr/>
          </p:nvSpPr>
          <p:spPr bwMode="auto">
            <a:xfrm>
              <a:off x="5995915" y="2389911"/>
              <a:ext cx="255503" cy="139365"/>
            </a:xfrm>
            <a:custGeom>
              <a:avLst/>
              <a:gdLst>
                <a:gd name="T0" fmla="*/ 387 w 776"/>
                <a:gd name="T1" fmla="*/ 424 h 425"/>
                <a:gd name="T2" fmla="*/ 0 w 776"/>
                <a:gd name="T3" fmla="*/ 424 h 425"/>
                <a:gd name="T4" fmla="*/ 0 w 776"/>
                <a:gd name="T5" fmla="*/ 0 h 425"/>
                <a:gd name="T6" fmla="*/ 775 w 776"/>
                <a:gd name="T7" fmla="*/ 0 h 425"/>
                <a:gd name="T8" fmla="*/ 775 w 776"/>
                <a:gd name="T9" fmla="*/ 424 h 425"/>
                <a:gd name="T10" fmla="*/ 387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7" y="424"/>
                  </a:moveTo>
                  <a:lnTo>
                    <a:pt x="0" y="424"/>
                  </a:lnTo>
                  <a:lnTo>
                    <a:pt x="0" y="0"/>
                  </a:lnTo>
                  <a:lnTo>
                    <a:pt x="775" y="0"/>
                  </a:lnTo>
                  <a:lnTo>
                    <a:pt x="775" y="424"/>
                  </a:lnTo>
                  <a:lnTo>
                    <a:pt x="387" y="424"/>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19"/>
            <p:cNvSpPr>
              <a:spLocks noChangeArrowheads="1"/>
            </p:cNvSpPr>
            <p:nvPr/>
          </p:nvSpPr>
          <p:spPr bwMode="auto">
            <a:xfrm>
              <a:off x="5988656" y="2384104"/>
              <a:ext cx="268568" cy="152431"/>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2 w 817"/>
                <a:gd name="T11" fmla="*/ 424 h 465"/>
                <a:gd name="T12" fmla="*/ 775 w 817"/>
                <a:gd name="T13" fmla="*/ 424 h 465"/>
                <a:gd name="T14" fmla="*/ 775 w 817"/>
                <a:gd name="T15" fmla="*/ 40 h 465"/>
                <a:gd name="T16" fmla="*/ 42 w 817"/>
                <a:gd name="T17" fmla="*/ 40 h 465"/>
                <a:gd name="T18" fmla="*/ 42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2" y="424"/>
                  </a:moveTo>
                  <a:lnTo>
                    <a:pt x="775" y="424"/>
                  </a:lnTo>
                  <a:lnTo>
                    <a:pt x="775" y="40"/>
                  </a:lnTo>
                  <a:lnTo>
                    <a:pt x="42" y="40"/>
                  </a:lnTo>
                  <a:lnTo>
                    <a:pt x="42"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20"/>
            <p:cNvSpPr>
              <a:spLocks noChangeArrowheads="1"/>
            </p:cNvSpPr>
            <p:nvPr/>
          </p:nvSpPr>
          <p:spPr bwMode="auto">
            <a:xfrm>
              <a:off x="6249966" y="2389911"/>
              <a:ext cx="255503" cy="139365"/>
            </a:xfrm>
            <a:custGeom>
              <a:avLst/>
              <a:gdLst>
                <a:gd name="T0" fmla="*/ 388 w 776"/>
                <a:gd name="T1" fmla="*/ 424 h 425"/>
                <a:gd name="T2" fmla="*/ 0 w 776"/>
                <a:gd name="T3" fmla="*/ 424 h 425"/>
                <a:gd name="T4" fmla="*/ 0 w 776"/>
                <a:gd name="T5" fmla="*/ 0 h 425"/>
                <a:gd name="T6" fmla="*/ 775 w 776"/>
                <a:gd name="T7" fmla="*/ 0 h 425"/>
                <a:gd name="T8" fmla="*/ 775 w 776"/>
                <a:gd name="T9" fmla="*/ 424 h 425"/>
                <a:gd name="T10" fmla="*/ 388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8" y="424"/>
                  </a:moveTo>
                  <a:lnTo>
                    <a:pt x="0" y="424"/>
                  </a:lnTo>
                  <a:lnTo>
                    <a:pt x="0" y="0"/>
                  </a:lnTo>
                  <a:lnTo>
                    <a:pt x="775" y="0"/>
                  </a:lnTo>
                  <a:lnTo>
                    <a:pt x="775" y="424"/>
                  </a:lnTo>
                  <a:lnTo>
                    <a:pt x="388" y="424"/>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21"/>
            <p:cNvSpPr>
              <a:spLocks noChangeArrowheads="1"/>
            </p:cNvSpPr>
            <p:nvPr/>
          </p:nvSpPr>
          <p:spPr bwMode="auto">
            <a:xfrm>
              <a:off x="6242707" y="2384104"/>
              <a:ext cx="268569" cy="152431"/>
            </a:xfrm>
            <a:custGeom>
              <a:avLst/>
              <a:gdLst>
                <a:gd name="T0" fmla="*/ 815 w 816"/>
                <a:gd name="T1" fmla="*/ 464 h 465"/>
                <a:gd name="T2" fmla="*/ 0 w 816"/>
                <a:gd name="T3" fmla="*/ 464 h 465"/>
                <a:gd name="T4" fmla="*/ 0 w 816"/>
                <a:gd name="T5" fmla="*/ 0 h 465"/>
                <a:gd name="T6" fmla="*/ 815 w 816"/>
                <a:gd name="T7" fmla="*/ 0 h 465"/>
                <a:gd name="T8" fmla="*/ 815 w 816"/>
                <a:gd name="T9" fmla="*/ 464 h 465"/>
                <a:gd name="T10" fmla="*/ 40 w 816"/>
                <a:gd name="T11" fmla="*/ 424 h 465"/>
                <a:gd name="T12" fmla="*/ 775 w 816"/>
                <a:gd name="T13" fmla="*/ 424 h 465"/>
                <a:gd name="T14" fmla="*/ 775 w 816"/>
                <a:gd name="T15" fmla="*/ 40 h 465"/>
                <a:gd name="T16" fmla="*/ 40 w 816"/>
                <a:gd name="T17" fmla="*/ 40 h 465"/>
                <a:gd name="T18" fmla="*/ 40 w 816"/>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65">
                  <a:moveTo>
                    <a:pt x="815" y="464"/>
                  </a:moveTo>
                  <a:lnTo>
                    <a:pt x="0" y="464"/>
                  </a:lnTo>
                  <a:lnTo>
                    <a:pt x="0" y="0"/>
                  </a:lnTo>
                  <a:lnTo>
                    <a:pt x="815" y="0"/>
                  </a:lnTo>
                  <a:lnTo>
                    <a:pt x="815" y="464"/>
                  </a:lnTo>
                  <a:close/>
                  <a:moveTo>
                    <a:pt x="40" y="424"/>
                  </a:moveTo>
                  <a:lnTo>
                    <a:pt x="775" y="424"/>
                  </a:lnTo>
                  <a:lnTo>
                    <a:pt x="775"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22"/>
            <p:cNvSpPr>
              <a:spLocks noChangeArrowheads="1"/>
            </p:cNvSpPr>
            <p:nvPr/>
          </p:nvSpPr>
          <p:spPr bwMode="auto">
            <a:xfrm>
              <a:off x="5740412" y="2389911"/>
              <a:ext cx="255503" cy="139365"/>
            </a:xfrm>
            <a:custGeom>
              <a:avLst/>
              <a:gdLst>
                <a:gd name="T0" fmla="*/ 389 w 777"/>
                <a:gd name="T1" fmla="*/ 424 h 425"/>
                <a:gd name="T2" fmla="*/ 0 w 777"/>
                <a:gd name="T3" fmla="*/ 424 h 425"/>
                <a:gd name="T4" fmla="*/ 0 w 777"/>
                <a:gd name="T5" fmla="*/ 0 h 425"/>
                <a:gd name="T6" fmla="*/ 776 w 777"/>
                <a:gd name="T7" fmla="*/ 0 h 425"/>
                <a:gd name="T8" fmla="*/ 776 w 777"/>
                <a:gd name="T9" fmla="*/ 424 h 425"/>
                <a:gd name="T10" fmla="*/ 389 w 777"/>
                <a:gd name="T11" fmla="*/ 424 h 425"/>
              </a:gdLst>
              <a:ahLst/>
              <a:cxnLst>
                <a:cxn ang="0">
                  <a:pos x="T0" y="T1"/>
                </a:cxn>
                <a:cxn ang="0">
                  <a:pos x="T2" y="T3"/>
                </a:cxn>
                <a:cxn ang="0">
                  <a:pos x="T4" y="T5"/>
                </a:cxn>
                <a:cxn ang="0">
                  <a:pos x="T6" y="T7"/>
                </a:cxn>
                <a:cxn ang="0">
                  <a:pos x="T8" y="T9"/>
                </a:cxn>
                <a:cxn ang="0">
                  <a:pos x="T10" y="T11"/>
                </a:cxn>
              </a:cxnLst>
              <a:rect l="0" t="0" r="r" b="b"/>
              <a:pathLst>
                <a:path w="777" h="425">
                  <a:moveTo>
                    <a:pt x="389" y="424"/>
                  </a:moveTo>
                  <a:lnTo>
                    <a:pt x="0" y="424"/>
                  </a:lnTo>
                  <a:lnTo>
                    <a:pt x="0" y="0"/>
                  </a:lnTo>
                  <a:lnTo>
                    <a:pt x="776" y="0"/>
                  </a:lnTo>
                  <a:lnTo>
                    <a:pt x="776" y="424"/>
                  </a:lnTo>
                  <a:lnTo>
                    <a:pt x="389" y="424"/>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23"/>
            <p:cNvSpPr>
              <a:spLocks noChangeArrowheads="1"/>
            </p:cNvSpPr>
            <p:nvPr/>
          </p:nvSpPr>
          <p:spPr bwMode="auto">
            <a:xfrm>
              <a:off x="5734605" y="2384104"/>
              <a:ext cx="268569" cy="152431"/>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0 w 817"/>
                <a:gd name="T11" fmla="*/ 424 h 465"/>
                <a:gd name="T12" fmla="*/ 774 w 817"/>
                <a:gd name="T13" fmla="*/ 424 h 465"/>
                <a:gd name="T14" fmla="*/ 774 w 817"/>
                <a:gd name="T15" fmla="*/ 40 h 465"/>
                <a:gd name="T16" fmla="*/ 40 w 817"/>
                <a:gd name="T17" fmla="*/ 40 h 465"/>
                <a:gd name="T18" fmla="*/ 40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0" y="424"/>
                  </a:moveTo>
                  <a:lnTo>
                    <a:pt x="774" y="424"/>
                  </a:lnTo>
                  <a:lnTo>
                    <a:pt x="774"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4" name="Text Placeholder 1"/>
          <p:cNvSpPr txBox="1">
            <a:spLocks/>
          </p:cNvSpPr>
          <p:nvPr/>
        </p:nvSpPr>
        <p:spPr>
          <a:xfrm>
            <a:off x="2548467" y="2548744"/>
            <a:ext cx="3860800" cy="47942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smtClean="0">
                <a:solidFill>
                  <a:srgbClr val="FFFFFF"/>
                </a:solidFill>
              </a:rPr>
              <a:t>LET’S DO THIS!</a:t>
            </a:r>
            <a:endParaRPr lang="en-US" sz="3600" b="1" dirty="0">
              <a:solidFill>
                <a:srgbClr val="FFFFFF"/>
              </a:solidFill>
            </a:endParaRPr>
          </a:p>
        </p:txBody>
      </p:sp>
    </p:spTree>
    <p:extLst>
      <p:ext uri="{BB962C8B-B14F-4D97-AF65-F5344CB8AC3E}">
        <p14:creationId xmlns:p14="http://schemas.microsoft.com/office/powerpoint/2010/main" val="394909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94444E-6 -3.82716E-6 L -1.94444E-6 -1.60771 " pathEditMode="relative" rAng="0" ptsTypes="AA">
                                      <p:cBhvr>
                                        <p:cTn id="6" dur="1000" fill="hold"/>
                                        <p:tgtEl>
                                          <p:spTgt spid="4"/>
                                        </p:tgtEl>
                                        <p:attrNameLst>
                                          <p:attrName>ppt_x</p:attrName>
                                          <p:attrName>ppt_y</p:attrName>
                                        </p:attrNameLst>
                                      </p:cBhvr>
                                      <p:rCtr x="0" y="-80401"/>
                                    </p:animMotion>
                                  </p:childTnLst>
                                </p:cTn>
                              </p:par>
                              <p:par>
                                <p:cTn id="7" presetID="64" presetClass="path" presetSubtype="0" accel="50000" decel="50000" fill="hold" nodeType="withEffect">
                                  <p:stCondLst>
                                    <p:cond delay="100"/>
                                  </p:stCondLst>
                                  <p:childTnLst>
                                    <p:animMotion origin="layout" path="M -2.5E-6 -1.23457E-7 L -2.5E-6 -1.86142 " pathEditMode="relative" rAng="0" ptsTypes="AA">
                                      <p:cBhvr>
                                        <p:cTn id="8" dur="1000" fill="hold"/>
                                        <p:tgtEl>
                                          <p:spTgt spid="89"/>
                                        </p:tgtEl>
                                        <p:attrNameLst>
                                          <p:attrName>ppt_x</p:attrName>
                                          <p:attrName>ppt_y</p:attrName>
                                        </p:attrNameLst>
                                      </p:cBhvr>
                                      <p:rCtr x="0" y="-93086"/>
                                    </p:animMotion>
                                  </p:childTnLst>
                                </p:cTn>
                              </p:par>
                              <p:par>
                                <p:cTn id="9" presetID="42" presetClass="path" presetSubtype="0" accel="50000" decel="50000" fill="hold" nodeType="withEffect">
                                  <p:stCondLst>
                                    <p:cond delay="100"/>
                                  </p:stCondLst>
                                  <p:childTnLst>
                                    <p:animMotion origin="layout" path="M 0 0 L 0 0.25 E" pathEditMode="relative" ptsTypes="">
                                      <p:cBhvr>
                                        <p:cTn id="10" dur="1000" fill="hold"/>
                                        <p:tgtEl>
                                          <p:spTgt spid="90"/>
                                        </p:tgtEl>
                                        <p:attrNameLst>
                                          <p:attrName>ppt_x</p:attrName>
                                          <p:attrName>ppt_y</p:attrName>
                                        </p:attrNameLst>
                                      </p:cBhvr>
                                    </p:animMotion>
                                  </p:childTnLst>
                                </p:cTn>
                              </p:par>
                              <p:par>
                                <p:cTn id="11" presetID="10" presetClass="exit" presetSubtype="0" fill="hold" grpId="0" nodeType="withEffect">
                                  <p:stCondLst>
                                    <p:cond delay="100"/>
                                  </p:stCondLst>
                                  <p:childTnLst>
                                    <p:animEffect transition="out" filter="fade">
                                      <p:cBhvr>
                                        <p:cTn id="12" dur="500"/>
                                        <p:tgtEl>
                                          <p:spTgt spid="2">
                                            <p:txEl>
                                              <p:pRg st="0" end="0"/>
                                            </p:txEl>
                                          </p:spTgt>
                                        </p:tgtEl>
                                      </p:cBhvr>
                                    </p:animEffect>
                                    <p:set>
                                      <p:cBhvr>
                                        <p:cTn id="13" dur="1" fill="hold">
                                          <p:stCondLst>
                                            <p:cond delay="499"/>
                                          </p:stCondLst>
                                        </p:cTn>
                                        <p:tgtEl>
                                          <p:spTgt spid="2">
                                            <p:txEl>
                                              <p:pRg st="0" end="0"/>
                                            </p:txEl>
                                          </p:spTgt>
                                        </p:tgtEl>
                                        <p:attrNameLst>
                                          <p:attrName>style.visibility</p:attrName>
                                        </p:attrNameLst>
                                      </p:cBhvr>
                                      <p:to>
                                        <p:strVal val="hidden"/>
                                      </p:to>
                                    </p:set>
                                  </p:childTnLst>
                                </p:cTn>
                              </p:par>
                              <p:par>
                                <p:cTn id="14" presetID="10" presetClass="exit" presetSubtype="0" fill="hold" nodeType="withEffect">
                                  <p:stCondLst>
                                    <p:cond delay="10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8" presetClass="emph" presetSubtype="0" accel="45000" decel="55000" fill="hold" nodeType="withEffect">
                                  <p:stCondLst>
                                    <p:cond delay="100"/>
                                  </p:stCondLst>
                                  <p:childTnLst>
                                    <p:animRot by="-5400000">
                                      <p:cBhvr>
                                        <p:cTn id="18" dur="900" fill="hold"/>
                                        <p:tgtEl>
                                          <p:spTgt spid="148"/>
                                        </p:tgtEl>
                                        <p:attrNameLst>
                                          <p:attrName>r</p:attrName>
                                        </p:attrNameLst>
                                      </p:cBhvr>
                                    </p:animRot>
                                  </p:childTnLst>
                                </p:cTn>
                              </p:par>
                              <p:par>
                                <p:cTn id="19" presetID="22" presetClass="entr" presetSubtype="1" fill="hold" nodeType="withEffect">
                                  <p:stCondLst>
                                    <p:cond delay="80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700"/>
                                        <p:tgtEl>
                                          <p:spTgt spid="31"/>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500"/>
                                        <p:tgtEl>
                                          <p:spTgt spid="149"/>
                                        </p:tgtEl>
                                      </p:cBhvr>
                                    </p:animEffect>
                                  </p:childTnLst>
                                </p:cTn>
                              </p:par>
                              <p:par>
                                <p:cTn id="33" presetID="53" presetClass="entr" presetSubtype="16" fill="hold" grpId="0" nodeType="withEffect">
                                  <p:stCondLst>
                                    <p:cond delay="100"/>
                                  </p:stCondLst>
                                  <p:childTnLst>
                                    <p:set>
                                      <p:cBhvr>
                                        <p:cTn id="34" dur="1" fill="hold">
                                          <p:stCondLst>
                                            <p:cond delay="0"/>
                                          </p:stCondLst>
                                        </p:cTn>
                                        <p:tgtEl>
                                          <p:spTgt spid="164"/>
                                        </p:tgtEl>
                                        <p:attrNameLst>
                                          <p:attrName>style.visibility</p:attrName>
                                        </p:attrNameLst>
                                      </p:cBhvr>
                                      <p:to>
                                        <p:strVal val="visible"/>
                                      </p:to>
                                    </p:set>
                                    <p:anim calcmode="lin" valueType="num">
                                      <p:cBhvr>
                                        <p:cTn id="35" dur="500" fill="hold"/>
                                        <p:tgtEl>
                                          <p:spTgt spid="164"/>
                                        </p:tgtEl>
                                        <p:attrNameLst>
                                          <p:attrName>ppt_w</p:attrName>
                                        </p:attrNameLst>
                                      </p:cBhvr>
                                      <p:tavLst>
                                        <p:tav tm="0">
                                          <p:val>
                                            <p:fltVal val="0"/>
                                          </p:val>
                                        </p:tav>
                                        <p:tav tm="100000">
                                          <p:val>
                                            <p:strVal val="#ppt_w"/>
                                          </p:val>
                                        </p:tav>
                                      </p:tavLst>
                                    </p:anim>
                                    <p:anim calcmode="lin" valueType="num">
                                      <p:cBhvr>
                                        <p:cTn id="36" dur="500" fill="hold"/>
                                        <p:tgtEl>
                                          <p:spTgt spid="164"/>
                                        </p:tgtEl>
                                        <p:attrNameLst>
                                          <p:attrName>ppt_h</p:attrName>
                                        </p:attrNameLst>
                                      </p:cBhvr>
                                      <p:tavLst>
                                        <p:tav tm="0">
                                          <p:val>
                                            <p:fltVal val="0"/>
                                          </p:val>
                                        </p:tav>
                                        <p:tav tm="100000">
                                          <p:val>
                                            <p:strVal val="#ppt_h"/>
                                          </p:val>
                                        </p:tav>
                                      </p:tavLst>
                                    </p:anim>
                                    <p:animEffect transition="in" filter="fade">
                                      <p:cBhvr>
                                        <p:cTn id="3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97379" y="2523394"/>
            <a:ext cx="1257082" cy="1261557"/>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2"/>
          <p:cNvSpPr>
            <a:spLocks noEditPoints="1"/>
          </p:cNvSpPr>
          <p:nvPr/>
        </p:nvSpPr>
        <p:spPr bwMode="auto">
          <a:xfrm>
            <a:off x="626518" y="3132542"/>
            <a:ext cx="132770" cy="125808"/>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p:cNvSpPr>
            <a:spLocks noEditPoints="1"/>
          </p:cNvSpPr>
          <p:nvPr/>
        </p:nvSpPr>
        <p:spPr bwMode="auto">
          <a:xfrm>
            <a:off x="768238" y="3133536"/>
            <a:ext cx="99950" cy="124813"/>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4"/>
          <p:cNvSpPr>
            <a:spLocks/>
          </p:cNvSpPr>
          <p:nvPr/>
        </p:nvSpPr>
        <p:spPr bwMode="auto">
          <a:xfrm>
            <a:off x="879128" y="3133536"/>
            <a:ext cx="124316" cy="124813"/>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
          <p:cNvSpPr>
            <a:spLocks/>
          </p:cNvSpPr>
          <p:nvPr/>
        </p:nvSpPr>
        <p:spPr bwMode="auto">
          <a:xfrm>
            <a:off x="631987" y="3058449"/>
            <a:ext cx="40278" cy="58677"/>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noEditPoints="1"/>
          </p:cNvSpPr>
          <p:nvPr/>
        </p:nvSpPr>
        <p:spPr bwMode="auto">
          <a:xfrm>
            <a:off x="679227" y="3073864"/>
            <a:ext cx="36301"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p:cNvSpPr>
          <p:nvPr/>
        </p:nvSpPr>
        <p:spPr bwMode="auto">
          <a:xfrm>
            <a:off x="719008" y="3073864"/>
            <a:ext cx="57682" cy="43262"/>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noEditPoints="1"/>
          </p:cNvSpPr>
          <p:nvPr/>
        </p:nvSpPr>
        <p:spPr bwMode="auto">
          <a:xfrm>
            <a:off x="802549" y="3058449"/>
            <a:ext cx="39781" cy="58677"/>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
          <p:cNvSpPr>
            <a:spLocks noEditPoints="1"/>
          </p:cNvSpPr>
          <p:nvPr/>
        </p:nvSpPr>
        <p:spPr bwMode="auto">
          <a:xfrm>
            <a:off x="844815" y="3073864"/>
            <a:ext cx="36301"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0"/>
          <p:cNvSpPr>
            <a:spLocks/>
          </p:cNvSpPr>
          <p:nvPr/>
        </p:nvSpPr>
        <p:spPr bwMode="auto">
          <a:xfrm>
            <a:off x="888078" y="3054969"/>
            <a:ext cx="15415" cy="63649"/>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p:cNvSpPr>
            <a:spLocks noEditPoints="1"/>
          </p:cNvSpPr>
          <p:nvPr/>
        </p:nvSpPr>
        <p:spPr bwMode="auto">
          <a:xfrm>
            <a:off x="908466" y="3055963"/>
            <a:ext cx="12928" cy="61164"/>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p:cNvSpPr>
            <a:spLocks/>
          </p:cNvSpPr>
          <p:nvPr/>
        </p:nvSpPr>
        <p:spPr bwMode="auto">
          <a:xfrm>
            <a:off x="928356" y="3073864"/>
            <a:ext cx="31825" cy="44754"/>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3"/>
          <p:cNvSpPr>
            <a:spLocks noEditPoints="1"/>
          </p:cNvSpPr>
          <p:nvPr/>
        </p:nvSpPr>
        <p:spPr bwMode="auto">
          <a:xfrm>
            <a:off x="961175" y="3105192"/>
            <a:ext cx="12928" cy="1342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p:cNvSpPr>
            <a:spLocks/>
          </p:cNvSpPr>
          <p:nvPr/>
        </p:nvSpPr>
        <p:spPr bwMode="auto">
          <a:xfrm>
            <a:off x="1023333" y="3133536"/>
            <a:ext cx="12928" cy="16410"/>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p:cNvSpPr>
            <a:spLocks/>
          </p:cNvSpPr>
          <p:nvPr/>
        </p:nvSpPr>
        <p:spPr bwMode="auto">
          <a:xfrm>
            <a:off x="1039743" y="3133536"/>
            <a:ext cx="15415" cy="16410"/>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5"/>
          <p:cNvSpPr>
            <a:spLocks noChangeArrowheads="1"/>
          </p:cNvSpPr>
          <p:nvPr/>
        </p:nvSpPr>
        <p:spPr bwMode="auto">
          <a:xfrm>
            <a:off x="6459969" y="2523394"/>
            <a:ext cx="1258574" cy="1261206"/>
          </a:xfrm>
          <a:prstGeom prst="rect">
            <a:avLst/>
          </a:prstGeom>
          <a:solidFill>
            <a:srgbClr val="17B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p:cNvSpPr>
            <a:spLocks/>
          </p:cNvSpPr>
          <p:nvPr/>
        </p:nvSpPr>
        <p:spPr bwMode="auto">
          <a:xfrm>
            <a:off x="6778715" y="3141123"/>
            <a:ext cx="122327" cy="122327"/>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p:cNvSpPr>
            <a:spLocks noEditPoints="1"/>
          </p:cNvSpPr>
          <p:nvPr/>
        </p:nvSpPr>
        <p:spPr bwMode="auto">
          <a:xfrm>
            <a:off x="6915961" y="3138637"/>
            <a:ext cx="130780" cy="127300"/>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8"/>
          <p:cNvSpPr>
            <a:spLocks noEditPoints="1"/>
          </p:cNvSpPr>
          <p:nvPr/>
        </p:nvSpPr>
        <p:spPr bwMode="auto">
          <a:xfrm>
            <a:off x="7061659" y="3141123"/>
            <a:ext cx="103430" cy="122327"/>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9"/>
          <p:cNvSpPr>
            <a:spLocks noChangeArrowheads="1"/>
          </p:cNvSpPr>
          <p:nvPr/>
        </p:nvSpPr>
        <p:spPr bwMode="auto">
          <a:xfrm>
            <a:off x="7180505" y="3141123"/>
            <a:ext cx="25858" cy="1223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0"/>
          <p:cNvSpPr>
            <a:spLocks/>
          </p:cNvSpPr>
          <p:nvPr/>
        </p:nvSpPr>
        <p:spPr bwMode="auto">
          <a:xfrm>
            <a:off x="7228738" y="3141123"/>
            <a:ext cx="88016" cy="122327"/>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1"/>
          <p:cNvSpPr>
            <a:spLocks/>
          </p:cNvSpPr>
          <p:nvPr/>
        </p:nvSpPr>
        <p:spPr bwMode="auto">
          <a:xfrm>
            <a:off x="7328689" y="3141123"/>
            <a:ext cx="92492" cy="122327"/>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2"/>
          <p:cNvSpPr>
            <a:spLocks/>
          </p:cNvSpPr>
          <p:nvPr/>
        </p:nvSpPr>
        <p:spPr bwMode="auto">
          <a:xfrm>
            <a:off x="6778715" y="3067031"/>
            <a:ext cx="39781" cy="58677"/>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p:cNvSpPr>
            <a:spLocks noEditPoints="1"/>
          </p:cNvSpPr>
          <p:nvPr/>
        </p:nvSpPr>
        <p:spPr bwMode="auto">
          <a:xfrm>
            <a:off x="6825458" y="3082446"/>
            <a:ext cx="35305" cy="44754"/>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4"/>
          <p:cNvSpPr>
            <a:spLocks/>
          </p:cNvSpPr>
          <p:nvPr/>
        </p:nvSpPr>
        <p:spPr bwMode="auto">
          <a:xfrm>
            <a:off x="6865736" y="3082446"/>
            <a:ext cx="57682" cy="43262"/>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p:cNvSpPr>
            <a:spLocks noEditPoints="1"/>
          </p:cNvSpPr>
          <p:nvPr/>
        </p:nvSpPr>
        <p:spPr bwMode="auto">
          <a:xfrm>
            <a:off x="6947785" y="3067031"/>
            <a:ext cx="41274" cy="58677"/>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p:cNvSpPr>
            <a:spLocks noEditPoints="1"/>
          </p:cNvSpPr>
          <p:nvPr/>
        </p:nvSpPr>
        <p:spPr bwMode="auto">
          <a:xfrm>
            <a:off x="6991544" y="3082446"/>
            <a:ext cx="34808" cy="44754"/>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7"/>
          <p:cNvSpPr>
            <a:spLocks/>
          </p:cNvSpPr>
          <p:nvPr/>
        </p:nvSpPr>
        <p:spPr bwMode="auto">
          <a:xfrm>
            <a:off x="7033812" y="3063550"/>
            <a:ext cx="16410" cy="63649"/>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p:cNvSpPr>
            <a:spLocks noEditPoints="1"/>
          </p:cNvSpPr>
          <p:nvPr/>
        </p:nvSpPr>
        <p:spPr bwMode="auto">
          <a:xfrm>
            <a:off x="7054696" y="3064545"/>
            <a:ext cx="11934" cy="61164"/>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p:cNvSpPr>
            <a:spLocks/>
          </p:cNvSpPr>
          <p:nvPr/>
        </p:nvSpPr>
        <p:spPr bwMode="auto">
          <a:xfrm>
            <a:off x="7073593" y="3082446"/>
            <a:ext cx="31825" cy="44754"/>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0"/>
          <p:cNvSpPr>
            <a:spLocks noEditPoints="1"/>
          </p:cNvSpPr>
          <p:nvPr/>
        </p:nvSpPr>
        <p:spPr bwMode="auto">
          <a:xfrm>
            <a:off x="7107904" y="3114270"/>
            <a:ext cx="11437" cy="12928"/>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p:cNvSpPr>
            <a:spLocks/>
          </p:cNvSpPr>
          <p:nvPr/>
        </p:nvSpPr>
        <p:spPr bwMode="auto">
          <a:xfrm>
            <a:off x="7429633" y="3138637"/>
            <a:ext cx="12928" cy="16410"/>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p:cNvSpPr>
            <a:spLocks/>
          </p:cNvSpPr>
          <p:nvPr/>
        </p:nvSpPr>
        <p:spPr bwMode="auto">
          <a:xfrm>
            <a:off x="7446043" y="3138637"/>
            <a:ext cx="15415" cy="16410"/>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1"/>
          <p:cNvSpPr>
            <a:spLocks noChangeArrowheads="1"/>
          </p:cNvSpPr>
          <p:nvPr/>
        </p:nvSpPr>
        <p:spPr bwMode="auto">
          <a:xfrm>
            <a:off x="7718544" y="2523394"/>
            <a:ext cx="1258574" cy="1261557"/>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3"/>
          <p:cNvSpPr>
            <a:spLocks noChangeArrowheads="1"/>
          </p:cNvSpPr>
          <p:nvPr/>
        </p:nvSpPr>
        <p:spPr bwMode="auto">
          <a:xfrm>
            <a:off x="7977120" y="3133536"/>
            <a:ext cx="28344" cy="124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4"/>
          <p:cNvSpPr>
            <a:spLocks/>
          </p:cNvSpPr>
          <p:nvPr/>
        </p:nvSpPr>
        <p:spPr bwMode="auto">
          <a:xfrm>
            <a:off x="8024361" y="3133536"/>
            <a:ext cx="109399" cy="124813"/>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5"/>
          <p:cNvSpPr>
            <a:spLocks/>
          </p:cNvSpPr>
          <p:nvPr/>
        </p:nvSpPr>
        <p:spPr bwMode="auto">
          <a:xfrm>
            <a:off x="8142710" y="3132542"/>
            <a:ext cx="97962" cy="127300"/>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6"/>
          <p:cNvSpPr>
            <a:spLocks noChangeArrowheads="1"/>
          </p:cNvSpPr>
          <p:nvPr/>
        </p:nvSpPr>
        <p:spPr bwMode="auto">
          <a:xfrm>
            <a:off x="8253600" y="3133536"/>
            <a:ext cx="26852" cy="124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7"/>
          <p:cNvSpPr>
            <a:spLocks/>
          </p:cNvSpPr>
          <p:nvPr/>
        </p:nvSpPr>
        <p:spPr bwMode="auto">
          <a:xfrm>
            <a:off x="8294375" y="3131548"/>
            <a:ext cx="117851" cy="128294"/>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8"/>
          <p:cNvSpPr>
            <a:spLocks/>
          </p:cNvSpPr>
          <p:nvPr/>
        </p:nvSpPr>
        <p:spPr bwMode="auto">
          <a:xfrm>
            <a:off x="8426150" y="3133536"/>
            <a:ext cx="104426" cy="124813"/>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9"/>
          <p:cNvSpPr>
            <a:spLocks/>
          </p:cNvSpPr>
          <p:nvPr/>
        </p:nvSpPr>
        <p:spPr bwMode="auto">
          <a:xfrm>
            <a:off x="8540023" y="3133536"/>
            <a:ext cx="102436" cy="124813"/>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0"/>
          <p:cNvSpPr>
            <a:spLocks/>
          </p:cNvSpPr>
          <p:nvPr/>
        </p:nvSpPr>
        <p:spPr bwMode="auto">
          <a:xfrm>
            <a:off x="8639974" y="3132542"/>
            <a:ext cx="98956" cy="127300"/>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1"/>
          <p:cNvSpPr>
            <a:spLocks/>
          </p:cNvSpPr>
          <p:nvPr/>
        </p:nvSpPr>
        <p:spPr bwMode="auto">
          <a:xfrm>
            <a:off x="7979607" y="3058449"/>
            <a:ext cx="39781" cy="58677"/>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2"/>
          <p:cNvSpPr>
            <a:spLocks noEditPoints="1"/>
          </p:cNvSpPr>
          <p:nvPr/>
        </p:nvSpPr>
        <p:spPr bwMode="auto">
          <a:xfrm>
            <a:off x="8026847" y="3073864"/>
            <a:ext cx="36301"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3"/>
          <p:cNvSpPr>
            <a:spLocks/>
          </p:cNvSpPr>
          <p:nvPr/>
        </p:nvSpPr>
        <p:spPr bwMode="auto">
          <a:xfrm>
            <a:off x="8066628" y="3073864"/>
            <a:ext cx="57682" cy="43262"/>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4"/>
          <p:cNvSpPr>
            <a:spLocks noEditPoints="1"/>
          </p:cNvSpPr>
          <p:nvPr/>
        </p:nvSpPr>
        <p:spPr bwMode="auto">
          <a:xfrm>
            <a:off x="8150168" y="3058449"/>
            <a:ext cx="39781" cy="58677"/>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5"/>
          <p:cNvSpPr>
            <a:spLocks noEditPoints="1"/>
          </p:cNvSpPr>
          <p:nvPr/>
        </p:nvSpPr>
        <p:spPr bwMode="auto">
          <a:xfrm>
            <a:off x="8192436" y="3073864"/>
            <a:ext cx="36301"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6"/>
          <p:cNvSpPr>
            <a:spLocks/>
          </p:cNvSpPr>
          <p:nvPr/>
        </p:nvSpPr>
        <p:spPr bwMode="auto">
          <a:xfrm>
            <a:off x="8235697" y="3054969"/>
            <a:ext cx="15415" cy="63649"/>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7"/>
          <p:cNvSpPr>
            <a:spLocks noEditPoints="1"/>
          </p:cNvSpPr>
          <p:nvPr/>
        </p:nvSpPr>
        <p:spPr bwMode="auto">
          <a:xfrm>
            <a:off x="8255588" y="3055963"/>
            <a:ext cx="12928" cy="61164"/>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8"/>
          <p:cNvSpPr>
            <a:spLocks/>
          </p:cNvSpPr>
          <p:nvPr/>
        </p:nvSpPr>
        <p:spPr bwMode="auto">
          <a:xfrm>
            <a:off x="8275479" y="3073864"/>
            <a:ext cx="31825" cy="44754"/>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9"/>
          <p:cNvSpPr>
            <a:spLocks noEditPoints="1"/>
          </p:cNvSpPr>
          <p:nvPr/>
        </p:nvSpPr>
        <p:spPr bwMode="auto">
          <a:xfrm>
            <a:off x="8308796" y="3105192"/>
            <a:ext cx="12928" cy="1342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0"/>
          <p:cNvSpPr>
            <a:spLocks/>
          </p:cNvSpPr>
          <p:nvPr/>
        </p:nvSpPr>
        <p:spPr bwMode="auto">
          <a:xfrm>
            <a:off x="8751858" y="3133536"/>
            <a:ext cx="12928" cy="16410"/>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1"/>
          <p:cNvSpPr>
            <a:spLocks/>
          </p:cNvSpPr>
          <p:nvPr/>
        </p:nvSpPr>
        <p:spPr bwMode="auto">
          <a:xfrm>
            <a:off x="8768268" y="3133536"/>
            <a:ext cx="14918" cy="16410"/>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8"/>
          <p:cNvSpPr>
            <a:spLocks noChangeArrowheads="1"/>
          </p:cNvSpPr>
          <p:nvPr/>
        </p:nvSpPr>
        <p:spPr bwMode="auto">
          <a:xfrm>
            <a:off x="1454461" y="2523394"/>
            <a:ext cx="1258574" cy="1261557"/>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2"/>
          <p:cNvSpPr>
            <a:spLocks/>
          </p:cNvSpPr>
          <p:nvPr/>
        </p:nvSpPr>
        <p:spPr bwMode="auto">
          <a:xfrm>
            <a:off x="1696628" y="3132542"/>
            <a:ext cx="97463" cy="125808"/>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3"/>
          <p:cNvSpPr>
            <a:spLocks/>
          </p:cNvSpPr>
          <p:nvPr/>
        </p:nvSpPr>
        <p:spPr bwMode="auto">
          <a:xfrm>
            <a:off x="1808512" y="3133536"/>
            <a:ext cx="93983" cy="123818"/>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4"/>
          <p:cNvSpPr>
            <a:spLocks noEditPoints="1"/>
          </p:cNvSpPr>
          <p:nvPr/>
        </p:nvSpPr>
        <p:spPr bwMode="auto">
          <a:xfrm>
            <a:off x="1915424" y="3133536"/>
            <a:ext cx="106912" cy="123818"/>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5"/>
          <p:cNvSpPr>
            <a:spLocks/>
          </p:cNvSpPr>
          <p:nvPr/>
        </p:nvSpPr>
        <p:spPr bwMode="auto">
          <a:xfrm>
            <a:off x="2018855" y="3133536"/>
            <a:ext cx="123321" cy="124813"/>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6"/>
          <p:cNvSpPr>
            <a:spLocks/>
          </p:cNvSpPr>
          <p:nvPr/>
        </p:nvSpPr>
        <p:spPr bwMode="auto">
          <a:xfrm>
            <a:off x="2150132" y="3133536"/>
            <a:ext cx="93983" cy="123818"/>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7"/>
          <p:cNvSpPr>
            <a:spLocks noEditPoints="1"/>
          </p:cNvSpPr>
          <p:nvPr/>
        </p:nvSpPr>
        <p:spPr bwMode="auto">
          <a:xfrm>
            <a:off x="2258536" y="3133536"/>
            <a:ext cx="105420" cy="123818"/>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8"/>
          <p:cNvSpPr>
            <a:spLocks/>
          </p:cNvSpPr>
          <p:nvPr/>
        </p:nvSpPr>
        <p:spPr bwMode="auto">
          <a:xfrm>
            <a:off x="2366442" y="3132542"/>
            <a:ext cx="97463" cy="125808"/>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9"/>
          <p:cNvSpPr>
            <a:spLocks/>
          </p:cNvSpPr>
          <p:nvPr/>
        </p:nvSpPr>
        <p:spPr bwMode="auto">
          <a:xfrm>
            <a:off x="1701601" y="3058449"/>
            <a:ext cx="39781" cy="58677"/>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0"/>
          <p:cNvSpPr>
            <a:spLocks noEditPoints="1"/>
          </p:cNvSpPr>
          <p:nvPr/>
        </p:nvSpPr>
        <p:spPr bwMode="auto">
          <a:xfrm>
            <a:off x="1748343" y="3073864"/>
            <a:ext cx="36301"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1"/>
          <p:cNvSpPr>
            <a:spLocks/>
          </p:cNvSpPr>
          <p:nvPr/>
        </p:nvSpPr>
        <p:spPr bwMode="auto">
          <a:xfrm>
            <a:off x="1788124" y="3073864"/>
            <a:ext cx="57682" cy="43262"/>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2"/>
          <p:cNvSpPr>
            <a:spLocks noEditPoints="1"/>
          </p:cNvSpPr>
          <p:nvPr/>
        </p:nvSpPr>
        <p:spPr bwMode="auto">
          <a:xfrm>
            <a:off x="1871664" y="3058449"/>
            <a:ext cx="40278" cy="58677"/>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3"/>
          <p:cNvSpPr>
            <a:spLocks noEditPoints="1"/>
          </p:cNvSpPr>
          <p:nvPr/>
        </p:nvSpPr>
        <p:spPr bwMode="auto">
          <a:xfrm>
            <a:off x="1913932" y="3073864"/>
            <a:ext cx="36798" cy="44754"/>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4"/>
          <p:cNvSpPr>
            <a:spLocks/>
          </p:cNvSpPr>
          <p:nvPr/>
        </p:nvSpPr>
        <p:spPr bwMode="auto">
          <a:xfrm>
            <a:off x="1957692" y="3054969"/>
            <a:ext cx="14918" cy="63649"/>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5"/>
          <p:cNvSpPr>
            <a:spLocks noEditPoints="1"/>
          </p:cNvSpPr>
          <p:nvPr/>
        </p:nvSpPr>
        <p:spPr bwMode="auto">
          <a:xfrm>
            <a:off x="1977581" y="3055963"/>
            <a:ext cx="12928" cy="61164"/>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6"/>
          <p:cNvSpPr>
            <a:spLocks/>
          </p:cNvSpPr>
          <p:nvPr/>
        </p:nvSpPr>
        <p:spPr bwMode="auto">
          <a:xfrm>
            <a:off x="1996478" y="3073864"/>
            <a:ext cx="32820" cy="44754"/>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7"/>
          <p:cNvSpPr>
            <a:spLocks noEditPoints="1"/>
          </p:cNvSpPr>
          <p:nvPr/>
        </p:nvSpPr>
        <p:spPr bwMode="auto">
          <a:xfrm>
            <a:off x="2030292" y="3105192"/>
            <a:ext cx="12928" cy="13427"/>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8"/>
          <p:cNvSpPr>
            <a:spLocks/>
          </p:cNvSpPr>
          <p:nvPr/>
        </p:nvSpPr>
        <p:spPr bwMode="auto">
          <a:xfrm>
            <a:off x="2469873" y="3133536"/>
            <a:ext cx="11934" cy="16410"/>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9"/>
          <p:cNvSpPr>
            <a:spLocks/>
          </p:cNvSpPr>
          <p:nvPr/>
        </p:nvSpPr>
        <p:spPr bwMode="auto">
          <a:xfrm>
            <a:off x="2485288" y="3133536"/>
            <a:ext cx="14918" cy="16410"/>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
          <p:cNvSpPr>
            <a:spLocks noChangeArrowheads="1"/>
          </p:cNvSpPr>
          <p:nvPr/>
        </p:nvSpPr>
        <p:spPr bwMode="auto">
          <a:xfrm>
            <a:off x="3965543" y="2524140"/>
            <a:ext cx="1258574" cy="1261557"/>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noEditPoints="1"/>
          </p:cNvSpPr>
          <p:nvPr/>
        </p:nvSpPr>
        <p:spPr bwMode="auto">
          <a:xfrm>
            <a:off x="4139585" y="3134283"/>
            <a:ext cx="105917" cy="124813"/>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p:nvSpPr>
        <p:spPr bwMode="auto">
          <a:xfrm>
            <a:off x="4263900" y="3134283"/>
            <a:ext cx="106912" cy="124813"/>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p:cNvSpPr>
            <a:spLocks noEditPoints="1"/>
          </p:cNvSpPr>
          <p:nvPr/>
        </p:nvSpPr>
        <p:spPr bwMode="auto">
          <a:xfrm>
            <a:off x="4382747" y="3132294"/>
            <a:ext cx="132770" cy="128294"/>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p:cNvSpPr>
            <a:spLocks/>
          </p:cNvSpPr>
          <p:nvPr/>
        </p:nvSpPr>
        <p:spPr bwMode="auto">
          <a:xfrm>
            <a:off x="4518997" y="3134283"/>
            <a:ext cx="187966" cy="124813"/>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auto">
          <a:xfrm>
            <a:off x="4711935" y="3133288"/>
            <a:ext cx="97463" cy="127300"/>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p:cNvSpPr>
            <a:spLocks/>
          </p:cNvSpPr>
          <p:nvPr/>
        </p:nvSpPr>
        <p:spPr bwMode="auto">
          <a:xfrm>
            <a:off x="4830285" y="3134283"/>
            <a:ext cx="93983" cy="124813"/>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noEditPoints="1"/>
          </p:cNvSpPr>
          <p:nvPr/>
        </p:nvSpPr>
        <p:spPr bwMode="auto">
          <a:xfrm>
            <a:off x="4945649" y="3134283"/>
            <a:ext cx="106912" cy="124813"/>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p:cNvSpPr>
          <p:nvPr/>
        </p:nvSpPr>
        <p:spPr bwMode="auto">
          <a:xfrm>
            <a:off x="4139585" y="3059195"/>
            <a:ext cx="39781" cy="58677"/>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EditPoints="1"/>
          </p:cNvSpPr>
          <p:nvPr/>
        </p:nvSpPr>
        <p:spPr bwMode="auto">
          <a:xfrm>
            <a:off x="4186327" y="3074611"/>
            <a:ext cx="35305" cy="44754"/>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4226607" y="3074611"/>
            <a:ext cx="57682" cy="43262"/>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noEditPoints="1"/>
          </p:cNvSpPr>
          <p:nvPr/>
        </p:nvSpPr>
        <p:spPr bwMode="auto">
          <a:xfrm>
            <a:off x="4310147" y="3059195"/>
            <a:ext cx="39781" cy="58677"/>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noEditPoints="1"/>
          </p:cNvSpPr>
          <p:nvPr/>
        </p:nvSpPr>
        <p:spPr bwMode="auto">
          <a:xfrm>
            <a:off x="4352414" y="3074611"/>
            <a:ext cx="35305" cy="44754"/>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auto">
          <a:xfrm>
            <a:off x="4394682" y="3055715"/>
            <a:ext cx="16410" cy="63649"/>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noEditPoints="1"/>
          </p:cNvSpPr>
          <p:nvPr/>
        </p:nvSpPr>
        <p:spPr bwMode="auto">
          <a:xfrm>
            <a:off x="4415567" y="3056709"/>
            <a:ext cx="11934" cy="61164"/>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p:cNvSpPr>
          <p:nvPr/>
        </p:nvSpPr>
        <p:spPr bwMode="auto">
          <a:xfrm>
            <a:off x="4434463" y="3074611"/>
            <a:ext cx="31825" cy="44754"/>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p:cNvSpPr>
            <a:spLocks noEditPoints="1"/>
          </p:cNvSpPr>
          <p:nvPr/>
        </p:nvSpPr>
        <p:spPr bwMode="auto">
          <a:xfrm>
            <a:off x="4468774" y="3105939"/>
            <a:ext cx="11437" cy="13427"/>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auto">
          <a:xfrm>
            <a:off x="5055048" y="3134283"/>
            <a:ext cx="11437" cy="16410"/>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p:cNvSpPr>
          <p:nvPr/>
        </p:nvSpPr>
        <p:spPr bwMode="auto">
          <a:xfrm>
            <a:off x="5069965" y="3134283"/>
            <a:ext cx="15415" cy="16410"/>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0"/>
          <p:cNvSpPr>
            <a:spLocks noChangeArrowheads="1"/>
          </p:cNvSpPr>
          <p:nvPr/>
        </p:nvSpPr>
        <p:spPr bwMode="auto">
          <a:xfrm>
            <a:off x="5225696" y="2523394"/>
            <a:ext cx="1258574" cy="1261557"/>
          </a:xfrm>
          <a:prstGeom prst="rect">
            <a:avLst/>
          </a:prstGeom>
          <a:solidFill>
            <a:srgbClr val="7A5A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p:cNvSpPr>
            <a:spLocks/>
          </p:cNvSpPr>
          <p:nvPr/>
        </p:nvSpPr>
        <p:spPr bwMode="auto">
          <a:xfrm>
            <a:off x="5326641" y="3138509"/>
            <a:ext cx="97463" cy="125808"/>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p:cNvSpPr>
            <a:spLocks/>
          </p:cNvSpPr>
          <p:nvPr/>
        </p:nvSpPr>
        <p:spPr bwMode="auto">
          <a:xfrm>
            <a:off x="5420624" y="3139503"/>
            <a:ext cx="121333" cy="122824"/>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p:cNvSpPr>
            <a:spLocks/>
          </p:cNvSpPr>
          <p:nvPr/>
        </p:nvSpPr>
        <p:spPr bwMode="auto">
          <a:xfrm>
            <a:off x="5549912" y="3139503"/>
            <a:ext cx="108403" cy="122824"/>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p:cNvSpPr>
            <a:spLocks/>
          </p:cNvSpPr>
          <p:nvPr/>
        </p:nvSpPr>
        <p:spPr bwMode="auto">
          <a:xfrm>
            <a:off x="5669752" y="3139503"/>
            <a:ext cx="101442" cy="122824"/>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p:cNvSpPr>
            <a:spLocks/>
          </p:cNvSpPr>
          <p:nvPr/>
        </p:nvSpPr>
        <p:spPr bwMode="auto">
          <a:xfrm>
            <a:off x="5782632" y="3139503"/>
            <a:ext cx="103430" cy="122824"/>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p:cNvSpPr>
            <a:spLocks/>
          </p:cNvSpPr>
          <p:nvPr/>
        </p:nvSpPr>
        <p:spPr bwMode="auto">
          <a:xfrm>
            <a:off x="5907445" y="3139503"/>
            <a:ext cx="92492" cy="122824"/>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p:cNvSpPr>
            <a:spLocks/>
          </p:cNvSpPr>
          <p:nvPr/>
        </p:nvSpPr>
        <p:spPr bwMode="auto">
          <a:xfrm>
            <a:off x="6005902" y="3139503"/>
            <a:ext cx="102436" cy="122824"/>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5"/>
          <p:cNvSpPr>
            <a:spLocks noChangeArrowheads="1"/>
          </p:cNvSpPr>
          <p:nvPr/>
        </p:nvSpPr>
        <p:spPr bwMode="auto">
          <a:xfrm>
            <a:off x="6121268" y="3139503"/>
            <a:ext cx="26852" cy="1228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p:cNvSpPr>
            <a:spLocks/>
          </p:cNvSpPr>
          <p:nvPr/>
        </p:nvSpPr>
        <p:spPr bwMode="auto">
          <a:xfrm>
            <a:off x="6164530" y="3138509"/>
            <a:ext cx="112879" cy="125808"/>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p:cNvSpPr>
            <a:spLocks/>
          </p:cNvSpPr>
          <p:nvPr/>
        </p:nvSpPr>
        <p:spPr bwMode="auto">
          <a:xfrm>
            <a:off x="6280890" y="3138509"/>
            <a:ext cx="97463" cy="125808"/>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p:cNvSpPr>
            <a:spLocks/>
          </p:cNvSpPr>
          <p:nvPr/>
        </p:nvSpPr>
        <p:spPr bwMode="auto">
          <a:xfrm>
            <a:off x="5335095" y="3066406"/>
            <a:ext cx="39781" cy="57682"/>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p:cNvSpPr>
            <a:spLocks noEditPoints="1"/>
          </p:cNvSpPr>
          <p:nvPr/>
        </p:nvSpPr>
        <p:spPr bwMode="auto">
          <a:xfrm>
            <a:off x="5381837" y="3080826"/>
            <a:ext cx="35305" cy="44754"/>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p:cNvSpPr>
            <a:spLocks/>
          </p:cNvSpPr>
          <p:nvPr/>
        </p:nvSpPr>
        <p:spPr bwMode="auto">
          <a:xfrm>
            <a:off x="5422115" y="3080826"/>
            <a:ext cx="57185" cy="44754"/>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p:cNvSpPr>
            <a:spLocks noEditPoints="1"/>
          </p:cNvSpPr>
          <p:nvPr/>
        </p:nvSpPr>
        <p:spPr bwMode="auto">
          <a:xfrm>
            <a:off x="5505159" y="3066406"/>
            <a:ext cx="40278" cy="57682"/>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p:cNvSpPr>
            <a:spLocks noEditPoints="1"/>
          </p:cNvSpPr>
          <p:nvPr/>
        </p:nvSpPr>
        <p:spPr bwMode="auto">
          <a:xfrm>
            <a:off x="5547924" y="3080826"/>
            <a:ext cx="34808" cy="44754"/>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p:cNvSpPr>
            <a:spLocks/>
          </p:cNvSpPr>
          <p:nvPr/>
        </p:nvSpPr>
        <p:spPr bwMode="auto">
          <a:xfrm>
            <a:off x="5590190" y="3061930"/>
            <a:ext cx="16410" cy="63649"/>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p:cNvSpPr>
            <a:spLocks noEditPoints="1"/>
          </p:cNvSpPr>
          <p:nvPr/>
        </p:nvSpPr>
        <p:spPr bwMode="auto">
          <a:xfrm>
            <a:off x="5611076" y="3062924"/>
            <a:ext cx="11934" cy="61164"/>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p:cNvSpPr>
            <a:spLocks/>
          </p:cNvSpPr>
          <p:nvPr/>
        </p:nvSpPr>
        <p:spPr bwMode="auto">
          <a:xfrm>
            <a:off x="5629971" y="3080826"/>
            <a:ext cx="31825" cy="44754"/>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p:cNvSpPr>
            <a:spLocks noEditPoints="1"/>
          </p:cNvSpPr>
          <p:nvPr/>
        </p:nvSpPr>
        <p:spPr bwMode="auto">
          <a:xfrm>
            <a:off x="5663785" y="3112651"/>
            <a:ext cx="11934" cy="12928"/>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p:cNvSpPr>
            <a:spLocks/>
          </p:cNvSpPr>
          <p:nvPr/>
        </p:nvSpPr>
        <p:spPr bwMode="auto">
          <a:xfrm>
            <a:off x="6384321" y="3138509"/>
            <a:ext cx="12928" cy="16410"/>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p:cNvSpPr>
            <a:spLocks/>
          </p:cNvSpPr>
          <p:nvPr/>
        </p:nvSpPr>
        <p:spPr bwMode="auto">
          <a:xfrm>
            <a:off x="6400730" y="3138509"/>
            <a:ext cx="15415" cy="16410"/>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
          <p:cNvSpPr>
            <a:spLocks noChangeArrowheads="1"/>
          </p:cNvSpPr>
          <p:nvPr/>
        </p:nvSpPr>
        <p:spPr bwMode="auto">
          <a:xfrm>
            <a:off x="2713663" y="2523394"/>
            <a:ext cx="1258077" cy="1261557"/>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26" name="Picture 125"/>
          <p:cNvPicPr>
            <a:picLocks noChangeAspect="1"/>
          </p:cNvPicPr>
          <p:nvPr/>
        </p:nvPicPr>
        <p:blipFill>
          <a:blip r:embed="rId3"/>
          <a:stretch>
            <a:fillRect/>
          </a:stretch>
        </p:blipFill>
        <p:spPr>
          <a:xfrm>
            <a:off x="2991731" y="3066407"/>
            <a:ext cx="699620" cy="186071"/>
          </a:xfrm>
          <a:prstGeom prst="rect">
            <a:avLst/>
          </a:prstGeom>
        </p:spPr>
      </p:pic>
      <p:grpSp>
        <p:nvGrpSpPr>
          <p:cNvPr id="137" name="Group 136"/>
          <p:cNvGrpSpPr/>
          <p:nvPr/>
        </p:nvGrpSpPr>
        <p:grpSpPr>
          <a:xfrm>
            <a:off x="197379" y="-19051"/>
            <a:ext cx="8779739" cy="2555335"/>
            <a:chOff x="872262" y="2379267"/>
            <a:chExt cx="7399477" cy="1063857"/>
          </a:xfrm>
        </p:grpSpPr>
        <p:sp>
          <p:nvSpPr>
            <p:cNvPr id="130" name="Rectangle 6"/>
            <p:cNvSpPr>
              <a:spLocks noChangeArrowheads="1"/>
            </p:cNvSpPr>
            <p:nvPr/>
          </p:nvSpPr>
          <p:spPr bwMode="auto">
            <a:xfrm>
              <a:off x="872262" y="2379267"/>
              <a:ext cx="1059456" cy="1063228"/>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5"/>
            <p:cNvSpPr>
              <a:spLocks noChangeArrowheads="1"/>
            </p:cNvSpPr>
            <p:nvPr/>
          </p:nvSpPr>
          <p:spPr bwMode="auto">
            <a:xfrm>
              <a:off x="6150311" y="2379267"/>
              <a:ext cx="1060714" cy="1063191"/>
            </a:xfrm>
            <a:prstGeom prst="rect">
              <a:avLst/>
            </a:prstGeom>
            <a:solidFill>
              <a:srgbClr val="17B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1"/>
            <p:cNvSpPr>
              <a:spLocks noChangeArrowheads="1"/>
            </p:cNvSpPr>
            <p:nvPr/>
          </p:nvSpPr>
          <p:spPr bwMode="auto">
            <a:xfrm>
              <a:off x="7211025" y="2379267"/>
              <a:ext cx="1060714" cy="1063228"/>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8"/>
            <p:cNvSpPr>
              <a:spLocks noChangeArrowheads="1"/>
            </p:cNvSpPr>
            <p:nvPr/>
          </p:nvSpPr>
          <p:spPr bwMode="auto">
            <a:xfrm>
              <a:off x="1931718" y="2379267"/>
              <a:ext cx="1060714" cy="1063228"/>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
            <p:cNvSpPr>
              <a:spLocks noChangeArrowheads="1"/>
            </p:cNvSpPr>
            <p:nvPr/>
          </p:nvSpPr>
          <p:spPr bwMode="auto">
            <a:xfrm>
              <a:off x="4048033" y="2379896"/>
              <a:ext cx="1060714" cy="1063228"/>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
            <p:cNvSpPr>
              <a:spLocks noChangeArrowheads="1"/>
            </p:cNvSpPr>
            <p:nvPr/>
          </p:nvSpPr>
          <p:spPr bwMode="auto">
            <a:xfrm>
              <a:off x="5110078" y="2379267"/>
              <a:ext cx="1060714" cy="1063228"/>
            </a:xfrm>
            <a:prstGeom prst="rect">
              <a:avLst/>
            </a:prstGeom>
            <a:solidFill>
              <a:srgbClr val="7A5A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9"/>
            <p:cNvSpPr>
              <a:spLocks noChangeArrowheads="1"/>
            </p:cNvSpPr>
            <p:nvPr/>
          </p:nvSpPr>
          <p:spPr bwMode="auto">
            <a:xfrm>
              <a:off x="2992961" y="2379267"/>
              <a:ext cx="1060295" cy="1063228"/>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1" name="Rectangle 140"/>
          <p:cNvSpPr/>
          <p:nvPr/>
        </p:nvSpPr>
        <p:spPr>
          <a:xfrm>
            <a:off x="3971740" y="2523395"/>
            <a:ext cx="2512530" cy="12612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7718543" y="2523394"/>
            <a:ext cx="1258575" cy="12612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30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41"/>
                                        </p:tgtEl>
                                      </p:cBhvr>
                                    </p:animEffect>
                                    <p:set>
                                      <p:cBhvr>
                                        <p:cTn id="7" dur="1" fill="hold">
                                          <p:stCondLst>
                                            <p:cond delay="999"/>
                                          </p:stCondLst>
                                        </p:cTn>
                                        <p:tgtEl>
                                          <p:spTgt spid="14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143"/>
                                        </p:tgtEl>
                                      </p:cBhvr>
                                    </p:animEffect>
                                    <p:set>
                                      <p:cBhvr>
                                        <p:cTn id="10" dur="1" fill="hold">
                                          <p:stCondLst>
                                            <p:cond delay="999"/>
                                          </p:stCondLst>
                                        </p:cTn>
                                        <p:tgtEl>
                                          <p:spTgt spid="14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ppt_y</p:attrName>
                                        </p:attrNameLst>
                                      </p:cBhvr>
                                      <p:tavLst>
                                        <p:tav tm="0">
                                          <p:val>
                                            <p:strVal val="#ppt_y+#ppt_h*1.125000"/>
                                          </p:val>
                                        </p:tav>
                                        <p:tav tm="100000">
                                          <p:val>
                                            <p:strVal val="#ppt_y"/>
                                          </p:val>
                                        </p:tav>
                                      </p:tavLst>
                                    </p:anim>
                                    <p:animEffect transition="in" filter="wipe(up)">
                                      <p:cBhvr>
                                        <p:cTn id="1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Rainbow.png"/>
          <p:cNvPicPr>
            <a:picLocks noChangeAspect="1"/>
          </p:cNvPicPr>
          <p:nvPr/>
        </p:nvPicPr>
        <p:blipFill rotWithShape="1">
          <a:blip r:embed="rId3">
            <a:extLst>
              <a:ext uri="{28A0092B-C50C-407E-A947-70E740481C1C}">
                <a14:useLocalDpi xmlns:a14="http://schemas.microsoft.com/office/drawing/2010/main" val="0"/>
              </a:ext>
            </a:extLst>
          </a:blip>
          <a:srcRect l="50395" t="29395" r="-956" b="50059"/>
          <a:stretch/>
        </p:blipFill>
        <p:spPr>
          <a:xfrm>
            <a:off x="0" y="1"/>
            <a:ext cx="8619699" cy="3502776"/>
          </a:xfrm>
          <a:prstGeom prst="rect">
            <a:avLst/>
          </a:prstGeom>
        </p:spPr>
      </p:pic>
      <p:grpSp>
        <p:nvGrpSpPr>
          <p:cNvPr id="17" name="Group 16"/>
          <p:cNvGrpSpPr/>
          <p:nvPr/>
        </p:nvGrpSpPr>
        <p:grpSpPr>
          <a:xfrm>
            <a:off x="421358" y="3418526"/>
            <a:ext cx="8299353" cy="1296817"/>
            <a:chOff x="298547" y="3505200"/>
            <a:chExt cx="8299353" cy="1296817"/>
          </a:xfrm>
        </p:grpSpPr>
        <p:sp>
          <p:nvSpPr>
            <p:cNvPr id="18" name="Freeform 17"/>
            <p:cNvSpPr/>
            <p:nvPr/>
          </p:nvSpPr>
          <p:spPr>
            <a:xfrm>
              <a:off x="304800" y="3505200"/>
              <a:ext cx="8274050" cy="406400"/>
            </a:xfrm>
            <a:custGeom>
              <a:avLst/>
              <a:gdLst>
                <a:gd name="connsiteX0" fmla="*/ 393700 w 8267700"/>
                <a:gd name="connsiteY0" fmla="*/ 0 h 406400"/>
                <a:gd name="connsiteX1" fmla="*/ 0 w 8267700"/>
                <a:gd name="connsiteY1" fmla="*/ 406400 h 406400"/>
                <a:gd name="connsiteX2" fmla="*/ 7823200 w 8267700"/>
                <a:gd name="connsiteY2" fmla="*/ 393700 h 406400"/>
                <a:gd name="connsiteX3" fmla="*/ 8267700 w 8267700"/>
                <a:gd name="connsiteY3" fmla="*/ 0 h 406400"/>
                <a:gd name="connsiteX4" fmla="*/ 393700 w 8267700"/>
                <a:gd name="connsiteY4" fmla="*/ 0 h 406400"/>
                <a:gd name="connsiteX0" fmla="*/ 393700 w 8274050"/>
                <a:gd name="connsiteY0" fmla="*/ 0 h 406400"/>
                <a:gd name="connsiteX1" fmla="*/ 0 w 8274050"/>
                <a:gd name="connsiteY1" fmla="*/ 406400 h 406400"/>
                <a:gd name="connsiteX2" fmla="*/ 7823200 w 8274050"/>
                <a:gd name="connsiteY2" fmla="*/ 393700 h 406400"/>
                <a:gd name="connsiteX3" fmla="*/ 8274050 w 8274050"/>
                <a:gd name="connsiteY3" fmla="*/ 31750 h 406400"/>
                <a:gd name="connsiteX4" fmla="*/ 393700 w 8274050"/>
                <a:gd name="connsiteY4" fmla="*/ 0 h 4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4050" h="406400">
                  <a:moveTo>
                    <a:pt x="393700" y="0"/>
                  </a:moveTo>
                  <a:lnTo>
                    <a:pt x="0" y="406400"/>
                  </a:lnTo>
                  <a:lnTo>
                    <a:pt x="7823200" y="393700"/>
                  </a:lnTo>
                  <a:lnTo>
                    <a:pt x="8274050" y="31750"/>
                  </a:lnTo>
                  <a:lnTo>
                    <a:pt x="3937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98547" y="3511007"/>
              <a:ext cx="8299353" cy="1291010"/>
            </a:xfrm>
            <a:prstGeom prst="rect">
              <a:avLst/>
            </a:prstGeom>
          </p:spPr>
        </p:pic>
      </p:grpSp>
    </p:spTree>
    <p:extLst>
      <p:ext uri="{BB962C8B-B14F-4D97-AF65-F5344CB8AC3E}">
        <p14:creationId xmlns:p14="http://schemas.microsoft.com/office/powerpoint/2010/main" val="28527832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10" presetClass="entr" presetSubtype="0" fill="hold"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19459" y="186928"/>
            <a:ext cx="8391141" cy="479822"/>
          </a:xfrm>
        </p:spPr>
        <p:txBody>
          <a:bodyPr/>
          <a:lstStyle/>
          <a:p>
            <a:pPr algn="ctr"/>
            <a:r>
              <a:rPr lang="en-US" dirty="0" smtClean="0"/>
              <a:t>Year of the Platform</a:t>
            </a:r>
            <a:endParaRPr lang="en-US" dirty="0"/>
          </a:p>
        </p:txBody>
      </p:sp>
      <p:grpSp>
        <p:nvGrpSpPr>
          <p:cNvPr id="11" name="Group 10"/>
          <p:cNvGrpSpPr/>
          <p:nvPr/>
        </p:nvGrpSpPr>
        <p:grpSpPr>
          <a:xfrm>
            <a:off x="2096534" y="1649685"/>
            <a:ext cx="4903642" cy="3145812"/>
            <a:chOff x="2096534" y="1649685"/>
            <a:chExt cx="4903642" cy="3145812"/>
          </a:xfrm>
        </p:grpSpPr>
        <p:sp>
          <p:nvSpPr>
            <p:cNvPr id="379" name="Freeform 1"/>
            <p:cNvSpPr>
              <a:spLocks noChangeArrowheads="1"/>
            </p:cNvSpPr>
            <p:nvPr/>
          </p:nvSpPr>
          <p:spPr bwMode="auto">
            <a:xfrm>
              <a:off x="2096534" y="1649685"/>
              <a:ext cx="4903642" cy="3145812"/>
            </a:xfrm>
            <a:custGeom>
              <a:avLst/>
              <a:gdLst>
                <a:gd name="T0" fmla="*/ 15333 w 15377"/>
                <a:gd name="T1" fmla="*/ 61 h 9865"/>
                <a:gd name="T2" fmla="*/ 15336 w 15377"/>
                <a:gd name="T3" fmla="*/ 8904 h 9865"/>
                <a:gd name="T4" fmla="*/ 14402 w 15377"/>
                <a:gd name="T5" fmla="*/ 9824 h 9865"/>
                <a:gd name="T6" fmla="*/ 41 w 15377"/>
                <a:gd name="T7" fmla="*/ 9824 h 9865"/>
                <a:gd name="T8" fmla="*/ 41 w 15377"/>
                <a:gd name="T9" fmla="*/ 1104 h 9865"/>
                <a:gd name="T10" fmla="*/ 1085 w 15377"/>
                <a:gd name="T11" fmla="*/ 40 h 9865"/>
                <a:gd name="T12" fmla="*/ 15333 w 15377"/>
                <a:gd name="T13" fmla="*/ 61 h 9865"/>
                <a:gd name="T14" fmla="*/ 1068 w 15377"/>
                <a:gd name="T15" fmla="*/ 0 h 9865"/>
                <a:gd name="T16" fmla="*/ 0 w 15377"/>
                <a:gd name="T17" fmla="*/ 1087 h 9865"/>
                <a:gd name="T18" fmla="*/ 0 w 15377"/>
                <a:gd name="T19" fmla="*/ 9864 h 9865"/>
                <a:gd name="T20" fmla="*/ 14419 w 15377"/>
                <a:gd name="T21" fmla="*/ 9864 h 9865"/>
                <a:gd name="T22" fmla="*/ 15376 w 15377"/>
                <a:gd name="T23" fmla="*/ 8921 h 9865"/>
                <a:gd name="T24" fmla="*/ 15373 w 15377"/>
                <a:gd name="T25" fmla="*/ 21 h 9865"/>
                <a:gd name="T26" fmla="*/ 1068 w 15377"/>
                <a:gd name="T27" fmla="*/ 0 h 9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77" h="9865">
                  <a:moveTo>
                    <a:pt x="15333" y="61"/>
                  </a:moveTo>
                  <a:lnTo>
                    <a:pt x="15336" y="8904"/>
                  </a:lnTo>
                  <a:lnTo>
                    <a:pt x="14402" y="9824"/>
                  </a:lnTo>
                  <a:lnTo>
                    <a:pt x="41" y="9824"/>
                  </a:lnTo>
                  <a:lnTo>
                    <a:pt x="41" y="1104"/>
                  </a:lnTo>
                  <a:lnTo>
                    <a:pt x="1085" y="40"/>
                  </a:lnTo>
                  <a:lnTo>
                    <a:pt x="15333" y="61"/>
                  </a:lnTo>
                  <a:close/>
                  <a:moveTo>
                    <a:pt x="1068" y="0"/>
                  </a:moveTo>
                  <a:lnTo>
                    <a:pt x="0" y="1087"/>
                  </a:lnTo>
                  <a:lnTo>
                    <a:pt x="0" y="9864"/>
                  </a:lnTo>
                  <a:lnTo>
                    <a:pt x="14419" y="9864"/>
                  </a:lnTo>
                  <a:lnTo>
                    <a:pt x="15376" y="8921"/>
                  </a:lnTo>
                  <a:lnTo>
                    <a:pt x="15373" y="21"/>
                  </a:lnTo>
                  <a:lnTo>
                    <a:pt x="1068" y="0"/>
                  </a:lnTo>
                  <a:close/>
                </a:path>
              </a:pathLst>
            </a:custGeom>
            <a:solidFill>
              <a:srgbClr val="999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8" name="Freeform 10"/>
            <p:cNvSpPr>
              <a:spLocks noChangeArrowheads="1"/>
            </p:cNvSpPr>
            <p:nvPr/>
          </p:nvSpPr>
          <p:spPr bwMode="auto">
            <a:xfrm>
              <a:off x="6405326" y="2248754"/>
              <a:ext cx="237658" cy="123751"/>
            </a:xfrm>
            <a:custGeom>
              <a:avLst/>
              <a:gdLst>
                <a:gd name="T0" fmla="*/ 373 w 747"/>
                <a:gd name="T1" fmla="*/ 385 h 386"/>
                <a:gd name="T2" fmla="*/ 0 w 747"/>
                <a:gd name="T3" fmla="*/ 385 h 386"/>
                <a:gd name="T4" fmla="*/ 0 w 747"/>
                <a:gd name="T5" fmla="*/ 0 h 386"/>
                <a:gd name="T6" fmla="*/ 746 w 747"/>
                <a:gd name="T7" fmla="*/ 0 h 386"/>
                <a:gd name="T8" fmla="*/ 746 w 747"/>
                <a:gd name="T9" fmla="*/ 385 h 386"/>
                <a:gd name="T10" fmla="*/ 373 w 747"/>
                <a:gd name="T11" fmla="*/ 385 h 386"/>
              </a:gdLst>
              <a:ahLst/>
              <a:cxnLst>
                <a:cxn ang="0">
                  <a:pos x="T0" y="T1"/>
                </a:cxn>
                <a:cxn ang="0">
                  <a:pos x="T2" y="T3"/>
                </a:cxn>
                <a:cxn ang="0">
                  <a:pos x="T4" y="T5"/>
                </a:cxn>
                <a:cxn ang="0">
                  <a:pos x="T6" y="T7"/>
                </a:cxn>
                <a:cxn ang="0">
                  <a:pos x="T8" y="T9"/>
                </a:cxn>
                <a:cxn ang="0">
                  <a:pos x="T10" y="T11"/>
                </a:cxn>
              </a:cxnLst>
              <a:rect l="0" t="0" r="r" b="b"/>
              <a:pathLst>
                <a:path w="747" h="386">
                  <a:moveTo>
                    <a:pt x="373" y="385"/>
                  </a:moveTo>
                  <a:lnTo>
                    <a:pt x="0" y="385"/>
                  </a:lnTo>
                  <a:lnTo>
                    <a:pt x="0" y="0"/>
                  </a:lnTo>
                  <a:lnTo>
                    <a:pt x="746" y="0"/>
                  </a:lnTo>
                  <a:lnTo>
                    <a:pt x="746" y="385"/>
                  </a:lnTo>
                  <a:lnTo>
                    <a:pt x="373" y="385"/>
                  </a:lnTo>
                </a:path>
              </a:pathLst>
            </a:custGeom>
            <a:solidFill>
              <a:srgbClr val="8DC34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9" name="Freeform 11"/>
            <p:cNvSpPr>
              <a:spLocks noChangeArrowheads="1"/>
            </p:cNvSpPr>
            <p:nvPr/>
          </p:nvSpPr>
          <p:spPr bwMode="auto">
            <a:xfrm>
              <a:off x="6398295" y="2241722"/>
              <a:ext cx="251722" cy="136408"/>
            </a:xfrm>
            <a:custGeom>
              <a:avLst/>
              <a:gdLst>
                <a:gd name="T0" fmla="*/ 787 w 788"/>
                <a:gd name="T1" fmla="*/ 426 h 427"/>
                <a:gd name="T2" fmla="*/ 0 w 788"/>
                <a:gd name="T3" fmla="*/ 426 h 427"/>
                <a:gd name="T4" fmla="*/ 0 w 788"/>
                <a:gd name="T5" fmla="*/ 0 h 427"/>
                <a:gd name="T6" fmla="*/ 787 w 788"/>
                <a:gd name="T7" fmla="*/ 0 h 427"/>
                <a:gd name="T8" fmla="*/ 787 w 788"/>
                <a:gd name="T9" fmla="*/ 426 h 427"/>
                <a:gd name="T10" fmla="*/ 40 w 788"/>
                <a:gd name="T11" fmla="*/ 386 h 427"/>
                <a:gd name="T12" fmla="*/ 746 w 788"/>
                <a:gd name="T13" fmla="*/ 386 h 427"/>
                <a:gd name="T14" fmla="*/ 746 w 788"/>
                <a:gd name="T15" fmla="*/ 40 h 427"/>
                <a:gd name="T16" fmla="*/ 40 w 788"/>
                <a:gd name="T17" fmla="*/ 40 h 427"/>
                <a:gd name="T18" fmla="*/ 40 w 788"/>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27">
                  <a:moveTo>
                    <a:pt x="787" y="426"/>
                  </a:moveTo>
                  <a:lnTo>
                    <a:pt x="0" y="426"/>
                  </a:lnTo>
                  <a:lnTo>
                    <a:pt x="0" y="0"/>
                  </a:lnTo>
                  <a:lnTo>
                    <a:pt x="787" y="0"/>
                  </a:lnTo>
                  <a:lnTo>
                    <a:pt x="787" y="426"/>
                  </a:lnTo>
                  <a:close/>
                  <a:moveTo>
                    <a:pt x="40" y="386"/>
                  </a:moveTo>
                  <a:lnTo>
                    <a:pt x="746" y="386"/>
                  </a:lnTo>
                  <a:lnTo>
                    <a:pt x="746"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0" name="Freeform 12"/>
            <p:cNvSpPr>
              <a:spLocks noChangeArrowheads="1"/>
            </p:cNvSpPr>
            <p:nvPr/>
          </p:nvSpPr>
          <p:spPr bwMode="auto">
            <a:xfrm>
              <a:off x="6405326" y="2115158"/>
              <a:ext cx="237658" cy="133595"/>
            </a:xfrm>
            <a:custGeom>
              <a:avLst/>
              <a:gdLst>
                <a:gd name="T0" fmla="*/ 373 w 747"/>
                <a:gd name="T1" fmla="*/ 418 h 419"/>
                <a:gd name="T2" fmla="*/ 0 w 747"/>
                <a:gd name="T3" fmla="*/ 418 h 419"/>
                <a:gd name="T4" fmla="*/ 0 w 747"/>
                <a:gd name="T5" fmla="*/ 0 h 419"/>
                <a:gd name="T6" fmla="*/ 746 w 747"/>
                <a:gd name="T7" fmla="*/ 0 h 419"/>
                <a:gd name="T8" fmla="*/ 746 w 747"/>
                <a:gd name="T9" fmla="*/ 418 h 419"/>
                <a:gd name="T10" fmla="*/ 373 w 747"/>
                <a:gd name="T11" fmla="*/ 418 h 419"/>
              </a:gdLst>
              <a:ahLst/>
              <a:cxnLst>
                <a:cxn ang="0">
                  <a:pos x="T0" y="T1"/>
                </a:cxn>
                <a:cxn ang="0">
                  <a:pos x="T2" y="T3"/>
                </a:cxn>
                <a:cxn ang="0">
                  <a:pos x="T4" y="T5"/>
                </a:cxn>
                <a:cxn ang="0">
                  <a:pos x="T6" y="T7"/>
                </a:cxn>
                <a:cxn ang="0">
                  <a:pos x="T8" y="T9"/>
                </a:cxn>
                <a:cxn ang="0">
                  <a:pos x="T10" y="T11"/>
                </a:cxn>
              </a:cxnLst>
              <a:rect l="0" t="0" r="r" b="b"/>
              <a:pathLst>
                <a:path w="747" h="419">
                  <a:moveTo>
                    <a:pt x="373" y="418"/>
                  </a:moveTo>
                  <a:lnTo>
                    <a:pt x="0" y="418"/>
                  </a:lnTo>
                  <a:lnTo>
                    <a:pt x="0" y="0"/>
                  </a:lnTo>
                  <a:lnTo>
                    <a:pt x="746" y="0"/>
                  </a:lnTo>
                  <a:lnTo>
                    <a:pt x="746" y="418"/>
                  </a:lnTo>
                  <a:lnTo>
                    <a:pt x="373" y="418"/>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1" name="Freeform 13"/>
            <p:cNvSpPr>
              <a:spLocks noChangeArrowheads="1"/>
            </p:cNvSpPr>
            <p:nvPr/>
          </p:nvSpPr>
          <p:spPr bwMode="auto">
            <a:xfrm>
              <a:off x="6398295" y="2108127"/>
              <a:ext cx="251722" cy="146251"/>
            </a:xfrm>
            <a:custGeom>
              <a:avLst/>
              <a:gdLst>
                <a:gd name="T0" fmla="*/ 787 w 788"/>
                <a:gd name="T1" fmla="*/ 458 h 459"/>
                <a:gd name="T2" fmla="*/ 0 w 788"/>
                <a:gd name="T3" fmla="*/ 458 h 459"/>
                <a:gd name="T4" fmla="*/ 0 w 788"/>
                <a:gd name="T5" fmla="*/ 0 h 459"/>
                <a:gd name="T6" fmla="*/ 787 w 788"/>
                <a:gd name="T7" fmla="*/ 0 h 459"/>
                <a:gd name="T8" fmla="*/ 787 w 788"/>
                <a:gd name="T9" fmla="*/ 458 h 459"/>
                <a:gd name="T10" fmla="*/ 40 w 788"/>
                <a:gd name="T11" fmla="*/ 418 h 459"/>
                <a:gd name="T12" fmla="*/ 746 w 788"/>
                <a:gd name="T13" fmla="*/ 418 h 459"/>
                <a:gd name="T14" fmla="*/ 746 w 788"/>
                <a:gd name="T15" fmla="*/ 41 h 459"/>
                <a:gd name="T16" fmla="*/ 40 w 788"/>
                <a:gd name="T17" fmla="*/ 41 h 459"/>
                <a:gd name="T18" fmla="*/ 40 w 788"/>
                <a:gd name="T19" fmla="*/ 4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59">
                  <a:moveTo>
                    <a:pt x="787" y="458"/>
                  </a:moveTo>
                  <a:lnTo>
                    <a:pt x="0" y="458"/>
                  </a:lnTo>
                  <a:lnTo>
                    <a:pt x="0" y="0"/>
                  </a:lnTo>
                  <a:lnTo>
                    <a:pt x="787" y="0"/>
                  </a:lnTo>
                  <a:lnTo>
                    <a:pt x="787" y="458"/>
                  </a:lnTo>
                  <a:close/>
                  <a:moveTo>
                    <a:pt x="40" y="418"/>
                  </a:moveTo>
                  <a:lnTo>
                    <a:pt x="746" y="418"/>
                  </a:lnTo>
                  <a:lnTo>
                    <a:pt x="746" y="41"/>
                  </a:lnTo>
                  <a:lnTo>
                    <a:pt x="40" y="41"/>
                  </a:lnTo>
                  <a:lnTo>
                    <a:pt x="40" y="41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2" name="Freeform 14"/>
            <p:cNvSpPr>
              <a:spLocks noChangeArrowheads="1"/>
            </p:cNvSpPr>
            <p:nvPr/>
          </p:nvSpPr>
          <p:spPr bwMode="auto">
            <a:xfrm>
              <a:off x="6157824" y="2248754"/>
              <a:ext cx="247502" cy="123751"/>
            </a:xfrm>
            <a:custGeom>
              <a:avLst/>
              <a:gdLst>
                <a:gd name="T0" fmla="*/ 388 w 776"/>
                <a:gd name="T1" fmla="*/ 385 h 386"/>
                <a:gd name="T2" fmla="*/ 0 w 776"/>
                <a:gd name="T3" fmla="*/ 385 h 386"/>
                <a:gd name="T4" fmla="*/ 0 w 776"/>
                <a:gd name="T5" fmla="*/ 0 h 386"/>
                <a:gd name="T6" fmla="*/ 775 w 776"/>
                <a:gd name="T7" fmla="*/ 0 h 386"/>
                <a:gd name="T8" fmla="*/ 775 w 776"/>
                <a:gd name="T9" fmla="*/ 385 h 386"/>
                <a:gd name="T10" fmla="*/ 388 w 776"/>
                <a:gd name="T11" fmla="*/ 385 h 386"/>
              </a:gdLst>
              <a:ahLst/>
              <a:cxnLst>
                <a:cxn ang="0">
                  <a:pos x="T0" y="T1"/>
                </a:cxn>
                <a:cxn ang="0">
                  <a:pos x="T2" y="T3"/>
                </a:cxn>
                <a:cxn ang="0">
                  <a:pos x="T4" y="T5"/>
                </a:cxn>
                <a:cxn ang="0">
                  <a:pos x="T6" y="T7"/>
                </a:cxn>
                <a:cxn ang="0">
                  <a:pos x="T8" y="T9"/>
                </a:cxn>
                <a:cxn ang="0">
                  <a:pos x="T10" y="T11"/>
                </a:cxn>
              </a:cxnLst>
              <a:rect l="0" t="0" r="r" b="b"/>
              <a:pathLst>
                <a:path w="776" h="386">
                  <a:moveTo>
                    <a:pt x="388" y="385"/>
                  </a:moveTo>
                  <a:lnTo>
                    <a:pt x="0" y="385"/>
                  </a:lnTo>
                  <a:lnTo>
                    <a:pt x="0" y="0"/>
                  </a:lnTo>
                  <a:lnTo>
                    <a:pt x="775" y="0"/>
                  </a:lnTo>
                  <a:lnTo>
                    <a:pt x="775" y="385"/>
                  </a:lnTo>
                  <a:lnTo>
                    <a:pt x="388" y="385"/>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3" name="Freeform 15"/>
            <p:cNvSpPr>
              <a:spLocks noChangeArrowheads="1"/>
            </p:cNvSpPr>
            <p:nvPr/>
          </p:nvSpPr>
          <p:spPr bwMode="auto">
            <a:xfrm>
              <a:off x="6150792" y="2241722"/>
              <a:ext cx="260159" cy="136408"/>
            </a:xfrm>
            <a:custGeom>
              <a:avLst/>
              <a:gdLst>
                <a:gd name="T0" fmla="*/ 815 w 816"/>
                <a:gd name="T1" fmla="*/ 426 h 427"/>
                <a:gd name="T2" fmla="*/ 0 w 816"/>
                <a:gd name="T3" fmla="*/ 426 h 427"/>
                <a:gd name="T4" fmla="*/ 0 w 816"/>
                <a:gd name="T5" fmla="*/ 0 h 427"/>
                <a:gd name="T6" fmla="*/ 815 w 816"/>
                <a:gd name="T7" fmla="*/ 0 h 427"/>
                <a:gd name="T8" fmla="*/ 815 w 816"/>
                <a:gd name="T9" fmla="*/ 426 h 427"/>
                <a:gd name="T10" fmla="*/ 40 w 816"/>
                <a:gd name="T11" fmla="*/ 386 h 427"/>
                <a:gd name="T12" fmla="*/ 775 w 816"/>
                <a:gd name="T13" fmla="*/ 386 h 427"/>
                <a:gd name="T14" fmla="*/ 775 w 816"/>
                <a:gd name="T15" fmla="*/ 40 h 427"/>
                <a:gd name="T16" fmla="*/ 40 w 816"/>
                <a:gd name="T17" fmla="*/ 40 h 427"/>
                <a:gd name="T18" fmla="*/ 40 w 816"/>
                <a:gd name="T19" fmla="*/ 38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27">
                  <a:moveTo>
                    <a:pt x="815" y="426"/>
                  </a:moveTo>
                  <a:lnTo>
                    <a:pt x="0" y="426"/>
                  </a:lnTo>
                  <a:lnTo>
                    <a:pt x="0" y="0"/>
                  </a:lnTo>
                  <a:lnTo>
                    <a:pt x="815" y="0"/>
                  </a:lnTo>
                  <a:lnTo>
                    <a:pt x="815" y="426"/>
                  </a:lnTo>
                  <a:close/>
                  <a:moveTo>
                    <a:pt x="40" y="386"/>
                  </a:moveTo>
                  <a:lnTo>
                    <a:pt x="775" y="386"/>
                  </a:lnTo>
                  <a:lnTo>
                    <a:pt x="775" y="40"/>
                  </a:lnTo>
                  <a:lnTo>
                    <a:pt x="40" y="40"/>
                  </a:lnTo>
                  <a:lnTo>
                    <a:pt x="40" y="38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4" name="Freeform 16"/>
            <p:cNvSpPr>
              <a:spLocks noChangeArrowheads="1"/>
            </p:cNvSpPr>
            <p:nvPr/>
          </p:nvSpPr>
          <p:spPr bwMode="auto">
            <a:xfrm>
              <a:off x="6405326" y="2371098"/>
              <a:ext cx="237658" cy="135001"/>
            </a:xfrm>
            <a:custGeom>
              <a:avLst/>
              <a:gdLst>
                <a:gd name="T0" fmla="*/ 373 w 747"/>
                <a:gd name="T1" fmla="*/ 424 h 425"/>
                <a:gd name="T2" fmla="*/ 0 w 747"/>
                <a:gd name="T3" fmla="*/ 424 h 425"/>
                <a:gd name="T4" fmla="*/ 0 w 747"/>
                <a:gd name="T5" fmla="*/ 0 h 425"/>
                <a:gd name="T6" fmla="*/ 746 w 747"/>
                <a:gd name="T7" fmla="*/ 0 h 425"/>
                <a:gd name="T8" fmla="*/ 746 w 747"/>
                <a:gd name="T9" fmla="*/ 424 h 425"/>
                <a:gd name="T10" fmla="*/ 373 w 747"/>
                <a:gd name="T11" fmla="*/ 424 h 425"/>
              </a:gdLst>
              <a:ahLst/>
              <a:cxnLst>
                <a:cxn ang="0">
                  <a:pos x="T0" y="T1"/>
                </a:cxn>
                <a:cxn ang="0">
                  <a:pos x="T2" y="T3"/>
                </a:cxn>
                <a:cxn ang="0">
                  <a:pos x="T4" y="T5"/>
                </a:cxn>
                <a:cxn ang="0">
                  <a:pos x="T6" y="T7"/>
                </a:cxn>
                <a:cxn ang="0">
                  <a:pos x="T8" y="T9"/>
                </a:cxn>
                <a:cxn ang="0">
                  <a:pos x="T10" y="T11"/>
                </a:cxn>
              </a:cxnLst>
              <a:rect l="0" t="0" r="r" b="b"/>
              <a:pathLst>
                <a:path w="747" h="425">
                  <a:moveTo>
                    <a:pt x="373" y="424"/>
                  </a:moveTo>
                  <a:lnTo>
                    <a:pt x="0" y="424"/>
                  </a:lnTo>
                  <a:lnTo>
                    <a:pt x="0" y="0"/>
                  </a:lnTo>
                  <a:lnTo>
                    <a:pt x="746" y="0"/>
                  </a:lnTo>
                  <a:lnTo>
                    <a:pt x="746" y="424"/>
                  </a:lnTo>
                  <a:lnTo>
                    <a:pt x="373" y="424"/>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5" name="Freeform 17"/>
            <p:cNvSpPr>
              <a:spLocks noChangeArrowheads="1"/>
            </p:cNvSpPr>
            <p:nvPr/>
          </p:nvSpPr>
          <p:spPr bwMode="auto">
            <a:xfrm>
              <a:off x="6398295" y="2365473"/>
              <a:ext cx="251722" cy="147658"/>
            </a:xfrm>
            <a:custGeom>
              <a:avLst/>
              <a:gdLst>
                <a:gd name="T0" fmla="*/ 787 w 788"/>
                <a:gd name="T1" fmla="*/ 464 h 465"/>
                <a:gd name="T2" fmla="*/ 0 w 788"/>
                <a:gd name="T3" fmla="*/ 464 h 465"/>
                <a:gd name="T4" fmla="*/ 0 w 788"/>
                <a:gd name="T5" fmla="*/ 0 h 465"/>
                <a:gd name="T6" fmla="*/ 787 w 788"/>
                <a:gd name="T7" fmla="*/ 0 h 465"/>
                <a:gd name="T8" fmla="*/ 787 w 788"/>
                <a:gd name="T9" fmla="*/ 464 h 465"/>
                <a:gd name="T10" fmla="*/ 40 w 788"/>
                <a:gd name="T11" fmla="*/ 424 h 465"/>
                <a:gd name="T12" fmla="*/ 746 w 788"/>
                <a:gd name="T13" fmla="*/ 424 h 465"/>
                <a:gd name="T14" fmla="*/ 746 w 788"/>
                <a:gd name="T15" fmla="*/ 40 h 465"/>
                <a:gd name="T16" fmla="*/ 40 w 788"/>
                <a:gd name="T17" fmla="*/ 40 h 465"/>
                <a:gd name="T18" fmla="*/ 40 w 788"/>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8" h="465">
                  <a:moveTo>
                    <a:pt x="787" y="464"/>
                  </a:moveTo>
                  <a:lnTo>
                    <a:pt x="0" y="464"/>
                  </a:lnTo>
                  <a:lnTo>
                    <a:pt x="0" y="0"/>
                  </a:lnTo>
                  <a:lnTo>
                    <a:pt x="787" y="0"/>
                  </a:lnTo>
                  <a:lnTo>
                    <a:pt x="787" y="464"/>
                  </a:lnTo>
                  <a:close/>
                  <a:moveTo>
                    <a:pt x="40" y="424"/>
                  </a:moveTo>
                  <a:lnTo>
                    <a:pt x="746" y="424"/>
                  </a:lnTo>
                  <a:lnTo>
                    <a:pt x="746"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6" name="Freeform 18"/>
            <p:cNvSpPr>
              <a:spLocks noChangeArrowheads="1"/>
            </p:cNvSpPr>
            <p:nvPr/>
          </p:nvSpPr>
          <p:spPr bwMode="auto">
            <a:xfrm>
              <a:off x="5911727" y="2371098"/>
              <a:ext cx="247502" cy="135001"/>
            </a:xfrm>
            <a:custGeom>
              <a:avLst/>
              <a:gdLst>
                <a:gd name="T0" fmla="*/ 387 w 776"/>
                <a:gd name="T1" fmla="*/ 424 h 425"/>
                <a:gd name="T2" fmla="*/ 0 w 776"/>
                <a:gd name="T3" fmla="*/ 424 h 425"/>
                <a:gd name="T4" fmla="*/ 0 w 776"/>
                <a:gd name="T5" fmla="*/ 0 h 425"/>
                <a:gd name="T6" fmla="*/ 775 w 776"/>
                <a:gd name="T7" fmla="*/ 0 h 425"/>
                <a:gd name="T8" fmla="*/ 775 w 776"/>
                <a:gd name="T9" fmla="*/ 424 h 425"/>
                <a:gd name="T10" fmla="*/ 387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7" y="424"/>
                  </a:moveTo>
                  <a:lnTo>
                    <a:pt x="0" y="424"/>
                  </a:lnTo>
                  <a:lnTo>
                    <a:pt x="0" y="0"/>
                  </a:lnTo>
                  <a:lnTo>
                    <a:pt x="775" y="0"/>
                  </a:lnTo>
                  <a:lnTo>
                    <a:pt x="775" y="424"/>
                  </a:lnTo>
                  <a:lnTo>
                    <a:pt x="387" y="424"/>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7" name="Freeform 19"/>
            <p:cNvSpPr>
              <a:spLocks noChangeArrowheads="1"/>
            </p:cNvSpPr>
            <p:nvPr/>
          </p:nvSpPr>
          <p:spPr bwMode="auto">
            <a:xfrm>
              <a:off x="5904696" y="2365473"/>
              <a:ext cx="260158"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2 w 817"/>
                <a:gd name="T11" fmla="*/ 424 h 465"/>
                <a:gd name="T12" fmla="*/ 775 w 817"/>
                <a:gd name="T13" fmla="*/ 424 h 465"/>
                <a:gd name="T14" fmla="*/ 775 w 817"/>
                <a:gd name="T15" fmla="*/ 40 h 465"/>
                <a:gd name="T16" fmla="*/ 42 w 817"/>
                <a:gd name="T17" fmla="*/ 40 h 465"/>
                <a:gd name="T18" fmla="*/ 42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2" y="424"/>
                  </a:moveTo>
                  <a:lnTo>
                    <a:pt x="775" y="424"/>
                  </a:lnTo>
                  <a:lnTo>
                    <a:pt x="775" y="40"/>
                  </a:lnTo>
                  <a:lnTo>
                    <a:pt x="42" y="40"/>
                  </a:lnTo>
                  <a:lnTo>
                    <a:pt x="42"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8" name="Freeform 20"/>
            <p:cNvSpPr>
              <a:spLocks noChangeArrowheads="1"/>
            </p:cNvSpPr>
            <p:nvPr/>
          </p:nvSpPr>
          <p:spPr bwMode="auto">
            <a:xfrm>
              <a:off x="6157824" y="2371098"/>
              <a:ext cx="247502" cy="135001"/>
            </a:xfrm>
            <a:custGeom>
              <a:avLst/>
              <a:gdLst>
                <a:gd name="T0" fmla="*/ 388 w 776"/>
                <a:gd name="T1" fmla="*/ 424 h 425"/>
                <a:gd name="T2" fmla="*/ 0 w 776"/>
                <a:gd name="T3" fmla="*/ 424 h 425"/>
                <a:gd name="T4" fmla="*/ 0 w 776"/>
                <a:gd name="T5" fmla="*/ 0 h 425"/>
                <a:gd name="T6" fmla="*/ 775 w 776"/>
                <a:gd name="T7" fmla="*/ 0 h 425"/>
                <a:gd name="T8" fmla="*/ 775 w 776"/>
                <a:gd name="T9" fmla="*/ 424 h 425"/>
                <a:gd name="T10" fmla="*/ 388 w 776"/>
                <a:gd name="T11" fmla="*/ 424 h 425"/>
              </a:gdLst>
              <a:ahLst/>
              <a:cxnLst>
                <a:cxn ang="0">
                  <a:pos x="T0" y="T1"/>
                </a:cxn>
                <a:cxn ang="0">
                  <a:pos x="T2" y="T3"/>
                </a:cxn>
                <a:cxn ang="0">
                  <a:pos x="T4" y="T5"/>
                </a:cxn>
                <a:cxn ang="0">
                  <a:pos x="T6" y="T7"/>
                </a:cxn>
                <a:cxn ang="0">
                  <a:pos x="T8" y="T9"/>
                </a:cxn>
                <a:cxn ang="0">
                  <a:pos x="T10" y="T11"/>
                </a:cxn>
              </a:cxnLst>
              <a:rect l="0" t="0" r="r" b="b"/>
              <a:pathLst>
                <a:path w="776" h="425">
                  <a:moveTo>
                    <a:pt x="388" y="424"/>
                  </a:moveTo>
                  <a:lnTo>
                    <a:pt x="0" y="424"/>
                  </a:lnTo>
                  <a:lnTo>
                    <a:pt x="0" y="0"/>
                  </a:lnTo>
                  <a:lnTo>
                    <a:pt x="775" y="0"/>
                  </a:lnTo>
                  <a:lnTo>
                    <a:pt x="775" y="424"/>
                  </a:lnTo>
                  <a:lnTo>
                    <a:pt x="388" y="424"/>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9" name="Freeform 21"/>
            <p:cNvSpPr>
              <a:spLocks noChangeArrowheads="1"/>
            </p:cNvSpPr>
            <p:nvPr/>
          </p:nvSpPr>
          <p:spPr bwMode="auto">
            <a:xfrm>
              <a:off x="6150792" y="2365473"/>
              <a:ext cx="260159" cy="147658"/>
            </a:xfrm>
            <a:custGeom>
              <a:avLst/>
              <a:gdLst>
                <a:gd name="T0" fmla="*/ 815 w 816"/>
                <a:gd name="T1" fmla="*/ 464 h 465"/>
                <a:gd name="T2" fmla="*/ 0 w 816"/>
                <a:gd name="T3" fmla="*/ 464 h 465"/>
                <a:gd name="T4" fmla="*/ 0 w 816"/>
                <a:gd name="T5" fmla="*/ 0 h 465"/>
                <a:gd name="T6" fmla="*/ 815 w 816"/>
                <a:gd name="T7" fmla="*/ 0 h 465"/>
                <a:gd name="T8" fmla="*/ 815 w 816"/>
                <a:gd name="T9" fmla="*/ 464 h 465"/>
                <a:gd name="T10" fmla="*/ 40 w 816"/>
                <a:gd name="T11" fmla="*/ 424 h 465"/>
                <a:gd name="T12" fmla="*/ 775 w 816"/>
                <a:gd name="T13" fmla="*/ 424 h 465"/>
                <a:gd name="T14" fmla="*/ 775 w 816"/>
                <a:gd name="T15" fmla="*/ 40 h 465"/>
                <a:gd name="T16" fmla="*/ 40 w 816"/>
                <a:gd name="T17" fmla="*/ 40 h 465"/>
                <a:gd name="T18" fmla="*/ 40 w 816"/>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465">
                  <a:moveTo>
                    <a:pt x="815" y="464"/>
                  </a:moveTo>
                  <a:lnTo>
                    <a:pt x="0" y="464"/>
                  </a:lnTo>
                  <a:lnTo>
                    <a:pt x="0" y="0"/>
                  </a:lnTo>
                  <a:lnTo>
                    <a:pt x="815" y="0"/>
                  </a:lnTo>
                  <a:lnTo>
                    <a:pt x="815" y="464"/>
                  </a:lnTo>
                  <a:close/>
                  <a:moveTo>
                    <a:pt x="40" y="424"/>
                  </a:moveTo>
                  <a:lnTo>
                    <a:pt x="775" y="424"/>
                  </a:lnTo>
                  <a:lnTo>
                    <a:pt x="775"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0" name="Freeform 22"/>
            <p:cNvSpPr>
              <a:spLocks noChangeArrowheads="1"/>
            </p:cNvSpPr>
            <p:nvPr/>
          </p:nvSpPr>
          <p:spPr bwMode="auto">
            <a:xfrm>
              <a:off x="5664225" y="2371098"/>
              <a:ext cx="247502" cy="135001"/>
            </a:xfrm>
            <a:custGeom>
              <a:avLst/>
              <a:gdLst>
                <a:gd name="T0" fmla="*/ 389 w 777"/>
                <a:gd name="T1" fmla="*/ 424 h 425"/>
                <a:gd name="T2" fmla="*/ 0 w 777"/>
                <a:gd name="T3" fmla="*/ 424 h 425"/>
                <a:gd name="T4" fmla="*/ 0 w 777"/>
                <a:gd name="T5" fmla="*/ 0 h 425"/>
                <a:gd name="T6" fmla="*/ 776 w 777"/>
                <a:gd name="T7" fmla="*/ 0 h 425"/>
                <a:gd name="T8" fmla="*/ 776 w 777"/>
                <a:gd name="T9" fmla="*/ 424 h 425"/>
                <a:gd name="T10" fmla="*/ 389 w 777"/>
                <a:gd name="T11" fmla="*/ 424 h 425"/>
              </a:gdLst>
              <a:ahLst/>
              <a:cxnLst>
                <a:cxn ang="0">
                  <a:pos x="T0" y="T1"/>
                </a:cxn>
                <a:cxn ang="0">
                  <a:pos x="T2" y="T3"/>
                </a:cxn>
                <a:cxn ang="0">
                  <a:pos x="T4" y="T5"/>
                </a:cxn>
                <a:cxn ang="0">
                  <a:pos x="T6" y="T7"/>
                </a:cxn>
                <a:cxn ang="0">
                  <a:pos x="T8" y="T9"/>
                </a:cxn>
                <a:cxn ang="0">
                  <a:pos x="T10" y="T11"/>
                </a:cxn>
              </a:cxnLst>
              <a:rect l="0" t="0" r="r" b="b"/>
              <a:pathLst>
                <a:path w="777" h="425">
                  <a:moveTo>
                    <a:pt x="389" y="424"/>
                  </a:moveTo>
                  <a:lnTo>
                    <a:pt x="0" y="424"/>
                  </a:lnTo>
                  <a:lnTo>
                    <a:pt x="0" y="0"/>
                  </a:lnTo>
                  <a:lnTo>
                    <a:pt x="776" y="0"/>
                  </a:lnTo>
                  <a:lnTo>
                    <a:pt x="776" y="424"/>
                  </a:lnTo>
                  <a:lnTo>
                    <a:pt x="389" y="424"/>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1" name="Freeform 23"/>
            <p:cNvSpPr>
              <a:spLocks noChangeArrowheads="1"/>
            </p:cNvSpPr>
            <p:nvPr/>
          </p:nvSpPr>
          <p:spPr bwMode="auto">
            <a:xfrm>
              <a:off x="5658600" y="2365473"/>
              <a:ext cx="260159" cy="147658"/>
            </a:xfrm>
            <a:custGeom>
              <a:avLst/>
              <a:gdLst>
                <a:gd name="T0" fmla="*/ 816 w 817"/>
                <a:gd name="T1" fmla="*/ 464 h 465"/>
                <a:gd name="T2" fmla="*/ 0 w 817"/>
                <a:gd name="T3" fmla="*/ 464 h 465"/>
                <a:gd name="T4" fmla="*/ 0 w 817"/>
                <a:gd name="T5" fmla="*/ 0 h 465"/>
                <a:gd name="T6" fmla="*/ 816 w 817"/>
                <a:gd name="T7" fmla="*/ 0 h 465"/>
                <a:gd name="T8" fmla="*/ 816 w 817"/>
                <a:gd name="T9" fmla="*/ 464 h 465"/>
                <a:gd name="T10" fmla="*/ 40 w 817"/>
                <a:gd name="T11" fmla="*/ 424 h 465"/>
                <a:gd name="T12" fmla="*/ 774 w 817"/>
                <a:gd name="T13" fmla="*/ 424 h 465"/>
                <a:gd name="T14" fmla="*/ 774 w 817"/>
                <a:gd name="T15" fmla="*/ 40 h 465"/>
                <a:gd name="T16" fmla="*/ 40 w 817"/>
                <a:gd name="T17" fmla="*/ 40 h 465"/>
                <a:gd name="T18" fmla="*/ 40 w 817"/>
                <a:gd name="T19" fmla="*/ 42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7" h="465">
                  <a:moveTo>
                    <a:pt x="816" y="464"/>
                  </a:moveTo>
                  <a:lnTo>
                    <a:pt x="0" y="464"/>
                  </a:lnTo>
                  <a:lnTo>
                    <a:pt x="0" y="0"/>
                  </a:lnTo>
                  <a:lnTo>
                    <a:pt x="816" y="0"/>
                  </a:lnTo>
                  <a:lnTo>
                    <a:pt x="816" y="464"/>
                  </a:lnTo>
                  <a:close/>
                  <a:moveTo>
                    <a:pt x="40" y="424"/>
                  </a:moveTo>
                  <a:lnTo>
                    <a:pt x="774" y="424"/>
                  </a:lnTo>
                  <a:lnTo>
                    <a:pt x="774" y="40"/>
                  </a:lnTo>
                  <a:lnTo>
                    <a:pt x="40" y="40"/>
                  </a:lnTo>
                  <a:lnTo>
                    <a:pt x="40" y="42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2" name="Freeform 24"/>
            <p:cNvSpPr>
              <a:spLocks noChangeArrowheads="1"/>
            </p:cNvSpPr>
            <p:nvPr/>
          </p:nvSpPr>
          <p:spPr bwMode="auto">
            <a:xfrm>
              <a:off x="2172472" y="2591882"/>
              <a:ext cx="4500044" cy="487973"/>
            </a:xfrm>
            <a:custGeom>
              <a:avLst/>
              <a:gdLst>
                <a:gd name="T0" fmla="*/ 7054 w 14111"/>
                <a:gd name="T1" fmla="*/ 1530 h 1531"/>
                <a:gd name="T2" fmla="*/ 0 w 14111"/>
                <a:gd name="T3" fmla="*/ 1530 h 1531"/>
                <a:gd name="T4" fmla="*/ 0 w 14111"/>
                <a:gd name="T5" fmla="*/ 0 h 1531"/>
                <a:gd name="T6" fmla="*/ 14110 w 14111"/>
                <a:gd name="T7" fmla="*/ 0 h 1531"/>
                <a:gd name="T8" fmla="*/ 14110 w 14111"/>
                <a:gd name="T9" fmla="*/ 1530 h 1531"/>
                <a:gd name="T10" fmla="*/ 7054 w 14111"/>
                <a:gd name="T11" fmla="*/ 1530 h 1531"/>
              </a:gdLst>
              <a:ahLst/>
              <a:cxnLst>
                <a:cxn ang="0">
                  <a:pos x="T0" y="T1"/>
                </a:cxn>
                <a:cxn ang="0">
                  <a:pos x="T2" y="T3"/>
                </a:cxn>
                <a:cxn ang="0">
                  <a:pos x="T4" y="T5"/>
                </a:cxn>
                <a:cxn ang="0">
                  <a:pos x="T6" y="T7"/>
                </a:cxn>
                <a:cxn ang="0">
                  <a:pos x="T8" y="T9"/>
                </a:cxn>
                <a:cxn ang="0">
                  <a:pos x="T10" y="T11"/>
                </a:cxn>
              </a:cxnLst>
              <a:rect l="0" t="0" r="r" b="b"/>
              <a:pathLst>
                <a:path w="14111" h="1531">
                  <a:moveTo>
                    <a:pt x="7054" y="1530"/>
                  </a:moveTo>
                  <a:lnTo>
                    <a:pt x="0" y="1530"/>
                  </a:lnTo>
                  <a:lnTo>
                    <a:pt x="0" y="0"/>
                  </a:lnTo>
                  <a:lnTo>
                    <a:pt x="14110" y="0"/>
                  </a:lnTo>
                  <a:lnTo>
                    <a:pt x="14110" y="1530"/>
                  </a:lnTo>
                  <a:lnTo>
                    <a:pt x="7054" y="1530"/>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3" name="Freeform 25"/>
            <p:cNvSpPr>
              <a:spLocks noChangeArrowheads="1"/>
            </p:cNvSpPr>
            <p:nvPr/>
          </p:nvSpPr>
          <p:spPr bwMode="auto">
            <a:xfrm>
              <a:off x="6672517" y="2334535"/>
              <a:ext cx="261565" cy="745320"/>
            </a:xfrm>
            <a:custGeom>
              <a:avLst/>
              <a:gdLst>
                <a:gd name="T0" fmla="*/ 818 w 819"/>
                <a:gd name="T1" fmla="*/ 1532 h 2337"/>
                <a:gd name="T2" fmla="*/ 0 w 819"/>
                <a:gd name="T3" fmla="*/ 2336 h 2337"/>
                <a:gd name="T4" fmla="*/ 0 w 819"/>
                <a:gd name="T5" fmla="*/ 806 h 2337"/>
                <a:gd name="T6" fmla="*/ 818 w 819"/>
                <a:gd name="T7" fmla="*/ 0 h 2337"/>
                <a:gd name="T8" fmla="*/ 818 w 819"/>
                <a:gd name="T9" fmla="*/ 1532 h 2337"/>
              </a:gdLst>
              <a:ahLst/>
              <a:cxnLst>
                <a:cxn ang="0">
                  <a:pos x="T0" y="T1"/>
                </a:cxn>
                <a:cxn ang="0">
                  <a:pos x="T2" y="T3"/>
                </a:cxn>
                <a:cxn ang="0">
                  <a:pos x="T4" y="T5"/>
                </a:cxn>
                <a:cxn ang="0">
                  <a:pos x="T6" y="T7"/>
                </a:cxn>
                <a:cxn ang="0">
                  <a:pos x="T8" y="T9"/>
                </a:cxn>
              </a:cxnLst>
              <a:rect l="0" t="0" r="r" b="b"/>
              <a:pathLst>
                <a:path w="819" h="2337">
                  <a:moveTo>
                    <a:pt x="818" y="1532"/>
                  </a:moveTo>
                  <a:lnTo>
                    <a:pt x="0" y="2336"/>
                  </a:lnTo>
                  <a:lnTo>
                    <a:pt x="0" y="806"/>
                  </a:lnTo>
                  <a:lnTo>
                    <a:pt x="818" y="0"/>
                  </a:lnTo>
                  <a:lnTo>
                    <a:pt x="818" y="1532"/>
                  </a:lnTo>
                </a:path>
              </a:pathLst>
            </a:custGeom>
            <a:solidFill>
              <a:srgbClr val="F0BB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4" name="Freeform 26"/>
            <p:cNvSpPr>
              <a:spLocks noChangeArrowheads="1"/>
            </p:cNvSpPr>
            <p:nvPr/>
          </p:nvSpPr>
          <p:spPr bwMode="auto">
            <a:xfrm>
              <a:off x="6672517" y="2873135"/>
              <a:ext cx="261565" cy="579381"/>
            </a:xfrm>
            <a:custGeom>
              <a:avLst/>
              <a:gdLst>
                <a:gd name="T0" fmla="*/ 818 w 819"/>
                <a:gd name="T1" fmla="*/ 1010 h 1817"/>
                <a:gd name="T2" fmla="*/ 0 w 819"/>
                <a:gd name="T3" fmla="*/ 1816 h 1817"/>
                <a:gd name="T4" fmla="*/ 0 w 819"/>
                <a:gd name="T5" fmla="*/ 806 h 1817"/>
                <a:gd name="T6" fmla="*/ 818 w 819"/>
                <a:gd name="T7" fmla="*/ 0 h 1817"/>
                <a:gd name="T8" fmla="*/ 818 w 819"/>
                <a:gd name="T9" fmla="*/ 1010 h 1817"/>
              </a:gdLst>
              <a:ahLst/>
              <a:cxnLst>
                <a:cxn ang="0">
                  <a:pos x="T0" y="T1"/>
                </a:cxn>
                <a:cxn ang="0">
                  <a:pos x="T2" y="T3"/>
                </a:cxn>
                <a:cxn ang="0">
                  <a:pos x="T4" y="T5"/>
                </a:cxn>
                <a:cxn ang="0">
                  <a:pos x="T6" y="T7"/>
                </a:cxn>
                <a:cxn ang="0">
                  <a:pos x="T8" y="T9"/>
                </a:cxn>
              </a:cxnLst>
              <a:rect l="0" t="0" r="r" b="b"/>
              <a:pathLst>
                <a:path w="819" h="1817">
                  <a:moveTo>
                    <a:pt x="818" y="1010"/>
                  </a:moveTo>
                  <a:lnTo>
                    <a:pt x="0" y="1816"/>
                  </a:lnTo>
                  <a:lnTo>
                    <a:pt x="0" y="806"/>
                  </a:lnTo>
                  <a:lnTo>
                    <a:pt x="818" y="0"/>
                  </a:lnTo>
                  <a:lnTo>
                    <a:pt x="818" y="1010"/>
                  </a:lnTo>
                </a:path>
              </a:pathLst>
            </a:custGeom>
            <a:solidFill>
              <a:schemeClr val="tx1">
                <a:lumMod val="65000"/>
                <a:lumOff val="35000"/>
              </a:schemeClr>
            </a:solidFill>
            <a:ln>
              <a:noFill/>
            </a:ln>
            <a:effectLst/>
          </p:spPr>
          <p:txBody>
            <a:bodyPr wrap="none" anchor="ctr"/>
            <a:lstStyle/>
            <a:p>
              <a:endParaRPr lang="en-US"/>
            </a:p>
          </p:txBody>
        </p:sp>
        <p:sp>
          <p:nvSpPr>
            <p:cNvPr id="405" name="Freeform 27"/>
            <p:cNvSpPr>
              <a:spLocks noChangeArrowheads="1"/>
            </p:cNvSpPr>
            <p:nvPr/>
          </p:nvSpPr>
          <p:spPr bwMode="auto">
            <a:xfrm>
              <a:off x="6672517" y="3242982"/>
              <a:ext cx="261565" cy="712976"/>
            </a:xfrm>
            <a:custGeom>
              <a:avLst/>
              <a:gdLst>
                <a:gd name="T0" fmla="*/ 818 w 819"/>
                <a:gd name="T1" fmla="*/ 1432 h 2237"/>
                <a:gd name="T2" fmla="*/ 0 w 819"/>
                <a:gd name="T3" fmla="*/ 2236 h 2237"/>
                <a:gd name="T4" fmla="*/ 0 w 819"/>
                <a:gd name="T5" fmla="*/ 805 h 2237"/>
                <a:gd name="T6" fmla="*/ 818 w 819"/>
                <a:gd name="T7" fmla="*/ 0 h 2237"/>
                <a:gd name="T8" fmla="*/ 818 w 819"/>
                <a:gd name="T9" fmla="*/ 1432 h 2237"/>
              </a:gdLst>
              <a:ahLst/>
              <a:cxnLst>
                <a:cxn ang="0">
                  <a:pos x="T0" y="T1"/>
                </a:cxn>
                <a:cxn ang="0">
                  <a:pos x="T2" y="T3"/>
                </a:cxn>
                <a:cxn ang="0">
                  <a:pos x="T4" y="T5"/>
                </a:cxn>
                <a:cxn ang="0">
                  <a:pos x="T6" y="T7"/>
                </a:cxn>
                <a:cxn ang="0">
                  <a:pos x="T8" y="T9"/>
                </a:cxn>
              </a:cxnLst>
              <a:rect l="0" t="0" r="r" b="b"/>
              <a:pathLst>
                <a:path w="819" h="2237">
                  <a:moveTo>
                    <a:pt x="818" y="1432"/>
                  </a:moveTo>
                  <a:lnTo>
                    <a:pt x="0" y="2236"/>
                  </a:lnTo>
                  <a:lnTo>
                    <a:pt x="0" y="805"/>
                  </a:lnTo>
                  <a:lnTo>
                    <a:pt x="818" y="0"/>
                  </a:lnTo>
                  <a:lnTo>
                    <a:pt x="818" y="1432"/>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06" name="Group 405"/>
            <p:cNvGrpSpPr/>
            <p:nvPr/>
          </p:nvGrpSpPr>
          <p:grpSpPr>
            <a:xfrm>
              <a:off x="4059678" y="2725477"/>
              <a:ext cx="835321" cy="225002"/>
              <a:chOff x="4370388" y="3606800"/>
              <a:chExt cx="942975" cy="254000"/>
            </a:xfrm>
          </p:grpSpPr>
          <p:sp>
            <p:nvSpPr>
              <p:cNvPr id="1038" name="Freeform 28"/>
              <p:cNvSpPr>
                <a:spLocks noChangeArrowheads="1"/>
              </p:cNvSpPr>
              <p:nvPr/>
            </p:nvSpPr>
            <p:spPr bwMode="auto">
              <a:xfrm>
                <a:off x="4370388"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9" name="Freeform 29"/>
              <p:cNvSpPr>
                <a:spLocks noChangeArrowheads="1"/>
              </p:cNvSpPr>
              <p:nvPr/>
            </p:nvSpPr>
            <p:spPr bwMode="auto">
              <a:xfrm>
                <a:off x="4427538" y="3703638"/>
                <a:ext cx="136525" cy="153987"/>
              </a:xfrm>
              <a:custGeom>
                <a:avLst/>
                <a:gdLst>
                  <a:gd name="T0" fmla="*/ 86 w 380"/>
                  <a:gd name="T1" fmla="*/ 0 h 429"/>
                  <a:gd name="T2" fmla="*/ 286 w 380"/>
                  <a:gd name="T3" fmla="*/ 262 h 429"/>
                  <a:gd name="T4" fmla="*/ 286 w 380"/>
                  <a:gd name="T5" fmla="*/ 0 h 429"/>
                  <a:gd name="T6" fmla="*/ 379 w 380"/>
                  <a:gd name="T7" fmla="*/ 0 h 429"/>
                  <a:gd name="T8" fmla="*/ 379 w 380"/>
                  <a:gd name="T9" fmla="*/ 428 h 429"/>
                  <a:gd name="T10" fmla="*/ 300 w 380"/>
                  <a:gd name="T11" fmla="*/ 428 h 429"/>
                  <a:gd name="T12" fmla="*/ 93 w 380"/>
                  <a:gd name="T13" fmla="*/ 156 h 429"/>
                  <a:gd name="T14" fmla="*/ 93 w 380"/>
                  <a:gd name="T15" fmla="*/ 428 h 429"/>
                  <a:gd name="T16" fmla="*/ 0 w 380"/>
                  <a:gd name="T17" fmla="*/ 428 h 429"/>
                  <a:gd name="T18" fmla="*/ 0 w 380"/>
                  <a:gd name="T19" fmla="*/ 0 h 429"/>
                  <a:gd name="T20" fmla="*/ 86 w 380"/>
                  <a:gd name="T2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429">
                    <a:moveTo>
                      <a:pt x="86" y="0"/>
                    </a:moveTo>
                    <a:lnTo>
                      <a:pt x="286" y="262"/>
                    </a:lnTo>
                    <a:lnTo>
                      <a:pt x="286" y="0"/>
                    </a:lnTo>
                    <a:lnTo>
                      <a:pt x="379" y="0"/>
                    </a:lnTo>
                    <a:lnTo>
                      <a:pt x="379" y="428"/>
                    </a:lnTo>
                    <a:lnTo>
                      <a:pt x="300" y="428"/>
                    </a:lnTo>
                    <a:lnTo>
                      <a:pt x="93" y="156"/>
                    </a:lnTo>
                    <a:lnTo>
                      <a:pt x="93" y="428"/>
                    </a:lnTo>
                    <a:lnTo>
                      <a:pt x="0" y="428"/>
                    </a:lnTo>
                    <a:lnTo>
                      <a:pt x="0" y="0"/>
                    </a:lnTo>
                    <a:lnTo>
                      <a:pt x="86"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0" name="Freeform 30"/>
              <p:cNvSpPr>
                <a:spLocks noChangeArrowheads="1"/>
              </p:cNvSpPr>
              <p:nvPr/>
            </p:nvSpPr>
            <p:spPr bwMode="auto">
              <a:xfrm>
                <a:off x="4575175" y="3702050"/>
                <a:ext cx="122238" cy="158750"/>
              </a:xfrm>
              <a:custGeom>
                <a:avLst/>
                <a:gdLst>
                  <a:gd name="T0" fmla="*/ 0 w 339"/>
                  <a:gd name="T1" fmla="*/ 370 h 439"/>
                  <a:gd name="T2" fmla="*/ 56 w 339"/>
                  <a:gd name="T3" fmla="*/ 304 h 439"/>
                  <a:gd name="T4" fmla="*/ 184 w 339"/>
                  <a:gd name="T5" fmla="*/ 355 h 439"/>
                  <a:gd name="T6" fmla="*/ 245 w 339"/>
                  <a:gd name="T7" fmla="*/ 315 h 439"/>
                  <a:gd name="T8" fmla="*/ 245 w 339"/>
                  <a:gd name="T9" fmla="*/ 313 h 439"/>
                  <a:gd name="T10" fmla="*/ 159 w 339"/>
                  <a:gd name="T11" fmla="*/ 259 h 439"/>
                  <a:gd name="T12" fmla="*/ 19 w 339"/>
                  <a:gd name="T13" fmla="*/ 129 h 439"/>
                  <a:gd name="T14" fmla="*/ 19 w 339"/>
                  <a:gd name="T15" fmla="*/ 129 h 439"/>
                  <a:gd name="T16" fmla="*/ 167 w 339"/>
                  <a:gd name="T17" fmla="*/ 0 h 439"/>
                  <a:gd name="T18" fmla="*/ 325 w 339"/>
                  <a:gd name="T19" fmla="*/ 54 h 439"/>
                  <a:gd name="T20" fmla="*/ 277 w 339"/>
                  <a:gd name="T21" fmla="*/ 125 h 439"/>
                  <a:gd name="T22" fmla="*/ 166 w 339"/>
                  <a:gd name="T23" fmla="*/ 83 h 439"/>
                  <a:gd name="T24" fmla="*/ 111 w 339"/>
                  <a:gd name="T25" fmla="*/ 119 h 439"/>
                  <a:gd name="T26" fmla="*/ 111 w 339"/>
                  <a:gd name="T27" fmla="*/ 120 h 439"/>
                  <a:gd name="T28" fmla="*/ 203 w 339"/>
                  <a:gd name="T29" fmla="*/ 177 h 439"/>
                  <a:gd name="T30" fmla="*/ 338 w 339"/>
                  <a:gd name="T31" fmla="*/ 305 h 439"/>
                  <a:gd name="T32" fmla="*/ 338 w 339"/>
                  <a:gd name="T33" fmla="*/ 306 h 439"/>
                  <a:gd name="T34" fmla="*/ 182 w 339"/>
                  <a:gd name="T35" fmla="*/ 438 h 439"/>
                  <a:gd name="T36" fmla="*/ 0 w 339"/>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39">
                    <a:moveTo>
                      <a:pt x="0" y="370"/>
                    </a:moveTo>
                    <a:lnTo>
                      <a:pt x="56" y="304"/>
                    </a:lnTo>
                    <a:cubicBezTo>
                      <a:pt x="95" y="335"/>
                      <a:pt x="135" y="355"/>
                      <a:pt x="184" y="355"/>
                    </a:cubicBezTo>
                    <a:cubicBezTo>
                      <a:pt x="222" y="355"/>
                      <a:pt x="245" y="340"/>
                      <a:pt x="245" y="315"/>
                    </a:cubicBezTo>
                    <a:lnTo>
                      <a:pt x="245" y="313"/>
                    </a:lnTo>
                    <a:cubicBezTo>
                      <a:pt x="245" y="290"/>
                      <a:pt x="231" y="279"/>
                      <a:pt x="159" y="259"/>
                    </a:cubicBezTo>
                    <a:cubicBezTo>
                      <a:pt x="74" y="238"/>
                      <a:pt x="19" y="213"/>
                      <a:pt x="19" y="129"/>
                    </a:cubicBezTo>
                    <a:lnTo>
                      <a:pt x="19" y="129"/>
                    </a:lnTo>
                    <a:cubicBezTo>
                      <a:pt x="19" y="51"/>
                      <a:pt x="80" y="0"/>
                      <a:pt x="167" y="0"/>
                    </a:cubicBezTo>
                    <a:cubicBezTo>
                      <a:pt x="229" y="0"/>
                      <a:pt x="282" y="19"/>
                      <a:pt x="325" y="54"/>
                    </a:cubicBezTo>
                    <a:lnTo>
                      <a:pt x="277" y="125"/>
                    </a:lnTo>
                    <a:cubicBezTo>
                      <a:pt x="239" y="98"/>
                      <a:pt x="202" y="83"/>
                      <a:pt x="166" y="83"/>
                    </a:cubicBezTo>
                    <a:cubicBezTo>
                      <a:pt x="130" y="83"/>
                      <a:pt x="111" y="100"/>
                      <a:pt x="111" y="119"/>
                    </a:cubicBezTo>
                    <a:lnTo>
                      <a:pt x="111" y="120"/>
                    </a:lnTo>
                    <a:cubicBezTo>
                      <a:pt x="111" y="150"/>
                      <a:pt x="130" y="158"/>
                      <a:pt x="203" y="177"/>
                    </a:cubicBezTo>
                    <a:cubicBezTo>
                      <a:pt x="289" y="199"/>
                      <a:pt x="338" y="230"/>
                      <a:pt x="338" y="305"/>
                    </a:cubicBezTo>
                    <a:lnTo>
                      <a:pt x="338" y="306"/>
                    </a:lnTo>
                    <a:cubicBezTo>
                      <a:pt x="338" y="391"/>
                      <a:pt x="274" y="438"/>
                      <a:pt x="182" y="438"/>
                    </a:cubicBezTo>
                    <a:cubicBezTo>
                      <a:pt x="117" y="438"/>
                      <a:pt x="52"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1" name="Freeform 31"/>
              <p:cNvSpPr>
                <a:spLocks noChangeArrowheads="1"/>
              </p:cNvSpPr>
              <p:nvPr/>
            </p:nvSpPr>
            <p:spPr bwMode="auto">
              <a:xfrm>
                <a:off x="4711700" y="3703638"/>
                <a:ext cx="34925" cy="153987"/>
              </a:xfrm>
              <a:custGeom>
                <a:avLst/>
                <a:gdLst>
                  <a:gd name="T0" fmla="*/ 0 w 95"/>
                  <a:gd name="T1" fmla="*/ 0 h 429"/>
                  <a:gd name="T2" fmla="*/ 94 w 95"/>
                  <a:gd name="T3" fmla="*/ 0 h 429"/>
                  <a:gd name="T4" fmla="*/ 94 w 95"/>
                  <a:gd name="T5" fmla="*/ 428 h 429"/>
                  <a:gd name="T6" fmla="*/ 0 w 95"/>
                  <a:gd name="T7" fmla="*/ 428 h 429"/>
                  <a:gd name="T8" fmla="*/ 0 w 95"/>
                  <a:gd name="T9" fmla="*/ 0 h 429"/>
                </a:gdLst>
                <a:ahLst/>
                <a:cxnLst>
                  <a:cxn ang="0">
                    <a:pos x="T0" y="T1"/>
                  </a:cxn>
                  <a:cxn ang="0">
                    <a:pos x="T2" y="T3"/>
                  </a:cxn>
                  <a:cxn ang="0">
                    <a:pos x="T4" y="T5"/>
                  </a:cxn>
                  <a:cxn ang="0">
                    <a:pos x="T6" y="T7"/>
                  </a:cxn>
                  <a:cxn ang="0">
                    <a:pos x="T8" y="T9"/>
                  </a:cxn>
                </a:cxnLst>
                <a:rect l="0" t="0" r="r" b="b"/>
                <a:pathLst>
                  <a:path w="95" h="429">
                    <a:moveTo>
                      <a:pt x="0" y="0"/>
                    </a:moveTo>
                    <a:lnTo>
                      <a:pt x="94" y="0"/>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2" name="Freeform 32"/>
              <p:cNvSpPr>
                <a:spLocks noChangeArrowheads="1"/>
              </p:cNvSpPr>
              <p:nvPr/>
            </p:nvSpPr>
            <p:spPr bwMode="auto">
              <a:xfrm>
                <a:off x="4762500" y="3700463"/>
                <a:ext cx="146050" cy="158750"/>
              </a:xfrm>
              <a:custGeom>
                <a:avLst/>
                <a:gdLst>
                  <a:gd name="T0" fmla="*/ 0 w 406"/>
                  <a:gd name="T1" fmla="*/ 222 h 442"/>
                  <a:gd name="T2" fmla="*/ 0 w 406"/>
                  <a:gd name="T3" fmla="*/ 221 h 442"/>
                  <a:gd name="T4" fmla="*/ 223 w 406"/>
                  <a:gd name="T5" fmla="*/ 0 h 442"/>
                  <a:gd name="T6" fmla="*/ 390 w 406"/>
                  <a:gd name="T7" fmla="*/ 59 h 442"/>
                  <a:gd name="T8" fmla="*/ 332 w 406"/>
                  <a:gd name="T9" fmla="*/ 131 h 442"/>
                  <a:gd name="T10" fmla="*/ 219 w 406"/>
                  <a:gd name="T11" fmla="*/ 86 h 442"/>
                  <a:gd name="T12" fmla="*/ 97 w 406"/>
                  <a:gd name="T13" fmla="*/ 220 h 442"/>
                  <a:gd name="T14" fmla="*/ 97 w 406"/>
                  <a:gd name="T15" fmla="*/ 221 h 442"/>
                  <a:gd name="T16" fmla="*/ 226 w 406"/>
                  <a:gd name="T17" fmla="*/ 355 h 442"/>
                  <a:gd name="T18" fmla="*/ 315 w 406"/>
                  <a:gd name="T19" fmla="*/ 331 h 442"/>
                  <a:gd name="T20" fmla="*/ 315 w 406"/>
                  <a:gd name="T21" fmla="*/ 269 h 442"/>
                  <a:gd name="T22" fmla="*/ 221 w 406"/>
                  <a:gd name="T23" fmla="*/ 269 h 442"/>
                  <a:gd name="T24" fmla="*/ 221 w 406"/>
                  <a:gd name="T25" fmla="*/ 189 h 442"/>
                  <a:gd name="T26" fmla="*/ 405 w 406"/>
                  <a:gd name="T27" fmla="*/ 189 h 442"/>
                  <a:gd name="T28" fmla="*/ 405 w 406"/>
                  <a:gd name="T29" fmla="*/ 374 h 442"/>
                  <a:gd name="T30" fmla="*/ 223 w 406"/>
                  <a:gd name="T31" fmla="*/ 441 h 442"/>
                  <a:gd name="T32" fmla="*/ 0 w 406"/>
                  <a:gd name="T33" fmla="*/ 22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6" h="442">
                    <a:moveTo>
                      <a:pt x="0" y="222"/>
                    </a:moveTo>
                    <a:lnTo>
                      <a:pt x="0" y="221"/>
                    </a:lnTo>
                    <a:cubicBezTo>
                      <a:pt x="0" y="100"/>
                      <a:pt x="94" y="0"/>
                      <a:pt x="223" y="0"/>
                    </a:cubicBezTo>
                    <a:cubicBezTo>
                      <a:pt x="300" y="0"/>
                      <a:pt x="346" y="21"/>
                      <a:pt x="390" y="59"/>
                    </a:cubicBezTo>
                    <a:lnTo>
                      <a:pt x="332" y="131"/>
                    </a:lnTo>
                    <a:cubicBezTo>
                      <a:pt x="298" y="103"/>
                      <a:pt x="269" y="86"/>
                      <a:pt x="219" y="86"/>
                    </a:cubicBezTo>
                    <a:cubicBezTo>
                      <a:pt x="151" y="86"/>
                      <a:pt x="97" y="147"/>
                      <a:pt x="97" y="220"/>
                    </a:cubicBezTo>
                    <a:lnTo>
                      <a:pt x="97" y="221"/>
                    </a:lnTo>
                    <a:cubicBezTo>
                      <a:pt x="97" y="299"/>
                      <a:pt x="151" y="355"/>
                      <a:pt x="226" y="355"/>
                    </a:cubicBezTo>
                    <a:cubicBezTo>
                      <a:pt x="261" y="355"/>
                      <a:pt x="291" y="347"/>
                      <a:pt x="315" y="331"/>
                    </a:cubicBezTo>
                    <a:lnTo>
                      <a:pt x="315" y="269"/>
                    </a:lnTo>
                    <a:lnTo>
                      <a:pt x="221" y="269"/>
                    </a:lnTo>
                    <a:lnTo>
                      <a:pt x="221" y="189"/>
                    </a:lnTo>
                    <a:lnTo>
                      <a:pt x="405" y="189"/>
                    </a:lnTo>
                    <a:lnTo>
                      <a:pt x="405" y="374"/>
                    </a:lnTo>
                    <a:cubicBezTo>
                      <a:pt x="362" y="411"/>
                      <a:pt x="301" y="441"/>
                      <a:pt x="223" y="441"/>
                    </a:cubicBezTo>
                    <a:cubicBezTo>
                      <a:pt x="90" y="441"/>
                      <a:pt x="0" y="349"/>
                      <a:pt x="0" y="22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3" name="Freeform 33"/>
              <p:cNvSpPr>
                <a:spLocks noChangeArrowheads="1"/>
              </p:cNvSpPr>
              <p:nvPr/>
            </p:nvSpPr>
            <p:spPr bwMode="auto">
              <a:xfrm>
                <a:off x="4926013" y="3703638"/>
                <a:ext cx="130175" cy="153987"/>
              </a:xfrm>
              <a:custGeom>
                <a:avLst/>
                <a:gdLst>
                  <a:gd name="T0" fmla="*/ 0 w 361"/>
                  <a:gd name="T1" fmla="*/ 0 h 429"/>
                  <a:gd name="T2" fmla="*/ 94 w 361"/>
                  <a:gd name="T3" fmla="*/ 0 h 429"/>
                  <a:gd name="T4" fmla="*/ 94 w 361"/>
                  <a:gd name="T5" fmla="*/ 170 h 429"/>
                  <a:gd name="T6" fmla="*/ 266 w 361"/>
                  <a:gd name="T7" fmla="*/ 170 h 429"/>
                  <a:gd name="T8" fmla="*/ 266 w 361"/>
                  <a:gd name="T9" fmla="*/ 0 h 429"/>
                  <a:gd name="T10" fmla="*/ 360 w 361"/>
                  <a:gd name="T11" fmla="*/ 0 h 429"/>
                  <a:gd name="T12" fmla="*/ 360 w 361"/>
                  <a:gd name="T13" fmla="*/ 428 h 429"/>
                  <a:gd name="T14" fmla="*/ 266 w 361"/>
                  <a:gd name="T15" fmla="*/ 428 h 429"/>
                  <a:gd name="T16" fmla="*/ 266 w 361"/>
                  <a:gd name="T17" fmla="*/ 256 h 429"/>
                  <a:gd name="T18" fmla="*/ 94 w 361"/>
                  <a:gd name="T19" fmla="*/ 256 h 429"/>
                  <a:gd name="T20" fmla="*/ 94 w 361"/>
                  <a:gd name="T21" fmla="*/ 428 h 429"/>
                  <a:gd name="T22" fmla="*/ 0 w 361"/>
                  <a:gd name="T23" fmla="*/ 428 h 429"/>
                  <a:gd name="T24" fmla="*/ 0 w 361"/>
                  <a:gd name="T2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429">
                    <a:moveTo>
                      <a:pt x="0" y="0"/>
                    </a:moveTo>
                    <a:lnTo>
                      <a:pt x="94" y="0"/>
                    </a:lnTo>
                    <a:lnTo>
                      <a:pt x="94" y="170"/>
                    </a:lnTo>
                    <a:lnTo>
                      <a:pt x="266" y="170"/>
                    </a:lnTo>
                    <a:lnTo>
                      <a:pt x="266" y="0"/>
                    </a:lnTo>
                    <a:lnTo>
                      <a:pt x="360" y="0"/>
                    </a:lnTo>
                    <a:lnTo>
                      <a:pt x="360" y="428"/>
                    </a:lnTo>
                    <a:lnTo>
                      <a:pt x="266" y="428"/>
                    </a:lnTo>
                    <a:lnTo>
                      <a:pt x="266" y="256"/>
                    </a:lnTo>
                    <a:lnTo>
                      <a:pt x="94" y="256"/>
                    </a:lnTo>
                    <a:lnTo>
                      <a:pt x="94" y="428"/>
                    </a:lnTo>
                    <a:lnTo>
                      <a:pt x="0" y="428"/>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4" name="Freeform 34"/>
              <p:cNvSpPr>
                <a:spLocks noChangeArrowheads="1"/>
              </p:cNvSpPr>
              <p:nvPr/>
            </p:nvSpPr>
            <p:spPr bwMode="auto">
              <a:xfrm>
                <a:off x="5067300" y="3703638"/>
                <a:ext cx="127000" cy="153987"/>
              </a:xfrm>
              <a:custGeom>
                <a:avLst/>
                <a:gdLst>
                  <a:gd name="T0" fmla="*/ 0 w 354"/>
                  <a:gd name="T1" fmla="*/ 88 h 429"/>
                  <a:gd name="T2" fmla="*/ 0 w 354"/>
                  <a:gd name="T3" fmla="*/ 0 h 429"/>
                  <a:gd name="T4" fmla="*/ 353 w 354"/>
                  <a:gd name="T5" fmla="*/ 0 h 429"/>
                  <a:gd name="T6" fmla="*/ 353 w 354"/>
                  <a:gd name="T7" fmla="*/ 88 h 429"/>
                  <a:gd name="T8" fmla="*/ 223 w 354"/>
                  <a:gd name="T9" fmla="*/ 88 h 429"/>
                  <a:gd name="T10" fmla="*/ 223 w 354"/>
                  <a:gd name="T11" fmla="*/ 428 h 429"/>
                  <a:gd name="T12" fmla="*/ 130 w 354"/>
                  <a:gd name="T13" fmla="*/ 428 h 429"/>
                  <a:gd name="T14" fmla="*/ 130 w 354"/>
                  <a:gd name="T15" fmla="*/ 88 h 429"/>
                  <a:gd name="T16" fmla="*/ 0 w 354"/>
                  <a:gd name="T17" fmla="*/ 8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429">
                    <a:moveTo>
                      <a:pt x="0" y="88"/>
                    </a:moveTo>
                    <a:lnTo>
                      <a:pt x="0" y="0"/>
                    </a:lnTo>
                    <a:lnTo>
                      <a:pt x="353" y="0"/>
                    </a:lnTo>
                    <a:lnTo>
                      <a:pt x="353" y="88"/>
                    </a:lnTo>
                    <a:lnTo>
                      <a:pt x="223" y="88"/>
                    </a:lnTo>
                    <a:lnTo>
                      <a:pt x="223" y="428"/>
                    </a:lnTo>
                    <a:lnTo>
                      <a:pt x="130" y="428"/>
                    </a:lnTo>
                    <a:lnTo>
                      <a:pt x="130" y="88"/>
                    </a:lnTo>
                    <a:lnTo>
                      <a:pt x="0" y="8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5" name="Freeform 35"/>
              <p:cNvSpPr>
                <a:spLocks noChangeArrowheads="1"/>
              </p:cNvSpPr>
              <p:nvPr/>
            </p:nvSpPr>
            <p:spPr bwMode="auto">
              <a:xfrm>
                <a:off x="5191125" y="3702050"/>
                <a:ext cx="122238" cy="158750"/>
              </a:xfrm>
              <a:custGeom>
                <a:avLst/>
                <a:gdLst>
                  <a:gd name="T0" fmla="*/ 0 w 338"/>
                  <a:gd name="T1" fmla="*/ 370 h 439"/>
                  <a:gd name="T2" fmla="*/ 55 w 338"/>
                  <a:gd name="T3" fmla="*/ 304 h 439"/>
                  <a:gd name="T4" fmla="*/ 182 w 338"/>
                  <a:gd name="T5" fmla="*/ 355 h 439"/>
                  <a:gd name="T6" fmla="*/ 244 w 338"/>
                  <a:gd name="T7" fmla="*/ 315 h 439"/>
                  <a:gd name="T8" fmla="*/ 244 w 338"/>
                  <a:gd name="T9" fmla="*/ 313 h 439"/>
                  <a:gd name="T10" fmla="*/ 158 w 338"/>
                  <a:gd name="T11" fmla="*/ 259 h 439"/>
                  <a:gd name="T12" fmla="*/ 17 w 338"/>
                  <a:gd name="T13" fmla="*/ 129 h 439"/>
                  <a:gd name="T14" fmla="*/ 17 w 338"/>
                  <a:gd name="T15" fmla="*/ 129 h 439"/>
                  <a:gd name="T16" fmla="*/ 165 w 338"/>
                  <a:gd name="T17" fmla="*/ 0 h 439"/>
                  <a:gd name="T18" fmla="*/ 325 w 338"/>
                  <a:gd name="T19" fmla="*/ 54 h 439"/>
                  <a:gd name="T20" fmla="*/ 275 w 338"/>
                  <a:gd name="T21" fmla="*/ 125 h 439"/>
                  <a:gd name="T22" fmla="*/ 165 w 338"/>
                  <a:gd name="T23" fmla="*/ 83 h 439"/>
                  <a:gd name="T24" fmla="*/ 110 w 338"/>
                  <a:gd name="T25" fmla="*/ 119 h 439"/>
                  <a:gd name="T26" fmla="*/ 110 w 338"/>
                  <a:gd name="T27" fmla="*/ 120 h 439"/>
                  <a:gd name="T28" fmla="*/ 201 w 338"/>
                  <a:gd name="T29" fmla="*/ 177 h 439"/>
                  <a:gd name="T30" fmla="*/ 337 w 338"/>
                  <a:gd name="T31" fmla="*/ 305 h 439"/>
                  <a:gd name="T32" fmla="*/ 337 w 338"/>
                  <a:gd name="T33" fmla="*/ 306 h 439"/>
                  <a:gd name="T34" fmla="*/ 180 w 338"/>
                  <a:gd name="T35" fmla="*/ 438 h 439"/>
                  <a:gd name="T36" fmla="*/ 0 w 338"/>
                  <a:gd name="T37" fmla="*/ 37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439">
                    <a:moveTo>
                      <a:pt x="0" y="370"/>
                    </a:moveTo>
                    <a:lnTo>
                      <a:pt x="55" y="304"/>
                    </a:lnTo>
                    <a:cubicBezTo>
                      <a:pt x="93" y="335"/>
                      <a:pt x="133" y="355"/>
                      <a:pt x="182" y="355"/>
                    </a:cubicBezTo>
                    <a:cubicBezTo>
                      <a:pt x="221" y="355"/>
                      <a:pt x="244" y="340"/>
                      <a:pt x="244" y="315"/>
                    </a:cubicBezTo>
                    <a:lnTo>
                      <a:pt x="244" y="313"/>
                    </a:lnTo>
                    <a:cubicBezTo>
                      <a:pt x="244" y="290"/>
                      <a:pt x="229" y="279"/>
                      <a:pt x="158" y="259"/>
                    </a:cubicBezTo>
                    <a:cubicBezTo>
                      <a:pt x="72" y="238"/>
                      <a:pt x="17" y="213"/>
                      <a:pt x="17" y="129"/>
                    </a:cubicBezTo>
                    <a:lnTo>
                      <a:pt x="17" y="129"/>
                    </a:lnTo>
                    <a:cubicBezTo>
                      <a:pt x="17" y="51"/>
                      <a:pt x="79" y="0"/>
                      <a:pt x="165" y="0"/>
                    </a:cubicBezTo>
                    <a:cubicBezTo>
                      <a:pt x="227" y="0"/>
                      <a:pt x="280" y="19"/>
                      <a:pt x="325" y="54"/>
                    </a:cubicBezTo>
                    <a:lnTo>
                      <a:pt x="275" y="125"/>
                    </a:lnTo>
                    <a:cubicBezTo>
                      <a:pt x="237" y="98"/>
                      <a:pt x="200" y="83"/>
                      <a:pt x="165" y="83"/>
                    </a:cubicBezTo>
                    <a:cubicBezTo>
                      <a:pt x="129" y="83"/>
                      <a:pt x="110" y="100"/>
                      <a:pt x="110" y="119"/>
                    </a:cubicBezTo>
                    <a:lnTo>
                      <a:pt x="110" y="120"/>
                    </a:lnTo>
                    <a:cubicBezTo>
                      <a:pt x="110" y="150"/>
                      <a:pt x="128" y="158"/>
                      <a:pt x="201" y="177"/>
                    </a:cubicBezTo>
                    <a:cubicBezTo>
                      <a:pt x="289" y="199"/>
                      <a:pt x="337" y="230"/>
                      <a:pt x="337" y="305"/>
                    </a:cubicBezTo>
                    <a:lnTo>
                      <a:pt x="337" y="306"/>
                    </a:lnTo>
                    <a:cubicBezTo>
                      <a:pt x="337" y="391"/>
                      <a:pt x="272" y="438"/>
                      <a:pt x="180" y="438"/>
                    </a:cubicBezTo>
                    <a:cubicBezTo>
                      <a:pt x="115" y="438"/>
                      <a:pt x="51" y="416"/>
                      <a:pt x="0" y="37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6" name="Freeform 36"/>
              <p:cNvSpPr>
                <a:spLocks noChangeArrowheads="1"/>
              </p:cNvSpPr>
              <p:nvPr/>
            </p:nvSpPr>
            <p:spPr bwMode="auto">
              <a:xfrm>
                <a:off x="4373563" y="3609975"/>
                <a:ext cx="49212" cy="73025"/>
              </a:xfrm>
              <a:custGeom>
                <a:avLst/>
                <a:gdLst>
                  <a:gd name="T0" fmla="*/ 102 w 137"/>
                  <a:gd name="T1" fmla="*/ 201 h 202"/>
                  <a:gd name="T2" fmla="*/ 56 w 137"/>
                  <a:gd name="T3" fmla="*/ 107 h 202"/>
                  <a:gd name="T4" fmla="*/ 31 w 137"/>
                  <a:gd name="T5" fmla="*/ 47 h 202"/>
                  <a:gd name="T6" fmla="*/ 30 w 137"/>
                  <a:gd name="T7" fmla="*/ 49 h 202"/>
                  <a:gd name="T8" fmla="*/ 32 w 137"/>
                  <a:gd name="T9" fmla="*/ 104 h 202"/>
                  <a:gd name="T10" fmla="*/ 34 w 137"/>
                  <a:gd name="T11" fmla="*/ 201 h 202"/>
                  <a:gd name="T12" fmla="*/ 0 w 137"/>
                  <a:gd name="T13" fmla="*/ 201 h 202"/>
                  <a:gd name="T14" fmla="*/ 0 w 137"/>
                  <a:gd name="T15" fmla="*/ 0 h 202"/>
                  <a:gd name="T16" fmla="*/ 38 w 137"/>
                  <a:gd name="T17" fmla="*/ 0 h 202"/>
                  <a:gd name="T18" fmla="*/ 86 w 137"/>
                  <a:gd name="T19" fmla="*/ 99 h 202"/>
                  <a:gd name="T20" fmla="*/ 107 w 137"/>
                  <a:gd name="T21" fmla="*/ 150 h 202"/>
                  <a:gd name="T22" fmla="*/ 109 w 137"/>
                  <a:gd name="T23" fmla="*/ 150 h 202"/>
                  <a:gd name="T24" fmla="*/ 106 w 137"/>
                  <a:gd name="T25" fmla="*/ 92 h 202"/>
                  <a:gd name="T26" fmla="*/ 104 w 137"/>
                  <a:gd name="T27" fmla="*/ 0 h 202"/>
                  <a:gd name="T28" fmla="*/ 136 w 137"/>
                  <a:gd name="T29" fmla="*/ 0 h 202"/>
                  <a:gd name="T30" fmla="*/ 136 w 137"/>
                  <a:gd name="T31" fmla="*/ 201 h 202"/>
                  <a:gd name="T32" fmla="*/ 102 w 137"/>
                  <a:gd name="T33"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202">
                    <a:moveTo>
                      <a:pt x="102" y="201"/>
                    </a:moveTo>
                    <a:lnTo>
                      <a:pt x="56" y="107"/>
                    </a:lnTo>
                    <a:cubicBezTo>
                      <a:pt x="46" y="85"/>
                      <a:pt x="35" y="60"/>
                      <a:pt x="31" y="47"/>
                    </a:cubicBezTo>
                    <a:lnTo>
                      <a:pt x="30" y="49"/>
                    </a:lnTo>
                    <a:cubicBezTo>
                      <a:pt x="31" y="65"/>
                      <a:pt x="32" y="86"/>
                      <a:pt x="32" y="104"/>
                    </a:cubicBezTo>
                    <a:lnTo>
                      <a:pt x="34" y="201"/>
                    </a:lnTo>
                    <a:lnTo>
                      <a:pt x="0" y="201"/>
                    </a:lnTo>
                    <a:lnTo>
                      <a:pt x="0" y="0"/>
                    </a:lnTo>
                    <a:lnTo>
                      <a:pt x="38" y="0"/>
                    </a:lnTo>
                    <a:lnTo>
                      <a:pt x="86" y="99"/>
                    </a:lnTo>
                    <a:cubicBezTo>
                      <a:pt x="96" y="117"/>
                      <a:pt x="104" y="142"/>
                      <a:pt x="107" y="150"/>
                    </a:cubicBezTo>
                    <a:lnTo>
                      <a:pt x="109" y="150"/>
                    </a:lnTo>
                    <a:cubicBezTo>
                      <a:pt x="107" y="139"/>
                      <a:pt x="106" y="110"/>
                      <a:pt x="106" y="92"/>
                    </a:cubicBezTo>
                    <a:lnTo>
                      <a:pt x="104" y="0"/>
                    </a:lnTo>
                    <a:lnTo>
                      <a:pt x="136" y="0"/>
                    </a:lnTo>
                    <a:lnTo>
                      <a:pt x="136" y="201"/>
                    </a:lnTo>
                    <a:lnTo>
                      <a:pt x="102" y="20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7" name="Freeform 37"/>
              <p:cNvSpPr>
                <a:spLocks noChangeArrowheads="1"/>
              </p:cNvSpPr>
              <p:nvPr/>
            </p:nvSpPr>
            <p:spPr bwMode="auto">
              <a:xfrm>
                <a:off x="4432300" y="3629025"/>
                <a:ext cx="44450" cy="55563"/>
              </a:xfrm>
              <a:custGeom>
                <a:avLst/>
                <a:gdLst>
                  <a:gd name="T0" fmla="*/ 36 w 125"/>
                  <a:gd name="T1" fmla="*/ 87 h 155"/>
                  <a:gd name="T2" fmla="*/ 72 w 125"/>
                  <a:gd name="T3" fmla="*/ 129 h 155"/>
                  <a:gd name="T4" fmla="*/ 109 w 125"/>
                  <a:gd name="T5" fmla="*/ 115 h 155"/>
                  <a:gd name="T6" fmla="*/ 121 w 125"/>
                  <a:gd name="T7" fmla="*/ 134 h 155"/>
                  <a:gd name="T8" fmla="*/ 68 w 125"/>
                  <a:gd name="T9" fmla="*/ 154 h 155"/>
                  <a:gd name="T10" fmla="*/ 0 w 125"/>
                  <a:gd name="T11" fmla="*/ 76 h 155"/>
                  <a:gd name="T12" fmla="*/ 18 w 125"/>
                  <a:gd name="T13" fmla="*/ 19 h 155"/>
                  <a:gd name="T14" fmla="*/ 64 w 125"/>
                  <a:gd name="T15" fmla="*/ 0 h 155"/>
                  <a:gd name="T16" fmla="*/ 104 w 125"/>
                  <a:gd name="T17" fmla="*/ 13 h 155"/>
                  <a:gd name="T18" fmla="*/ 124 w 125"/>
                  <a:gd name="T19" fmla="*/ 79 h 155"/>
                  <a:gd name="T20" fmla="*/ 124 w 125"/>
                  <a:gd name="T21" fmla="*/ 84 h 155"/>
                  <a:gd name="T22" fmla="*/ 36 w 125"/>
                  <a:gd name="T23" fmla="*/ 84 h 155"/>
                  <a:gd name="T24" fmla="*/ 36 w 125"/>
                  <a:gd name="T25" fmla="*/ 87 h 155"/>
                  <a:gd name="T26" fmla="*/ 64 w 125"/>
                  <a:gd name="T27" fmla="*/ 23 h 155"/>
                  <a:gd name="T28" fmla="*/ 36 w 125"/>
                  <a:gd name="T29" fmla="*/ 61 h 155"/>
                  <a:gd name="T30" fmla="*/ 91 w 125"/>
                  <a:gd name="T31" fmla="*/ 61 h 155"/>
                  <a:gd name="T32" fmla="*/ 64 w 125"/>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55">
                    <a:moveTo>
                      <a:pt x="36" y="87"/>
                    </a:moveTo>
                    <a:cubicBezTo>
                      <a:pt x="36" y="108"/>
                      <a:pt x="43" y="129"/>
                      <a:pt x="72" y="129"/>
                    </a:cubicBezTo>
                    <a:cubicBezTo>
                      <a:pt x="86" y="129"/>
                      <a:pt x="97" y="124"/>
                      <a:pt x="109" y="115"/>
                    </a:cubicBezTo>
                    <a:lnTo>
                      <a:pt x="121" y="134"/>
                    </a:lnTo>
                    <a:cubicBezTo>
                      <a:pt x="106" y="147"/>
                      <a:pt x="88" y="154"/>
                      <a:pt x="68" y="154"/>
                    </a:cubicBezTo>
                    <a:cubicBezTo>
                      <a:pt x="27" y="154"/>
                      <a:pt x="0" y="123"/>
                      <a:pt x="0" y="76"/>
                    </a:cubicBezTo>
                    <a:cubicBezTo>
                      <a:pt x="0" y="51"/>
                      <a:pt x="6" y="33"/>
                      <a:pt x="18" y="19"/>
                    </a:cubicBezTo>
                    <a:cubicBezTo>
                      <a:pt x="31" y="5"/>
                      <a:pt x="45" y="0"/>
                      <a:pt x="64" y="0"/>
                    </a:cubicBezTo>
                    <a:cubicBezTo>
                      <a:pt x="78" y="0"/>
                      <a:pt x="92" y="2"/>
                      <a:pt x="104" y="13"/>
                    </a:cubicBezTo>
                    <a:cubicBezTo>
                      <a:pt x="117" y="26"/>
                      <a:pt x="124" y="44"/>
                      <a:pt x="124" y="79"/>
                    </a:cubicBezTo>
                    <a:lnTo>
                      <a:pt x="124" y="84"/>
                    </a:lnTo>
                    <a:lnTo>
                      <a:pt x="36" y="84"/>
                    </a:lnTo>
                    <a:lnTo>
                      <a:pt x="36" y="87"/>
                    </a:lnTo>
                    <a:close/>
                    <a:moveTo>
                      <a:pt x="64" y="23"/>
                    </a:moveTo>
                    <a:cubicBezTo>
                      <a:pt x="46" y="23"/>
                      <a:pt x="36" y="37"/>
                      <a:pt x="36" y="61"/>
                    </a:cubicBezTo>
                    <a:lnTo>
                      <a:pt x="91" y="61"/>
                    </a:lnTo>
                    <a:cubicBezTo>
                      <a:pt x="91" y="37"/>
                      <a:pt x="79" y="23"/>
                      <a:pt x="64"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8" name="Freeform 38"/>
              <p:cNvSpPr>
                <a:spLocks noChangeArrowheads="1"/>
              </p:cNvSpPr>
              <p:nvPr/>
            </p:nvSpPr>
            <p:spPr bwMode="auto">
              <a:xfrm>
                <a:off x="4481513" y="3629025"/>
                <a:ext cx="71437" cy="53975"/>
              </a:xfrm>
              <a:custGeom>
                <a:avLst/>
                <a:gdLst>
                  <a:gd name="T0" fmla="*/ 156 w 199"/>
                  <a:gd name="T1" fmla="*/ 151 h 152"/>
                  <a:gd name="T2" fmla="*/ 126 w 199"/>
                  <a:gd name="T3" fmla="*/ 151 h 152"/>
                  <a:gd name="T4" fmla="*/ 108 w 199"/>
                  <a:gd name="T5" fmla="*/ 83 h 152"/>
                  <a:gd name="T6" fmla="*/ 98 w 199"/>
                  <a:gd name="T7" fmla="*/ 43 h 152"/>
                  <a:gd name="T8" fmla="*/ 98 w 199"/>
                  <a:gd name="T9" fmla="*/ 43 h 152"/>
                  <a:gd name="T10" fmla="*/ 88 w 199"/>
                  <a:gd name="T11" fmla="*/ 84 h 152"/>
                  <a:gd name="T12" fmla="*/ 70 w 199"/>
                  <a:gd name="T13" fmla="*/ 151 h 152"/>
                  <a:gd name="T14" fmla="*/ 40 w 199"/>
                  <a:gd name="T15" fmla="*/ 151 h 152"/>
                  <a:gd name="T16" fmla="*/ 0 w 199"/>
                  <a:gd name="T17" fmla="*/ 4 h 152"/>
                  <a:gd name="T18" fmla="*/ 32 w 199"/>
                  <a:gd name="T19" fmla="*/ 0 h 152"/>
                  <a:gd name="T20" fmla="*/ 48 w 199"/>
                  <a:gd name="T21" fmla="*/ 72 h 152"/>
                  <a:gd name="T22" fmla="*/ 55 w 199"/>
                  <a:gd name="T23" fmla="*/ 111 h 152"/>
                  <a:gd name="T24" fmla="*/ 57 w 199"/>
                  <a:gd name="T25" fmla="*/ 111 h 152"/>
                  <a:gd name="T26" fmla="*/ 65 w 199"/>
                  <a:gd name="T27" fmla="*/ 70 h 152"/>
                  <a:gd name="T28" fmla="*/ 84 w 199"/>
                  <a:gd name="T29" fmla="*/ 2 h 152"/>
                  <a:gd name="T30" fmla="*/ 115 w 199"/>
                  <a:gd name="T31" fmla="*/ 2 h 152"/>
                  <a:gd name="T32" fmla="*/ 131 w 199"/>
                  <a:gd name="T33" fmla="*/ 69 h 152"/>
                  <a:gd name="T34" fmla="*/ 141 w 199"/>
                  <a:gd name="T35" fmla="*/ 111 h 152"/>
                  <a:gd name="T36" fmla="*/ 141 w 199"/>
                  <a:gd name="T37" fmla="*/ 111 h 152"/>
                  <a:gd name="T38" fmla="*/ 150 w 199"/>
                  <a:gd name="T39" fmla="*/ 70 h 152"/>
                  <a:gd name="T40" fmla="*/ 165 w 199"/>
                  <a:gd name="T41" fmla="*/ 2 h 152"/>
                  <a:gd name="T42" fmla="*/ 198 w 199"/>
                  <a:gd name="T43" fmla="*/ 2 h 152"/>
                  <a:gd name="T44" fmla="*/ 156 w 199"/>
                  <a:gd name="T45"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9" h="152">
                    <a:moveTo>
                      <a:pt x="156" y="151"/>
                    </a:moveTo>
                    <a:lnTo>
                      <a:pt x="126" y="151"/>
                    </a:lnTo>
                    <a:lnTo>
                      <a:pt x="108" y="83"/>
                    </a:lnTo>
                    <a:cubicBezTo>
                      <a:pt x="104" y="65"/>
                      <a:pt x="98" y="43"/>
                      <a:pt x="98" y="43"/>
                    </a:cubicBezTo>
                    <a:lnTo>
                      <a:pt x="98" y="43"/>
                    </a:lnTo>
                    <a:cubicBezTo>
                      <a:pt x="98" y="43"/>
                      <a:pt x="95" y="56"/>
                      <a:pt x="88" y="84"/>
                    </a:cubicBezTo>
                    <a:lnTo>
                      <a:pt x="70" y="151"/>
                    </a:lnTo>
                    <a:lnTo>
                      <a:pt x="40" y="151"/>
                    </a:lnTo>
                    <a:lnTo>
                      <a:pt x="0" y="4"/>
                    </a:lnTo>
                    <a:lnTo>
                      <a:pt x="32" y="0"/>
                    </a:lnTo>
                    <a:lnTo>
                      <a:pt x="48" y="72"/>
                    </a:lnTo>
                    <a:cubicBezTo>
                      <a:pt x="52" y="90"/>
                      <a:pt x="55" y="111"/>
                      <a:pt x="55" y="111"/>
                    </a:cubicBezTo>
                    <a:lnTo>
                      <a:pt x="57" y="111"/>
                    </a:lnTo>
                    <a:cubicBezTo>
                      <a:pt x="57" y="111"/>
                      <a:pt x="59" y="91"/>
                      <a:pt x="65" y="70"/>
                    </a:cubicBezTo>
                    <a:lnTo>
                      <a:pt x="84" y="2"/>
                    </a:lnTo>
                    <a:lnTo>
                      <a:pt x="115" y="2"/>
                    </a:lnTo>
                    <a:lnTo>
                      <a:pt x="131" y="69"/>
                    </a:lnTo>
                    <a:cubicBezTo>
                      <a:pt x="138" y="93"/>
                      <a:pt x="141" y="111"/>
                      <a:pt x="141" y="111"/>
                    </a:cubicBezTo>
                    <a:lnTo>
                      <a:pt x="141" y="111"/>
                    </a:lnTo>
                    <a:cubicBezTo>
                      <a:pt x="141" y="111"/>
                      <a:pt x="145" y="88"/>
                      <a:pt x="150" y="70"/>
                    </a:cubicBezTo>
                    <a:lnTo>
                      <a:pt x="165" y="2"/>
                    </a:lnTo>
                    <a:lnTo>
                      <a:pt x="198" y="2"/>
                    </a:lnTo>
                    <a:lnTo>
                      <a:pt x="156" y="15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9" name="Freeform 39"/>
              <p:cNvSpPr>
                <a:spLocks noChangeArrowheads="1"/>
              </p:cNvSpPr>
              <p:nvPr/>
            </p:nvSpPr>
            <p:spPr bwMode="auto">
              <a:xfrm>
                <a:off x="4583113" y="3609975"/>
                <a:ext cx="50800" cy="73025"/>
              </a:xfrm>
              <a:custGeom>
                <a:avLst/>
                <a:gdLst>
                  <a:gd name="T0" fmla="*/ 99 w 140"/>
                  <a:gd name="T1" fmla="*/ 201 h 202"/>
                  <a:gd name="T2" fmla="*/ 81 w 140"/>
                  <a:gd name="T3" fmla="*/ 171 h 202"/>
                  <a:gd name="T4" fmla="*/ 48 w 140"/>
                  <a:gd name="T5" fmla="*/ 121 h 202"/>
                  <a:gd name="T6" fmla="*/ 34 w 140"/>
                  <a:gd name="T7" fmla="*/ 114 h 202"/>
                  <a:gd name="T8" fmla="*/ 34 w 140"/>
                  <a:gd name="T9" fmla="*/ 201 h 202"/>
                  <a:gd name="T10" fmla="*/ 0 w 140"/>
                  <a:gd name="T11" fmla="*/ 201 h 202"/>
                  <a:gd name="T12" fmla="*/ 0 w 140"/>
                  <a:gd name="T13" fmla="*/ 0 h 202"/>
                  <a:gd name="T14" fmla="*/ 63 w 140"/>
                  <a:gd name="T15" fmla="*/ 0 h 202"/>
                  <a:gd name="T16" fmla="*/ 128 w 140"/>
                  <a:gd name="T17" fmla="*/ 59 h 202"/>
                  <a:gd name="T18" fmla="*/ 78 w 140"/>
                  <a:gd name="T19" fmla="*/ 113 h 202"/>
                  <a:gd name="T20" fmla="*/ 109 w 140"/>
                  <a:gd name="T21" fmla="*/ 153 h 202"/>
                  <a:gd name="T22" fmla="*/ 139 w 140"/>
                  <a:gd name="T23" fmla="*/ 201 h 202"/>
                  <a:gd name="T24" fmla="*/ 99 w 140"/>
                  <a:gd name="T25" fmla="*/ 201 h 202"/>
                  <a:gd name="T26" fmla="*/ 52 w 140"/>
                  <a:gd name="T27" fmla="*/ 28 h 202"/>
                  <a:gd name="T28" fmla="*/ 34 w 140"/>
                  <a:gd name="T29" fmla="*/ 28 h 202"/>
                  <a:gd name="T30" fmla="*/ 34 w 140"/>
                  <a:gd name="T31" fmla="*/ 90 h 202"/>
                  <a:gd name="T32" fmla="*/ 52 w 140"/>
                  <a:gd name="T33" fmla="*/ 90 h 202"/>
                  <a:gd name="T34" fmla="*/ 84 w 140"/>
                  <a:gd name="T35" fmla="*/ 82 h 202"/>
                  <a:gd name="T36" fmla="*/ 93 w 140"/>
                  <a:gd name="T37" fmla="*/ 59 h 202"/>
                  <a:gd name="T38" fmla="*/ 52 w 140"/>
                  <a:gd name="T39" fmla="*/ 2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02">
                    <a:moveTo>
                      <a:pt x="99" y="201"/>
                    </a:moveTo>
                    <a:lnTo>
                      <a:pt x="81" y="171"/>
                    </a:lnTo>
                    <a:cubicBezTo>
                      <a:pt x="67" y="146"/>
                      <a:pt x="59" y="132"/>
                      <a:pt x="48" y="121"/>
                    </a:cubicBezTo>
                    <a:cubicBezTo>
                      <a:pt x="43" y="117"/>
                      <a:pt x="41" y="115"/>
                      <a:pt x="34" y="114"/>
                    </a:cubicBezTo>
                    <a:lnTo>
                      <a:pt x="34" y="201"/>
                    </a:lnTo>
                    <a:lnTo>
                      <a:pt x="0" y="201"/>
                    </a:lnTo>
                    <a:lnTo>
                      <a:pt x="0" y="0"/>
                    </a:lnTo>
                    <a:lnTo>
                      <a:pt x="63" y="0"/>
                    </a:lnTo>
                    <a:cubicBezTo>
                      <a:pt x="107" y="0"/>
                      <a:pt x="128" y="27"/>
                      <a:pt x="128" y="59"/>
                    </a:cubicBezTo>
                    <a:cubicBezTo>
                      <a:pt x="128" y="86"/>
                      <a:pt x="110" y="113"/>
                      <a:pt x="78" y="113"/>
                    </a:cubicBezTo>
                    <a:cubicBezTo>
                      <a:pt x="85" y="117"/>
                      <a:pt x="99" y="136"/>
                      <a:pt x="109" y="153"/>
                    </a:cubicBezTo>
                    <a:lnTo>
                      <a:pt x="139" y="201"/>
                    </a:lnTo>
                    <a:lnTo>
                      <a:pt x="99" y="201"/>
                    </a:lnTo>
                    <a:close/>
                    <a:moveTo>
                      <a:pt x="52" y="28"/>
                    </a:moveTo>
                    <a:lnTo>
                      <a:pt x="34" y="28"/>
                    </a:lnTo>
                    <a:lnTo>
                      <a:pt x="34" y="90"/>
                    </a:lnTo>
                    <a:lnTo>
                      <a:pt x="52" y="90"/>
                    </a:lnTo>
                    <a:cubicBezTo>
                      <a:pt x="68" y="90"/>
                      <a:pt x="78" y="89"/>
                      <a:pt x="84" y="82"/>
                    </a:cubicBezTo>
                    <a:cubicBezTo>
                      <a:pt x="89" y="77"/>
                      <a:pt x="93" y="68"/>
                      <a:pt x="93" y="59"/>
                    </a:cubicBezTo>
                    <a:cubicBezTo>
                      <a:pt x="93" y="38"/>
                      <a:pt x="82" y="28"/>
                      <a:pt x="52" y="2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0" name="Freeform 40"/>
              <p:cNvSpPr>
                <a:spLocks noChangeArrowheads="1"/>
              </p:cNvSpPr>
              <p:nvPr/>
            </p:nvSpPr>
            <p:spPr bwMode="auto">
              <a:xfrm>
                <a:off x="4637088" y="3629025"/>
                <a:ext cx="44450" cy="55563"/>
              </a:xfrm>
              <a:custGeom>
                <a:avLst/>
                <a:gdLst>
                  <a:gd name="T0" fmla="*/ 34 w 124"/>
                  <a:gd name="T1" fmla="*/ 87 h 155"/>
                  <a:gd name="T2" fmla="*/ 72 w 124"/>
                  <a:gd name="T3" fmla="*/ 129 h 155"/>
                  <a:gd name="T4" fmla="*/ 108 w 124"/>
                  <a:gd name="T5" fmla="*/ 115 h 155"/>
                  <a:gd name="T6" fmla="*/ 120 w 124"/>
                  <a:gd name="T7" fmla="*/ 134 h 155"/>
                  <a:gd name="T8" fmla="*/ 67 w 124"/>
                  <a:gd name="T9" fmla="*/ 154 h 155"/>
                  <a:gd name="T10" fmla="*/ 0 w 124"/>
                  <a:gd name="T11" fmla="*/ 76 h 155"/>
                  <a:gd name="T12" fmla="*/ 18 w 124"/>
                  <a:gd name="T13" fmla="*/ 19 h 155"/>
                  <a:gd name="T14" fmla="*/ 63 w 124"/>
                  <a:gd name="T15" fmla="*/ 0 h 155"/>
                  <a:gd name="T16" fmla="*/ 104 w 124"/>
                  <a:gd name="T17" fmla="*/ 13 h 155"/>
                  <a:gd name="T18" fmla="*/ 123 w 124"/>
                  <a:gd name="T19" fmla="*/ 79 h 155"/>
                  <a:gd name="T20" fmla="*/ 123 w 124"/>
                  <a:gd name="T21" fmla="*/ 84 h 155"/>
                  <a:gd name="T22" fmla="*/ 34 w 124"/>
                  <a:gd name="T23" fmla="*/ 84 h 155"/>
                  <a:gd name="T24" fmla="*/ 34 w 124"/>
                  <a:gd name="T25" fmla="*/ 87 h 155"/>
                  <a:gd name="T26" fmla="*/ 63 w 124"/>
                  <a:gd name="T27" fmla="*/ 23 h 155"/>
                  <a:gd name="T28" fmla="*/ 36 w 124"/>
                  <a:gd name="T29" fmla="*/ 61 h 155"/>
                  <a:gd name="T30" fmla="*/ 90 w 124"/>
                  <a:gd name="T31" fmla="*/ 61 h 155"/>
                  <a:gd name="T32" fmla="*/ 63 w 124"/>
                  <a:gd name="T33" fmla="*/ 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5">
                    <a:moveTo>
                      <a:pt x="34" y="87"/>
                    </a:moveTo>
                    <a:cubicBezTo>
                      <a:pt x="34" y="108"/>
                      <a:pt x="43" y="129"/>
                      <a:pt x="72" y="129"/>
                    </a:cubicBezTo>
                    <a:cubicBezTo>
                      <a:pt x="84" y="129"/>
                      <a:pt x="97" y="124"/>
                      <a:pt x="108" y="115"/>
                    </a:cubicBezTo>
                    <a:lnTo>
                      <a:pt x="120" y="134"/>
                    </a:lnTo>
                    <a:cubicBezTo>
                      <a:pt x="105" y="147"/>
                      <a:pt x="87" y="154"/>
                      <a:pt x="67" y="154"/>
                    </a:cubicBezTo>
                    <a:cubicBezTo>
                      <a:pt x="26" y="154"/>
                      <a:pt x="0" y="123"/>
                      <a:pt x="0" y="76"/>
                    </a:cubicBezTo>
                    <a:cubicBezTo>
                      <a:pt x="0" y="51"/>
                      <a:pt x="5" y="33"/>
                      <a:pt x="18" y="19"/>
                    </a:cubicBezTo>
                    <a:cubicBezTo>
                      <a:pt x="30" y="5"/>
                      <a:pt x="44" y="0"/>
                      <a:pt x="63" y="0"/>
                    </a:cubicBezTo>
                    <a:cubicBezTo>
                      <a:pt x="77" y="0"/>
                      <a:pt x="91" y="2"/>
                      <a:pt x="104" y="13"/>
                    </a:cubicBezTo>
                    <a:cubicBezTo>
                      <a:pt x="116" y="26"/>
                      <a:pt x="123" y="44"/>
                      <a:pt x="123" y="79"/>
                    </a:cubicBezTo>
                    <a:lnTo>
                      <a:pt x="123" y="84"/>
                    </a:lnTo>
                    <a:lnTo>
                      <a:pt x="34" y="84"/>
                    </a:lnTo>
                    <a:lnTo>
                      <a:pt x="34" y="87"/>
                    </a:lnTo>
                    <a:close/>
                    <a:moveTo>
                      <a:pt x="63" y="23"/>
                    </a:moveTo>
                    <a:cubicBezTo>
                      <a:pt x="45" y="23"/>
                      <a:pt x="36" y="37"/>
                      <a:pt x="36" y="61"/>
                    </a:cubicBezTo>
                    <a:lnTo>
                      <a:pt x="90" y="61"/>
                    </a:lnTo>
                    <a:cubicBezTo>
                      <a:pt x="90" y="37"/>
                      <a:pt x="79" y="23"/>
                      <a:pt x="63" y="2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1" name="Freeform 41"/>
              <p:cNvSpPr>
                <a:spLocks noChangeArrowheads="1"/>
              </p:cNvSpPr>
              <p:nvPr/>
            </p:nvSpPr>
            <p:spPr bwMode="auto">
              <a:xfrm>
                <a:off x="4691063" y="3606800"/>
                <a:ext cx="19050" cy="77788"/>
              </a:xfrm>
              <a:custGeom>
                <a:avLst/>
                <a:gdLst>
                  <a:gd name="T0" fmla="*/ 35 w 55"/>
                  <a:gd name="T1" fmla="*/ 216 h 217"/>
                  <a:gd name="T2" fmla="*/ 3 w 55"/>
                  <a:gd name="T3" fmla="*/ 175 h 217"/>
                  <a:gd name="T4" fmla="*/ 3 w 55"/>
                  <a:gd name="T5" fmla="*/ 50 h 217"/>
                  <a:gd name="T6" fmla="*/ 0 w 55"/>
                  <a:gd name="T7" fmla="*/ 7 h 217"/>
                  <a:gd name="T8" fmla="*/ 32 w 55"/>
                  <a:gd name="T9" fmla="*/ 0 h 217"/>
                  <a:gd name="T10" fmla="*/ 35 w 55"/>
                  <a:gd name="T11" fmla="*/ 40 h 217"/>
                  <a:gd name="T12" fmla="*/ 35 w 55"/>
                  <a:gd name="T13" fmla="*/ 165 h 217"/>
                  <a:gd name="T14" fmla="*/ 37 w 55"/>
                  <a:gd name="T15" fmla="*/ 191 h 217"/>
                  <a:gd name="T16" fmla="*/ 49 w 55"/>
                  <a:gd name="T17" fmla="*/ 194 h 217"/>
                  <a:gd name="T18" fmla="*/ 54 w 55"/>
                  <a:gd name="T19" fmla="*/ 213 h 217"/>
                  <a:gd name="T20" fmla="*/ 35 w 5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217">
                    <a:moveTo>
                      <a:pt x="35" y="216"/>
                    </a:moveTo>
                    <a:cubicBezTo>
                      <a:pt x="3" y="216"/>
                      <a:pt x="3" y="187"/>
                      <a:pt x="3" y="175"/>
                    </a:cubicBezTo>
                    <a:lnTo>
                      <a:pt x="3" y="50"/>
                    </a:lnTo>
                    <a:cubicBezTo>
                      <a:pt x="3" y="30"/>
                      <a:pt x="1" y="19"/>
                      <a:pt x="0" y="7"/>
                    </a:cubicBezTo>
                    <a:lnTo>
                      <a:pt x="32" y="0"/>
                    </a:lnTo>
                    <a:cubicBezTo>
                      <a:pt x="35" y="8"/>
                      <a:pt x="35" y="21"/>
                      <a:pt x="35" y="40"/>
                    </a:cubicBezTo>
                    <a:lnTo>
                      <a:pt x="35" y="165"/>
                    </a:lnTo>
                    <a:cubicBezTo>
                      <a:pt x="35" y="184"/>
                      <a:pt x="36" y="187"/>
                      <a:pt x="37" y="191"/>
                    </a:cubicBezTo>
                    <a:cubicBezTo>
                      <a:pt x="40" y="194"/>
                      <a:pt x="44" y="195"/>
                      <a:pt x="49" y="194"/>
                    </a:cubicBezTo>
                    <a:lnTo>
                      <a:pt x="54" y="213"/>
                    </a:lnTo>
                    <a:cubicBezTo>
                      <a:pt x="49" y="216"/>
                      <a:pt x="42" y="216"/>
                      <a:pt x="35" y="21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2" name="Freeform 42"/>
              <p:cNvSpPr>
                <a:spLocks noChangeArrowheads="1"/>
              </p:cNvSpPr>
              <p:nvPr/>
            </p:nvSpPr>
            <p:spPr bwMode="auto">
              <a:xfrm>
                <a:off x="4714875" y="3606800"/>
                <a:ext cx="15875" cy="76200"/>
              </a:xfrm>
              <a:custGeom>
                <a:avLst/>
                <a:gdLst>
                  <a:gd name="T0" fmla="*/ 21 w 43"/>
                  <a:gd name="T1" fmla="*/ 43 h 213"/>
                  <a:gd name="T2" fmla="*/ 0 w 43"/>
                  <a:gd name="T3" fmla="*/ 22 h 213"/>
                  <a:gd name="T4" fmla="*/ 21 w 43"/>
                  <a:gd name="T5" fmla="*/ 0 h 213"/>
                  <a:gd name="T6" fmla="*/ 42 w 43"/>
                  <a:gd name="T7" fmla="*/ 22 h 213"/>
                  <a:gd name="T8" fmla="*/ 21 w 43"/>
                  <a:gd name="T9" fmla="*/ 43 h 213"/>
                  <a:gd name="T10" fmla="*/ 4 w 43"/>
                  <a:gd name="T11" fmla="*/ 68 h 213"/>
                  <a:gd name="T12" fmla="*/ 38 w 43"/>
                  <a:gd name="T13" fmla="*/ 61 h 213"/>
                  <a:gd name="T14" fmla="*/ 38 w 43"/>
                  <a:gd name="T15" fmla="*/ 212 h 213"/>
                  <a:gd name="T16" fmla="*/ 4 w 43"/>
                  <a:gd name="T17" fmla="*/ 212 h 213"/>
                  <a:gd name="T18" fmla="*/ 4 w 43"/>
                  <a:gd name="T19" fmla="*/ 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213">
                    <a:moveTo>
                      <a:pt x="21" y="43"/>
                    </a:moveTo>
                    <a:cubicBezTo>
                      <a:pt x="10" y="43"/>
                      <a:pt x="0" y="33"/>
                      <a:pt x="0" y="22"/>
                    </a:cubicBezTo>
                    <a:cubicBezTo>
                      <a:pt x="0" y="10"/>
                      <a:pt x="10" y="0"/>
                      <a:pt x="21" y="0"/>
                    </a:cubicBezTo>
                    <a:cubicBezTo>
                      <a:pt x="34" y="0"/>
                      <a:pt x="42" y="10"/>
                      <a:pt x="42" y="22"/>
                    </a:cubicBezTo>
                    <a:cubicBezTo>
                      <a:pt x="42" y="33"/>
                      <a:pt x="34" y="43"/>
                      <a:pt x="21" y="43"/>
                    </a:cubicBezTo>
                    <a:close/>
                    <a:moveTo>
                      <a:pt x="4" y="68"/>
                    </a:moveTo>
                    <a:lnTo>
                      <a:pt x="38" y="61"/>
                    </a:lnTo>
                    <a:lnTo>
                      <a:pt x="38" y="212"/>
                    </a:lnTo>
                    <a:lnTo>
                      <a:pt x="4" y="212"/>
                    </a:lnTo>
                    <a:lnTo>
                      <a:pt x="4" y="68"/>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3" name="Freeform 43"/>
              <p:cNvSpPr>
                <a:spLocks noChangeArrowheads="1"/>
              </p:cNvSpPr>
              <p:nvPr/>
            </p:nvSpPr>
            <p:spPr bwMode="auto">
              <a:xfrm>
                <a:off x="4738688" y="3629025"/>
                <a:ext cx="39687" cy="57150"/>
              </a:xfrm>
              <a:custGeom>
                <a:avLst/>
                <a:gdLst>
                  <a:gd name="T0" fmla="*/ 62 w 110"/>
                  <a:gd name="T1" fmla="*/ 156 h 157"/>
                  <a:gd name="T2" fmla="*/ 0 w 110"/>
                  <a:gd name="T3" fmla="*/ 79 h 157"/>
                  <a:gd name="T4" fmla="*/ 64 w 110"/>
                  <a:gd name="T5" fmla="*/ 0 h 157"/>
                  <a:gd name="T6" fmla="*/ 105 w 110"/>
                  <a:gd name="T7" fmla="*/ 17 h 157"/>
                  <a:gd name="T8" fmla="*/ 89 w 110"/>
                  <a:gd name="T9" fmla="*/ 38 h 157"/>
                  <a:gd name="T10" fmla="*/ 64 w 110"/>
                  <a:gd name="T11" fmla="*/ 27 h 157"/>
                  <a:gd name="T12" fmla="*/ 42 w 110"/>
                  <a:gd name="T13" fmla="*/ 42 h 157"/>
                  <a:gd name="T14" fmla="*/ 35 w 110"/>
                  <a:gd name="T15" fmla="*/ 82 h 157"/>
                  <a:gd name="T16" fmla="*/ 44 w 110"/>
                  <a:gd name="T17" fmla="*/ 122 h 157"/>
                  <a:gd name="T18" fmla="*/ 64 w 110"/>
                  <a:gd name="T19" fmla="*/ 131 h 157"/>
                  <a:gd name="T20" fmla="*/ 94 w 110"/>
                  <a:gd name="T21" fmla="*/ 117 h 157"/>
                  <a:gd name="T22" fmla="*/ 109 w 110"/>
                  <a:gd name="T23" fmla="*/ 136 h 157"/>
                  <a:gd name="T24" fmla="*/ 62 w 110"/>
                  <a:gd name="T25"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57">
                    <a:moveTo>
                      <a:pt x="62" y="156"/>
                    </a:moveTo>
                    <a:cubicBezTo>
                      <a:pt x="22" y="156"/>
                      <a:pt x="0" y="128"/>
                      <a:pt x="0" y="79"/>
                    </a:cubicBezTo>
                    <a:cubicBezTo>
                      <a:pt x="0" y="27"/>
                      <a:pt x="32" y="0"/>
                      <a:pt x="64" y="0"/>
                    </a:cubicBezTo>
                    <a:cubicBezTo>
                      <a:pt x="80" y="0"/>
                      <a:pt x="91" y="4"/>
                      <a:pt x="105" y="17"/>
                    </a:cubicBezTo>
                    <a:lnTo>
                      <a:pt x="89" y="38"/>
                    </a:lnTo>
                    <a:cubicBezTo>
                      <a:pt x="80" y="29"/>
                      <a:pt x="73" y="27"/>
                      <a:pt x="64" y="27"/>
                    </a:cubicBezTo>
                    <a:cubicBezTo>
                      <a:pt x="54" y="27"/>
                      <a:pt x="46" y="32"/>
                      <a:pt x="42" y="42"/>
                    </a:cubicBezTo>
                    <a:cubicBezTo>
                      <a:pt x="37" y="50"/>
                      <a:pt x="35" y="64"/>
                      <a:pt x="35" y="82"/>
                    </a:cubicBezTo>
                    <a:cubicBezTo>
                      <a:pt x="35" y="103"/>
                      <a:pt x="39" y="115"/>
                      <a:pt x="44" y="122"/>
                    </a:cubicBezTo>
                    <a:cubicBezTo>
                      <a:pt x="50" y="128"/>
                      <a:pt x="57" y="131"/>
                      <a:pt x="64" y="131"/>
                    </a:cubicBezTo>
                    <a:cubicBezTo>
                      <a:pt x="75" y="131"/>
                      <a:pt x="85" y="126"/>
                      <a:pt x="94" y="117"/>
                    </a:cubicBezTo>
                    <a:lnTo>
                      <a:pt x="109" y="136"/>
                    </a:lnTo>
                    <a:cubicBezTo>
                      <a:pt x="96" y="149"/>
                      <a:pt x="82" y="156"/>
                      <a:pt x="62" y="156"/>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4" name="Freeform 44"/>
              <p:cNvSpPr>
                <a:spLocks noChangeArrowheads="1"/>
              </p:cNvSpPr>
              <p:nvPr/>
            </p:nvSpPr>
            <p:spPr bwMode="auto">
              <a:xfrm>
                <a:off x="4781550" y="3668713"/>
                <a:ext cx="15875" cy="15875"/>
              </a:xfrm>
              <a:custGeom>
                <a:avLst/>
                <a:gdLst>
                  <a:gd name="T0" fmla="*/ 21 w 44"/>
                  <a:gd name="T1" fmla="*/ 43 h 44"/>
                  <a:gd name="T2" fmla="*/ 0 w 44"/>
                  <a:gd name="T3" fmla="*/ 22 h 44"/>
                  <a:gd name="T4" fmla="*/ 21 w 44"/>
                  <a:gd name="T5" fmla="*/ 0 h 44"/>
                  <a:gd name="T6" fmla="*/ 43 w 44"/>
                  <a:gd name="T7" fmla="*/ 22 h 44"/>
                  <a:gd name="T8" fmla="*/ 21 w 44"/>
                  <a:gd name="T9" fmla="*/ 43 h 44"/>
                  <a:gd name="T10" fmla="*/ 21 w 44"/>
                  <a:gd name="T11" fmla="*/ 4 h 44"/>
                  <a:gd name="T12" fmla="*/ 4 w 44"/>
                  <a:gd name="T13" fmla="*/ 22 h 44"/>
                  <a:gd name="T14" fmla="*/ 21 w 44"/>
                  <a:gd name="T15" fmla="*/ 39 h 44"/>
                  <a:gd name="T16" fmla="*/ 38 w 44"/>
                  <a:gd name="T17" fmla="*/ 22 h 44"/>
                  <a:gd name="T18" fmla="*/ 21 w 44"/>
                  <a:gd name="T19" fmla="*/ 4 h 44"/>
                  <a:gd name="T20" fmla="*/ 25 w 44"/>
                  <a:gd name="T21" fmla="*/ 33 h 44"/>
                  <a:gd name="T22" fmla="*/ 24 w 44"/>
                  <a:gd name="T23" fmla="*/ 31 h 44"/>
                  <a:gd name="T24" fmla="*/ 19 w 44"/>
                  <a:gd name="T25" fmla="*/ 24 h 44"/>
                  <a:gd name="T26" fmla="*/ 18 w 44"/>
                  <a:gd name="T27" fmla="*/ 24 h 44"/>
                  <a:gd name="T28" fmla="*/ 18 w 44"/>
                  <a:gd name="T29" fmla="*/ 33 h 44"/>
                  <a:gd name="T30" fmla="*/ 14 w 44"/>
                  <a:gd name="T31" fmla="*/ 33 h 44"/>
                  <a:gd name="T32" fmla="*/ 14 w 44"/>
                  <a:gd name="T33" fmla="*/ 10 h 44"/>
                  <a:gd name="T34" fmla="*/ 22 w 44"/>
                  <a:gd name="T35" fmla="*/ 10 h 44"/>
                  <a:gd name="T36" fmla="*/ 31 w 44"/>
                  <a:gd name="T37" fmla="*/ 17 h 44"/>
                  <a:gd name="T38" fmla="*/ 25 w 44"/>
                  <a:gd name="T39" fmla="*/ 24 h 44"/>
                  <a:gd name="T40" fmla="*/ 25 w 44"/>
                  <a:gd name="T41" fmla="*/ 25 h 44"/>
                  <a:gd name="T42" fmla="*/ 32 w 44"/>
                  <a:gd name="T43" fmla="*/ 33 h 44"/>
                  <a:gd name="T44" fmla="*/ 25 w 44"/>
                  <a:gd name="T45" fmla="*/ 33 h 44"/>
                  <a:gd name="T46" fmla="*/ 24 w 44"/>
                  <a:gd name="T47" fmla="*/ 14 h 44"/>
                  <a:gd name="T48" fmla="*/ 21 w 44"/>
                  <a:gd name="T49" fmla="*/ 14 h 44"/>
                  <a:gd name="T50" fmla="*/ 18 w 44"/>
                  <a:gd name="T51" fmla="*/ 14 h 44"/>
                  <a:gd name="T52" fmla="*/ 18 w 44"/>
                  <a:gd name="T53" fmla="*/ 21 h 44"/>
                  <a:gd name="T54" fmla="*/ 21 w 44"/>
                  <a:gd name="T55" fmla="*/ 21 h 44"/>
                  <a:gd name="T56" fmla="*/ 24 w 44"/>
                  <a:gd name="T57" fmla="*/ 20 h 44"/>
                  <a:gd name="T58" fmla="*/ 25 w 44"/>
                  <a:gd name="T59" fmla="*/ 17 h 44"/>
                  <a:gd name="T60" fmla="*/ 24 w 44"/>
                  <a:gd name="T61"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44">
                    <a:moveTo>
                      <a:pt x="21" y="43"/>
                    </a:moveTo>
                    <a:cubicBezTo>
                      <a:pt x="10" y="43"/>
                      <a:pt x="0" y="35"/>
                      <a:pt x="0" y="22"/>
                    </a:cubicBezTo>
                    <a:cubicBezTo>
                      <a:pt x="0" y="10"/>
                      <a:pt x="9" y="0"/>
                      <a:pt x="21" y="0"/>
                    </a:cubicBezTo>
                    <a:cubicBezTo>
                      <a:pt x="33" y="0"/>
                      <a:pt x="43" y="10"/>
                      <a:pt x="43" y="22"/>
                    </a:cubicBezTo>
                    <a:cubicBezTo>
                      <a:pt x="43" y="35"/>
                      <a:pt x="33" y="43"/>
                      <a:pt x="21" y="43"/>
                    </a:cubicBezTo>
                    <a:close/>
                    <a:moveTo>
                      <a:pt x="21" y="4"/>
                    </a:moveTo>
                    <a:cubicBezTo>
                      <a:pt x="13" y="4"/>
                      <a:pt x="4" y="13"/>
                      <a:pt x="4" y="22"/>
                    </a:cubicBezTo>
                    <a:cubicBezTo>
                      <a:pt x="4" y="32"/>
                      <a:pt x="12" y="39"/>
                      <a:pt x="21" y="39"/>
                    </a:cubicBezTo>
                    <a:cubicBezTo>
                      <a:pt x="30" y="39"/>
                      <a:pt x="38" y="32"/>
                      <a:pt x="38" y="22"/>
                    </a:cubicBezTo>
                    <a:cubicBezTo>
                      <a:pt x="38" y="13"/>
                      <a:pt x="31" y="4"/>
                      <a:pt x="21" y="4"/>
                    </a:cubicBezTo>
                    <a:close/>
                    <a:moveTo>
                      <a:pt x="25" y="33"/>
                    </a:moveTo>
                    <a:cubicBezTo>
                      <a:pt x="25" y="32"/>
                      <a:pt x="24" y="32"/>
                      <a:pt x="24" y="31"/>
                    </a:cubicBezTo>
                    <a:cubicBezTo>
                      <a:pt x="21" y="25"/>
                      <a:pt x="21" y="25"/>
                      <a:pt x="19" y="24"/>
                    </a:cubicBezTo>
                    <a:cubicBezTo>
                      <a:pt x="19" y="24"/>
                      <a:pt x="19" y="24"/>
                      <a:pt x="18" y="24"/>
                    </a:cubicBezTo>
                    <a:lnTo>
                      <a:pt x="18" y="33"/>
                    </a:lnTo>
                    <a:lnTo>
                      <a:pt x="14" y="33"/>
                    </a:lnTo>
                    <a:lnTo>
                      <a:pt x="14" y="10"/>
                    </a:lnTo>
                    <a:lnTo>
                      <a:pt x="22" y="10"/>
                    </a:lnTo>
                    <a:cubicBezTo>
                      <a:pt x="28" y="10"/>
                      <a:pt x="31" y="13"/>
                      <a:pt x="31" y="17"/>
                    </a:cubicBezTo>
                    <a:cubicBezTo>
                      <a:pt x="31" y="21"/>
                      <a:pt x="28" y="24"/>
                      <a:pt x="25" y="24"/>
                    </a:cubicBezTo>
                    <a:cubicBezTo>
                      <a:pt x="25" y="24"/>
                      <a:pt x="25" y="24"/>
                      <a:pt x="25" y="25"/>
                    </a:cubicBezTo>
                    <a:cubicBezTo>
                      <a:pt x="26" y="27"/>
                      <a:pt x="32" y="33"/>
                      <a:pt x="32" y="33"/>
                    </a:cubicBezTo>
                    <a:lnTo>
                      <a:pt x="25" y="33"/>
                    </a:lnTo>
                    <a:close/>
                    <a:moveTo>
                      <a:pt x="24" y="14"/>
                    </a:moveTo>
                    <a:cubicBezTo>
                      <a:pt x="22" y="14"/>
                      <a:pt x="21" y="14"/>
                      <a:pt x="21" y="14"/>
                    </a:cubicBezTo>
                    <a:lnTo>
                      <a:pt x="18" y="14"/>
                    </a:lnTo>
                    <a:lnTo>
                      <a:pt x="18" y="21"/>
                    </a:lnTo>
                    <a:lnTo>
                      <a:pt x="21" y="21"/>
                    </a:lnTo>
                    <a:cubicBezTo>
                      <a:pt x="22" y="21"/>
                      <a:pt x="24" y="20"/>
                      <a:pt x="24" y="20"/>
                    </a:cubicBezTo>
                    <a:cubicBezTo>
                      <a:pt x="25" y="20"/>
                      <a:pt x="25" y="18"/>
                      <a:pt x="25" y="17"/>
                    </a:cubicBezTo>
                    <a:cubicBezTo>
                      <a:pt x="25" y="15"/>
                      <a:pt x="24" y="14"/>
                      <a:pt x="24"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07" name="Freeform 45"/>
            <p:cNvSpPr>
              <a:spLocks noChangeArrowheads="1"/>
            </p:cNvSpPr>
            <p:nvPr/>
          </p:nvSpPr>
          <p:spPr bwMode="auto">
            <a:xfrm>
              <a:off x="5174845" y="3131887"/>
              <a:ext cx="1497671" cy="322034"/>
            </a:xfrm>
            <a:custGeom>
              <a:avLst/>
              <a:gdLst>
                <a:gd name="T0" fmla="*/ 2319 w 4640"/>
                <a:gd name="T1" fmla="*/ 1010 h 1011"/>
                <a:gd name="T2" fmla="*/ 0 w 4640"/>
                <a:gd name="T3" fmla="*/ 1010 h 1011"/>
                <a:gd name="T4" fmla="*/ 0 w 4640"/>
                <a:gd name="T5" fmla="*/ 0 h 1011"/>
                <a:gd name="T6" fmla="*/ 4639 w 4640"/>
                <a:gd name="T7" fmla="*/ 0 h 1011"/>
                <a:gd name="T8" fmla="*/ 4639 w 4640"/>
                <a:gd name="T9" fmla="*/ 1010 h 1011"/>
                <a:gd name="T10" fmla="*/ 2319 w 4640"/>
                <a:gd name="T11" fmla="*/ 1010 h 1011"/>
              </a:gdLst>
              <a:ahLst/>
              <a:cxnLst>
                <a:cxn ang="0">
                  <a:pos x="T0" y="T1"/>
                </a:cxn>
                <a:cxn ang="0">
                  <a:pos x="T2" y="T3"/>
                </a:cxn>
                <a:cxn ang="0">
                  <a:pos x="T4" y="T5"/>
                </a:cxn>
                <a:cxn ang="0">
                  <a:pos x="T6" y="T7"/>
                </a:cxn>
                <a:cxn ang="0">
                  <a:pos x="T8" y="T9"/>
                </a:cxn>
                <a:cxn ang="0">
                  <a:pos x="T10" y="T11"/>
                </a:cxn>
              </a:cxnLst>
              <a:rect l="0" t="0" r="r" b="b"/>
              <a:pathLst>
                <a:path w="4640" h="1011">
                  <a:moveTo>
                    <a:pt x="2319" y="1010"/>
                  </a:moveTo>
                  <a:lnTo>
                    <a:pt x="0" y="1010"/>
                  </a:lnTo>
                  <a:lnTo>
                    <a:pt x="0" y="0"/>
                  </a:lnTo>
                  <a:lnTo>
                    <a:pt x="4639" y="0"/>
                  </a:lnTo>
                  <a:lnTo>
                    <a:pt x="4639" y="1010"/>
                  </a:lnTo>
                  <a:lnTo>
                    <a:pt x="2319" y="1010"/>
                  </a:lnTo>
                </a:path>
              </a:pathLst>
            </a:custGeom>
            <a:solidFill>
              <a:schemeClr val="tx1">
                <a:lumMod val="65000"/>
                <a:lumOff val="35000"/>
              </a:schemeClr>
            </a:solidFill>
            <a:ln>
              <a:noFill/>
            </a:ln>
            <a:effectLst/>
          </p:spPr>
          <p:txBody>
            <a:bodyPr wrap="none" anchor="ctr"/>
            <a:lstStyle/>
            <a:p>
              <a:endParaRPr lang="en-US"/>
            </a:p>
          </p:txBody>
        </p:sp>
        <p:sp>
          <p:nvSpPr>
            <p:cNvPr id="408" name="Freeform 46"/>
            <p:cNvSpPr>
              <a:spLocks noChangeArrowheads="1"/>
            </p:cNvSpPr>
            <p:nvPr/>
          </p:nvSpPr>
          <p:spPr bwMode="auto">
            <a:xfrm>
              <a:off x="3647643" y="3131887"/>
              <a:ext cx="1527202" cy="322034"/>
            </a:xfrm>
            <a:custGeom>
              <a:avLst/>
              <a:gdLst>
                <a:gd name="T0" fmla="*/ 2323 w 4648"/>
                <a:gd name="T1" fmla="*/ 1009 h 1010"/>
                <a:gd name="T2" fmla="*/ 0 w 4648"/>
                <a:gd name="T3" fmla="*/ 1009 h 1010"/>
                <a:gd name="T4" fmla="*/ 0 w 4648"/>
                <a:gd name="T5" fmla="*/ 0 h 1010"/>
                <a:gd name="T6" fmla="*/ 4647 w 4648"/>
                <a:gd name="T7" fmla="*/ 0 h 1010"/>
                <a:gd name="T8" fmla="*/ 4647 w 4648"/>
                <a:gd name="T9" fmla="*/ 1009 h 1010"/>
                <a:gd name="T10" fmla="*/ 2323 w 4648"/>
                <a:gd name="T11" fmla="*/ 1009 h 1010"/>
              </a:gdLst>
              <a:ahLst/>
              <a:cxnLst>
                <a:cxn ang="0">
                  <a:pos x="T0" y="T1"/>
                </a:cxn>
                <a:cxn ang="0">
                  <a:pos x="T2" y="T3"/>
                </a:cxn>
                <a:cxn ang="0">
                  <a:pos x="T4" y="T5"/>
                </a:cxn>
                <a:cxn ang="0">
                  <a:pos x="T6" y="T7"/>
                </a:cxn>
                <a:cxn ang="0">
                  <a:pos x="T8" y="T9"/>
                </a:cxn>
                <a:cxn ang="0">
                  <a:pos x="T10" y="T11"/>
                </a:cxn>
              </a:cxnLst>
              <a:rect l="0" t="0" r="r" b="b"/>
              <a:pathLst>
                <a:path w="4648" h="1010">
                  <a:moveTo>
                    <a:pt x="2323" y="1009"/>
                  </a:moveTo>
                  <a:lnTo>
                    <a:pt x="0" y="1009"/>
                  </a:lnTo>
                  <a:lnTo>
                    <a:pt x="0" y="0"/>
                  </a:lnTo>
                  <a:lnTo>
                    <a:pt x="4647" y="0"/>
                  </a:lnTo>
                  <a:lnTo>
                    <a:pt x="4647" y="1009"/>
                  </a:lnTo>
                  <a:lnTo>
                    <a:pt x="2323" y="1009"/>
                  </a:lnTo>
                </a:path>
              </a:pathLst>
            </a:custGeom>
            <a:solidFill>
              <a:srgbClr val="D3366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 name="Freeform 47"/>
            <p:cNvSpPr>
              <a:spLocks noChangeArrowheads="1"/>
            </p:cNvSpPr>
            <p:nvPr/>
          </p:nvSpPr>
          <p:spPr bwMode="auto">
            <a:xfrm>
              <a:off x="2175284" y="3131887"/>
              <a:ext cx="1475170" cy="322034"/>
            </a:xfrm>
            <a:custGeom>
              <a:avLst/>
              <a:gdLst>
                <a:gd name="T0" fmla="*/ 2283 w 4568"/>
                <a:gd name="T1" fmla="*/ 1010 h 1011"/>
                <a:gd name="T2" fmla="*/ 0 w 4568"/>
                <a:gd name="T3" fmla="*/ 1010 h 1011"/>
                <a:gd name="T4" fmla="*/ 0 w 4568"/>
                <a:gd name="T5" fmla="*/ 0 h 1011"/>
                <a:gd name="T6" fmla="*/ 4567 w 4568"/>
                <a:gd name="T7" fmla="*/ 0 h 1011"/>
                <a:gd name="T8" fmla="*/ 4567 w 4568"/>
                <a:gd name="T9" fmla="*/ 1010 h 1011"/>
                <a:gd name="T10" fmla="*/ 2283 w 4568"/>
                <a:gd name="T11" fmla="*/ 1010 h 1011"/>
              </a:gdLst>
              <a:ahLst/>
              <a:cxnLst>
                <a:cxn ang="0">
                  <a:pos x="T0" y="T1"/>
                </a:cxn>
                <a:cxn ang="0">
                  <a:pos x="T2" y="T3"/>
                </a:cxn>
                <a:cxn ang="0">
                  <a:pos x="T4" y="T5"/>
                </a:cxn>
                <a:cxn ang="0">
                  <a:pos x="T6" y="T7"/>
                </a:cxn>
                <a:cxn ang="0">
                  <a:pos x="T8" y="T9"/>
                </a:cxn>
                <a:cxn ang="0">
                  <a:pos x="T10" y="T11"/>
                </a:cxn>
              </a:cxnLst>
              <a:rect l="0" t="0" r="r" b="b"/>
              <a:pathLst>
                <a:path w="4568" h="1011">
                  <a:moveTo>
                    <a:pt x="2283" y="1010"/>
                  </a:moveTo>
                  <a:lnTo>
                    <a:pt x="0" y="1010"/>
                  </a:lnTo>
                  <a:lnTo>
                    <a:pt x="0" y="0"/>
                  </a:lnTo>
                  <a:lnTo>
                    <a:pt x="4567" y="0"/>
                  </a:lnTo>
                  <a:lnTo>
                    <a:pt x="4567" y="1010"/>
                  </a:lnTo>
                  <a:lnTo>
                    <a:pt x="2283" y="1010"/>
                  </a:lnTo>
                </a:path>
              </a:pathLst>
            </a:custGeom>
            <a:solidFill>
              <a:srgbClr val="C09BC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0" name="Freeform 48"/>
            <p:cNvSpPr>
              <a:spLocks noChangeArrowheads="1"/>
            </p:cNvSpPr>
            <p:nvPr/>
          </p:nvSpPr>
          <p:spPr bwMode="auto">
            <a:xfrm>
              <a:off x="2907948" y="3498922"/>
              <a:ext cx="722820" cy="457036"/>
            </a:xfrm>
            <a:custGeom>
              <a:avLst/>
              <a:gdLst>
                <a:gd name="T0" fmla="*/ 1133 w 2268"/>
                <a:gd name="T1" fmla="*/ 1433 h 1434"/>
                <a:gd name="T2" fmla="*/ 0 w 2268"/>
                <a:gd name="T3" fmla="*/ 1433 h 1434"/>
                <a:gd name="T4" fmla="*/ 0 w 2268"/>
                <a:gd name="T5" fmla="*/ 0 h 1434"/>
                <a:gd name="T6" fmla="*/ 2267 w 2268"/>
                <a:gd name="T7" fmla="*/ 0 h 1434"/>
                <a:gd name="T8" fmla="*/ 2267 w 2268"/>
                <a:gd name="T9" fmla="*/ 1433 h 1434"/>
                <a:gd name="T10" fmla="*/ 1133 w 2268"/>
                <a:gd name="T11" fmla="*/ 1433 h 1434"/>
              </a:gdLst>
              <a:ahLst/>
              <a:cxnLst>
                <a:cxn ang="0">
                  <a:pos x="T0" y="T1"/>
                </a:cxn>
                <a:cxn ang="0">
                  <a:pos x="T2" y="T3"/>
                </a:cxn>
                <a:cxn ang="0">
                  <a:pos x="T4" y="T5"/>
                </a:cxn>
                <a:cxn ang="0">
                  <a:pos x="T6" y="T7"/>
                </a:cxn>
                <a:cxn ang="0">
                  <a:pos x="T8" y="T9"/>
                </a:cxn>
                <a:cxn ang="0">
                  <a:pos x="T10" y="T11"/>
                </a:cxn>
              </a:cxnLst>
              <a:rect l="0" t="0" r="r" b="b"/>
              <a:pathLst>
                <a:path w="2268" h="1434">
                  <a:moveTo>
                    <a:pt x="1133" y="1433"/>
                  </a:moveTo>
                  <a:lnTo>
                    <a:pt x="0" y="1433"/>
                  </a:lnTo>
                  <a:lnTo>
                    <a:pt x="0" y="0"/>
                  </a:lnTo>
                  <a:lnTo>
                    <a:pt x="2267" y="0"/>
                  </a:lnTo>
                  <a:lnTo>
                    <a:pt x="2267" y="1433"/>
                  </a:lnTo>
                  <a:lnTo>
                    <a:pt x="1133" y="1433"/>
                  </a:lnTo>
                </a:path>
              </a:pathLst>
            </a:custGeom>
            <a:solidFill>
              <a:srgbClr val="2668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1" name="Freeform 49"/>
            <p:cNvSpPr>
              <a:spLocks noChangeArrowheads="1"/>
            </p:cNvSpPr>
            <p:nvPr/>
          </p:nvSpPr>
          <p:spPr bwMode="auto">
            <a:xfrm>
              <a:off x="2172472" y="3498922"/>
              <a:ext cx="694694" cy="457036"/>
            </a:xfrm>
            <a:custGeom>
              <a:avLst/>
              <a:gdLst>
                <a:gd name="T0" fmla="*/ 1088 w 2178"/>
                <a:gd name="T1" fmla="*/ 1433 h 1434"/>
                <a:gd name="T2" fmla="*/ 0 w 2178"/>
                <a:gd name="T3" fmla="*/ 1433 h 1434"/>
                <a:gd name="T4" fmla="*/ 0 w 2178"/>
                <a:gd name="T5" fmla="*/ 0 h 1434"/>
                <a:gd name="T6" fmla="*/ 2177 w 2178"/>
                <a:gd name="T7" fmla="*/ 0 h 1434"/>
                <a:gd name="T8" fmla="*/ 2177 w 2178"/>
                <a:gd name="T9" fmla="*/ 1433 h 1434"/>
                <a:gd name="T10" fmla="*/ 1088 w 2178"/>
                <a:gd name="T11" fmla="*/ 1433 h 1434"/>
              </a:gdLst>
              <a:ahLst/>
              <a:cxnLst>
                <a:cxn ang="0">
                  <a:pos x="T0" y="T1"/>
                </a:cxn>
                <a:cxn ang="0">
                  <a:pos x="T2" y="T3"/>
                </a:cxn>
                <a:cxn ang="0">
                  <a:pos x="T4" y="T5"/>
                </a:cxn>
                <a:cxn ang="0">
                  <a:pos x="T6" y="T7"/>
                </a:cxn>
                <a:cxn ang="0">
                  <a:pos x="T8" y="T9"/>
                </a:cxn>
                <a:cxn ang="0">
                  <a:pos x="T10" y="T11"/>
                </a:cxn>
              </a:cxnLst>
              <a:rect l="0" t="0" r="r" b="b"/>
              <a:pathLst>
                <a:path w="2178" h="1434">
                  <a:moveTo>
                    <a:pt x="1088" y="1433"/>
                  </a:moveTo>
                  <a:lnTo>
                    <a:pt x="0" y="1433"/>
                  </a:lnTo>
                  <a:lnTo>
                    <a:pt x="0" y="0"/>
                  </a:lnTo>
                  <a:lnTo>
                    <a:pt x="2177" y="0"/>
                  </a:lnTo>
                  <a:lnTo>
                    <a:pt x="2177" y="1433"/>
                  </a:lnTo>
                  <a:lnTo>
                    <a:pt x="1088" y="1433"/>
                  </a:lnTo>
                </a:path>
              </a:pathLst>
            </a:custGeom>
            <a:solidFill>
              <a:srgbClr val="34899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2" name="Freeform 50"/>
            <p:cNvSpPr>
              <a:spLocks noChangeArrowheads="1"/>
            </p:cNvSpPr>
            <p:nvPr/>
          </p:nvSpPr>
          <p:spPr bwMode="auto">
            <a:xfrm>
              <a:off x="4435150" y="3498922"/>
              <a:ext cx="714382" cy="457036"/>
            </a:xfrm>
            <a:custGeom>
              <a:avLst/>
              <a:gdLst>
                <a:gd name="T0" fmla="*/ 1120 w 2241"/>
                <a:gd name="T1" fmla="*/ 1433 h 1434"/>
                <a:gd name="T2" fmla="*/ 0 w 2241"/>
                <a:gd name="T3" fmla="*/ 1433 h 1434"/>
                <a:gd name="T4" fmla="*/ 0 w 2241"/>
                <a:gd name="T5" fmla="*/ 0 h 1434"/>
                <a:gd name="T6" fmla="*/ 2240 w 2241"/>
                <a:gd name="T7" fmla="*/ 0 h 1434"/>
                <a:gd name="T8" fmla="*/ 2240 w 2241"/>
                <a:gd name="T9" fmla="*/ 1433 h 1434"/>
                <a:gd name="T10" fmla="*/ 1120 w 2241"/>
                <a:gd name="T11" fmla="*/ 1433 h 1434"/>
              </a:gdLst>
              <a:ahLst/>
              <a:cxnLst>
                <a:cxn ang="0">
                  <a:pos x="T0" y="T1"/>
                </a:cxn>
                <a:cxn ang="0">
                  <a:pos x="T2" y="T3"/>
                </a:cxn>
                <a:cxn ang="0">
                  <a:pos x="T4" y="T5"/>
                </a:cxn>
                <a:cxn ang="0">
                  <a:pos x="T6" y="T7"/>
                </a:cxn>
                <a:cxn ang="0">
                  <a:pos x="T8" y="T9"/>
                </a:cxn>
                <a:cxn ang="0">
                  <a:pos x="T10" y="T11"/>
                </a:cxn>
              </a:cxnLst>
              <a:rect l="0" t="0" r="r" b="b"/>
              <a:pathLst>
                <a:path w="2241" h="1434">
                  <a:moveTo>
                    <a:pt x="1120" y="1433"/>
                  </a:moveTo>
                  <a:lnTo>
                    <a:pt x="0" y="1433"/>
                  </a:lnTo>
                  <a:lnTo>
                    <a:pt x="0" y="0"/>
                  </a:lnTo>
                  <a:lnTo>
                    <a:pt x="2240" y="0"/>
                  </a:lnTo>
                  <a:lnTo>
                    <a:pt x="2240" y="1433"/>
                  </a:lnTo>
                  <a:lnTo>
                    <a:pt x="1120" y="1433"/>
                  </a:lnTo>
                </a:path>
              </a:pathLst>
            </a:custGeom>
            <a:solidFill>
              <a:srgbClr val="F08E3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3" name="Freeform 51"/>
            <p:cNvSpPr>
              <a:spLocks noChangeArrowheads="1"/>
            </p:cNvSpPr>
            <p:nvPr/>
          </p:nvSpPr>
          <p:spPr bwMode="auto">
            <a:xfrm>
              <a:off x="3674362" y="3498922"/>
              <a:ext cx="717195" cy="457036"/>
            </a:xfrm>
            <a:custGeom>
              <a:avLst/>
              <a:gdLst>
                <a:gd name="T0" fmla="*/ 1123 w 2247"/>
                <a:gd name="T1" fmla="*/ 1433 h 1434"/>
                <a:gd name="T2" fmla="*/ 0 w 2247"/>
                <a:gd name="T3" fmla="*/ 1433 h 1434"/>
                <a:gd name="T4" fmla="*/ 0 w 2247"/>
                <a:gd name="T5" fmla="*/ 0 h 1434"/>
                <a:gd name="T6" fmla="*/ 2246 w 2247"/>
                <a:gd name="T7" fmla="*/ 0 h 1434"/>
                <a:gd name="T8" fmla="*/ 2246 w 2247"/>
                <a:gd name="T9" fmla="*/ 1433 h 1434"/>
                <a:gd name="T10" fmla="*/ 1123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3" y="1433"/>
                  </a:moveTo>
                  <a:lnTo>
                    <a:pt x="0" y="1433"/>
                  </a:lnTo>
                  <a:lnTo>
                    <a:pt x="0" y="0"/>
                  </a:lnTo>
                  <a:lnTo>
                    <a:pt x="2246" y="0"/>
                  </a:lnTo>
                  <a:lnTo>
                    <a:pt x="2246" y="1433"/>
                  </a:lnTo>
                  <a:lnTo>
                    <a:pt x="1123" y="1433"/>
                  </a:lnTo>
                </a:path>
              </a:pathLst>
            </a:custGeom>
            <a:solidFill>
              <a:srgbClr val="8CC6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4" name="Freeform 52"/>
            <p:cNvSpPr>
              <a:spLocks noChangeArrowheads="1"/>
            </p:cNvSpPr>
            <p:nvPr/>
          </p:nvSpPr>
          <p:spPr bwMode="auto">
            <a:xfrm>
              <a:off x="5193127"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7B5A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5" name="Freeform 53"/>
            <p:cNvSpPr>
              <a:spLocks noChangeArrowheads="1"/>
            </p:cNvSpPr>
            <p:nvPr/>
          </p:nvSpPr>
          <p:spPr bwMode="auto">
            <a:xfrm>
              <a:off x="5956728" y="3498922"/>
              <a:ext cx="717195" cy="457036"/>
            </a:xfrm>
            <a:custGeom>
              <a:avLst/>
              <a:gdLst>
                <a:gd name="T0" fmla="*/ 1122 w 2247"/>
                <a:gd name="T1" fmla="*/ 1433 h 1434"/>
                <a:gd name="T2" fmla="*/ 0 w 2247"/>
                <a:gd name="T3" fmla="*/ 1433 h 1434"/>
                <a:gd name="T4" fmla="*/ 0 w 2247"/>
                <a:gd name="T5" fmla="*/ 0 h 1434"/>
                <a:gd name="T6" fmla="*/ 2246 w 2247"/>
                <a:gd name="T7" fmla="*/ 0 h 1434"/>
                <a:gd name="T8" fmla="*/ 2246 w 2247"/>
                <a:gd name="T9" fmla="*/ 1433 h 1434"/>
                <a:gd name="T10" fmla="*/ 1122 w 2247"/>
                <a:gd name="T11" fmla="*/ 1433 h 1434"/>
              </a:gdLst>
              <a:ahLst/>
              <a:cxnLst>
                <a:cxn ang="0">
                  <a:pos x="T0" y="T1"/>
                </a:cxn>
                <a:cxn ang="0">
                  <a:pos x="T2" y="T3"/>
                </a:cxn>
                <a:cxn ang="0">
                  <a:pos x="T4" y="T5"/>
                </a:cxn>
                <a:cxn ang="0">
                  <a:pos x="T6" y="T7"/>
                </a:cxn>
                <a:cxn ang="0">
                  <a:pos x="T8" y="T9"/>
                </a:cxn>
                <a:cxn ang="0">
                  <a:pos x="T10" y="T11"/>
                </a:cxn>
              </a:cxnLst>
              <a:rect l="0" t="0" r="r" b="b"/>
              <a:pathLst>
                <a:path w="2247" h="1434">
                  <a:moveTo>
                    <a:pt x="1122" y="1433"/>
                  </a:moveTo>
                  <a:lnTo>
                    <a:pt x="0" y="1433"/>
                  </a:lnTo>
                  <a:lnTo>
                    <a:pt x="0" y="0"/>
                  </a:lnTo>
                  <a:lnTo>
                    <a:pt x="2246" y="0"/>
                  </a:lnTo>
                  <a:lnTo>
                    <a:pt x="2246" y="1433"/>
                  </a:lnTo>
                  <a:lnTo>
                    <a:pt x="1122" y="1433"/>
                  </a:lnTo>
                </a:path>
              </a:pathLst>
            </a:custGeom>
            <a:solidFill>
              <a:srgbClr val="17B7D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16" name="Group 415"/>
            <p:cNvGrpSpPr/>
            <p:nvPr/>
          </p:nvGrpSpPr>
          <p:grpSpPr>
            <a:xfrm>
              <a:off x="2424193" y="3677518"/>
              <a:ext cx="222190" cy="119532"/>
              <a:chOff x="2524125" y="4681538"/>
              <a:chExt cx="250825" cy="134937"/>
            </a:xfrm>
          </p:grpSpPr>
          <p:sp>
            <p:nvSpPr>
              <p:cNvPr id="1026" name="Freeform 54"/>
              <p:cNvSpPr>
                <a:spLocks noChangeArrowheads="1"/>
              </p:cNvSpPr>
              <p:nvPr/>
            </p:nvSpPr>
            <p:spPr bwMode="auto">
              <a:xfrm>
                <a:off x="2524125" y="4732338"/>
                <a:ext cx="88900" cy="84137"/>
              </a:xfrm>
              <a:custGeom>
                <a:avLst/>
                <a:gdLst>
                  <a:gd name="T0" fmla="*/ 99 w 246"/>
                  <a:gd name="T1" fmla="*/ 0 h 233"/>
                  <a:gd name="T2" fmla="*/ 146 w 246"/>
                  <a:gd name="T3" fmla="*/ 0 h 233"/>
                  <a:gd name="T4" fmla="*/ 245 w 246"/>
                  <a:gd name="T5" fmla="*/ 232 h 233"/>
                  <a:gd name="T6" fmla="*/ 192 w 246"/>
                  <a:gd name="T7" fmla="*/ 232 h 233"/>
                  <a:gd name="T8" fmla="*/ 171 w 246"/>
                  <a:gd name="T9" fmla="*/ 181 h 233"/>
                  <a:gd name="T10" fmla="*/ 74 w 246"/>
                  <a:gd name="T11" fmla="*/ 181 h 233"/>
                  <a:gd name="T12" fmla="*/ 53 w 246"/>
                  <a:gd name="T13" fmla="*/ 232 h 233"/>
                  <a:gd name="T14" fmla="*/ 0 w 246"/>
                  <a:gd name="T15" fmla="*/ 232 h 233"/>
                  <a:gd name="T16" fmla="*/ 99 w 246"/>
                  <a:gd name="T17" fmla="*/ 0 h 233"/>
                  <a:gd name="T18" fmla="*/ 153 w 246"/>
                  <a:gd name="T19" fmla="*/ 136 h 233"/>
                  <a:gd name="T20" fmla="*/ 122 w 246"/>
                  <a:gd name="T21" fmla="*/ 61 h 233"/>
                  <a:gd name="T22" fmla="*/ 92 w 246"/>
                  <a:gd name="T23" fmla="*/ 136 h 233"/>
                  <a:gd name="T24" fmla="*/ 153 w 246"/>
                  <a:gd name="T25" fmla="*/ 13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33">
                    <a:moveTo>
                      <a:pt x="99" y="0"/>
                    </a:moveTo>
                    <a:lnTo>
                      <a:pt x="146" y="0"/>
                    </a:lnTo>
                    <a:lnTo>
                      <a:pt x="245" y="232"/>
                    </a:lnTo>
                    <a:lnTo>
                      <a:pt x="192" y="232"/>
                    </a:lnTo>
                    <a:lnTo>
                      <a:pt x="171" y="181"/>
                    </a:lnTo>
                    <a:lnTo>
                      <a:pt x="74" y="181"/>
                    </a:lnTo>
                    <a:lnTo>
                      <a:pt x="53" y="232"/>
                    </a:lnTo>
                    <a:lnTo>
                      <a:pt x="0" y="232"/>
                    </a:lnTo>
                    <a:lnTo>
                      <a:pt x="99" y="0"/>
                    </a:lnTo>
                    <a:close/>
                    <a:moveTo>
                      <a:pt x="153" y="136"/>
                    </a:moveTo>
                    <a:lnTo>
                      <a:pt x="122" y="61"/>
                    </a:lnTo>
                    <a:lnTo>
                      <a:pt x="92" y="136"/>
                    </a:lnTo>
                    <a:lnTo>
                      <a:pt x="153" y="13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7" name="Freeform 55"/>
              <p:cNvSpPr>
                <a:spLocks noChangeArrowheads="1"/>
              </p:cNvSpPr>
              <p:nvPr/>
            </p:nvSpPr>
            <p:spPr bwMode="auto">
              <a:xfrm>
                <a:off x="2619375" y="4733925"/>
                <a:ext cx="65088" cy="82550"/>
              </a:xfrm>
              <a:custGeom>
                <a:avLst/>
                <a:gdLst>
                  <a:gd name="T0" fmla="*/ 0 w 183"/>
                  <a:gd name="T1" fmla="*/ 0 h 231"/>
                  <a:gd name="T2" fmla="*/ 93 w 183"/>
                  <a:gd name="T3" fmla="*/ 0 h 231"/>
                  <a:gd name="T4" fmla="*/ 182 w 183"/>
                  <a:gd name="T5" fmla="*/ 80 h 231"/>
                  <a:gd name="T6" fmla="*/ 182 w 183"/>
                  <a:gd name="T7" fmla="*/ 80 h 231"/>
                  <a:gd name="T8" fmla="*/ 89 w 183"/>
                  <a:gd name="T9" fmla="*/ 161 h 231"/>
                  <a:gd name="T10" fmla="*/ 50 w 183"/>
                  <a:gd name="T11" fmla="*/ 161 h 231"/>
                  <a:gd name="T12" fmla="*/ 50 w 183"/>
                  <a:gd name="T13" fmla="*/ 230 h 231"/>
                  <a:gd name="T14" fmla="*/ 0 w 183"/>
                  <a:gd name="T15" fmla="*/ 230 h 231"/>
                  <a:gd name="T16" fmla="*/ 0 w 183"/>
                  <a:gd name="T17" fmla="*/ 0 h 231"/>
                  <a:gd name="T18" fmla="*/ 90 w 183"/>
                  <a:gd name="T19" fmla="*/ 116 h 231"/>
                  <a:gd name="T20" fmla="*/ 130 w 183"/>
                  <a:gd name="T21" fmla="*/ 82 h 231"/>
                  <a:gd name="T22" fmla="*/ 130 w 183"/>
                  <a:gd name="T23" fmla="*/ 80 h 231"/>
                  <a:gd name="T24" fmla="*/ 89 w 183"/>
                  <a:gd name="T25" fmla="*/ 46 h 231"/>
                  <a:gd name="T26" fmla="*/ 50 w 183"/>
                  <a:gd name="T27" fmla="*/ 46 h 231"/>
                  <a:gd name="T28" fmla="*/ 50 w 183"/>
                  <a:gd name="T29" fmla="*/ 116 h 231"/>
                  <a:gd name="T30" fmla="*/ 90 w 183"/>
                  <a:gd name="T31" fmla="*/ 1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1">
                    <a:moveTo>
                      <a:pt x="0" y="0"/>
                    </a:moveTo>
                    <a:lnTo>
                      <a:pt x="93" y="0"/>
                    </a:lnTo>
                    <a:cubicBezTo>
                      <a:pt x="148" y="0"/>
                      <a:pt x="182" y="33"/>
                      <a:pt x="182" y="80"/>
                    </a:cubicBezTo>
                    <a:lnTo>
                      <a:pt x="182" y="80"/>
                    </a:lnTo>
                    <a:cubicBezTo>
                      <a:pt x="182" y="133"/>
                      <a:pt x="140" y="161"/>
                      <a:pt x="89" y="161"/>
                    </a:cubicBezTo>
                    <a:lnTo>
                      <a:pt x="50" y="161"/>
                    </a:lnTo>
                    <a:lnTo>
                      <a:pt x="50" y="230"/>
                    </a:lnTo>
                    <a:lnTo>
                      <a:pt x="0" y="230"/>
                    </a:lnTo>
                    <a:lnTo>
                      <a:pt x="0" y="0"/>
                    </a:lnTo>
                    <a:close/>
                    <a:moveTo>
                      <a:pt x="90" y="116"/>
                    </a:moveTo>
                    <a:cubicBezTo>
                      <a:pt x="115" y="116"/>
                      <a:pt x="130" y="101"/>
                      <a:pt x="130" y="82"/>
                    </a:cubicBezTo>
                    <a:lnTo>
                      <a:pt x="130" y="80"/>
                    </a:lnTo>
                    <a:cubicBezTo>
                      <a:pt x="130" y="58"/>
                      <a:pt x="114" y="46"/>
                      <a:pt x="89" y="46"/>
                    </a:cubicBezTo>
                    <a:lnTo>
                      <a:pt x="50" y="46"/>
                    </a:lnTo>
                    <a:lnTo>
                      <a:pt x="50" y="116"/>
                    </a:lnTo>
                    <a:lnTo>
                      <a:pt x="90" y="116"/>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Freeform 56"/>
              <p:cNvSpPr>
                <a:spLocks noChangeArrowheads="1"/>
              </p:cNvSpPr>
              <p:nvPr/>
            </p:nvSpPr>
            <p:spPr bwMode="auto">
              <a:xfrm>
                <a:off x="2692400" y="4733925"/>
                <a:ext cx="82550" cy="82550"/>
              </a:xfrm>
              <a:custGeom>
                <a:avLst/>
                <a:gdLst>
                  <a:gd name="T0" fmla="*/ 0 w 229"/>
                  <a:gd name="T1" fmla="*/ 0 h 231"/>
                  <a:gd name="T2" fmla="*/ 54 w 229"/>
                  <a:gd name="T3" fmla="*/ 0 h 231"/>
                  <a:gd name="T4" fmla="*/ 115 w 229"/>
                  <a:gd name="T5" fmla="*/ 97 h 231"/>
                  <a:gd name="T6" fmla="*/ 174 w 229"/>
                  <a:gd name="T7" fmla="*/ 0 h 231"/>
                  <a:gd name="T8" fmla="*/ 228 w 229"/>
                  <a:gd name="T9" fmla="*/ 0 h 231"/>
                  <a:gd name="T10" fmla="*/ 228 w 229"/>
                  <a:gd name="T11" fmla="*/ 230 h 231"/>
                  <a:gd name="T12" fmla="*/ 178 w 229"/>
                  <a:gd name="T13" fmla="*/ 230 h 231"/>
                  <a:gd name="T14" fmla="*/ 178 w 229"/>
                  <a:gd name="T15" fmla="*/ 80 h 231"/>
                  <a:gd name="T16" fmla="*/ 115 w 229"/>
                  <a:gd name="T17" fmla="*/ 179 h 231"/>
                  <a:gd name="T18" fmla="*/ 113 w 229"/>
                  <a:gd name="T19" fmla="*/ 179 h 231"/>
                  <a:gd name="T20" fmla="*/ 49 w 229"/>
                  <a:gd name="T21" fmla="*/ 82 h 231"/>
                  <a:gd name="T22" fmla="*/ 49 w 229"/>
                  <a:gd name="T23" fmla="*/ 230 h 231"/>
                  <a:gd name="T24" fmla="*/ 0 w 229"/>
                  <a:gd name="T25" fmla="*/ 230 h 231"/>
                  <a:gd name="T26" fmla="*/ 0 w 229"/>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231">
                    <a:moveTo>
                      <a:pt x="0" y="0"/>
                    </a:moveTo>
                    <a:lnTo>
                      <a:pt x="54" y="0"/>
                    </a:lnTo>
                    <a:lnTo>
                      <a:pt x="115" y="97"/>
                    </a:lnTo>
                    <a:lnTo>
                      <a:pt x="174" y="0"/>
                    </a:lnTo>
                    <a:lnTo>
                      <a:pt x="228" y="0"/>
                    </a:lnTo>
                    <a:lnTo>
                      <a:pt x="228" y="230"/>
                    </a:lnTo>
                    <a:lnTo>
                      <a:pt x="178" y="230"/>
                    </a:lnTo>
                    <a:lnTo>
                      <a:pt x="178" y="80"/>
                    </a:lnTo>
                    <a:lnTo>
                      <a:pt x="115" y="179"/>
                    </a:lnTo>
                    <a:lnTo>
                      <a:pt x="113" y="179"/>
                    </a:lnTo>
                    <a:lnTo>
                      <a:pt x="49" y="82"/>
                    </a:lnTo>
                    <a:lnTo>
                      <a:pt x="49" y="230"/>
                    </a:lnTo>
                    <a:lnTo>
                      <a:pt x="0"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Freeform 57"/>
              <p:cNvSpPr>
                <a:spLocks noChangeArrowheads="1"/>
              </p:cNvSpPr>
              <p:nvPr/>
            </p:nvSpPr>
            <p:spPr bwMode="auto">
              <a:xfrm>
                <a:off x="2528888" y="4683125"/>
                <a:ext cx="26987" cy="38100"/>
              </a:xfrm>
              <a:custGeom>
                <a:avLst/>
                <a:gdLst>
                  <a:gd name="T0" fmla="*/ 54 w 74"/>
                  <a:gd name="T1" fmla="*/ 107 h 108"/>
                  <a:gd name="T2" fmla="*/ 30 w 74"/>
                  <a:gd name="T3" fmla="*/ 57 h 108"/>
                  <a:gd name="T4" fmla="*/ 17 w 74"/>
                  <a:gd name="T5" fmla="*/ 25 h 108"/>
                  <a:gd name="T6" fmla="*/ 15 w 74"/>
                  <a:gd name="T7" fmla="*/ 25 h 108"/>
                  <a:gd name="T8" fmla="*/ 17 w 74"/>
                  <a:gd name="T9" fmla="*/ 56 h 108"/>
                  <a:gd name="T10" fmla="*/ 18 w 74"/>
                  <a:gd name="T11" fmla="*/ 107 h 108"/>
                  <a:gd name="T12" fmla="*/ 0 w 74"/>
                  <a:gd name="T13" fmla="*/ 107 h 108"/>
                  <a:gd name="T14" fmla="*/ 0 w 74"/>
                  <a:gd name="T15" fmla="*/ 0 h 108"/>
                  <a:gd name="T16" fmla="*/ 21 w 74"/>
                  <a:gd name="T17" fmla="*/ 0 h 108"/>
                  <a:gd name="T18" fmla="*/ 46 w 74"/>
                  <a:gd name="T19" fmla="*/ 53 h 108"/>
                  <a:gd name="T20" fmla="*/ 57 w 74"/>
                  <a:gd name="T21" fmla="*/ 81 h 108"/>
                  <a:gd name="T22" fmla="*/ 58 w 74"/>
                  <a:gd name="T23" fmla="*/ 79 h 108"/>
                  <a:gd name="T24" fmla="*/ 57 w 74"/>
                  <a:gd name="T25" fmla="*/ 49 h 108"/>
                  <a:gd name="T26" fmla="*/ 55 w 74"/>
                  <a:gd name="T27" fmla="*/ 0 h 108"/>
                  <a:gd name="T28" fmla="*/ 73 w 74"/>
                  <a:gd name="T29" fmla="*/ 0 h 108"/>
                  <a:gd name="T30" fmla="*/ 73 w 74"/>
                  <a:gd name="T31" fmla="*/ 107 h 108"/>
                  <a:gd name="T32" fmla="*/ 54 w 74"/>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08">
                    <a:moveTo>
                      <a:pt x="54" y="107"/>
                    </a:moveTo>
                    <a:lnTo>
                      <a:pt x="30" y="57"/>
                    </a:lnTo>
                    <a:cubicBezTo>
                      <a:pt x="23" y="45"/>
                      <a:pt x="18" y="31"/>
                      <a:pt x="17" y="25"/>
                    </a:cubicBezTo>
                    <a:lnTo>
                      <a:pt x="15" y="25"/>
                    </a:lnTo>
                    <a:cubicBezTo>
                      <a:pt x="17" y="35"/>
                      <a:pt x="17" y="46"/>
                      <a:pt x="17" y="56"/>
                    </a:cubicBezTo>
                    <a:lnTo>
                      <a:pt x="18" y="107"/>
                    </a:lnTo>
                    <a:lnTo>
                      <a:pt x="0" y="107"/>
                    </a:lnTo>
                    <a:lnTo>
                      <a:pt x="0" y="0"/>
                    </a:lnTo>
                    <a:lnTo>
                      <a:pt x="21" y="0"/>
                    </a:lnTo>
                    <a:lnTo>
                      <a:pt x="46" y="53"/>
                    </a:lnTo>
                    <a:cubicBezTo>
                      <a:pt x="51" y="63"/>
                      <a:pt x="55" y="75"/>
                      <a:pt x="57" y="81"/>
                    </a:cubicBezTo>
                    <a:lnTo>
                      <a:pt x="58" y="79"/>
                    </a:lnTo>
                    <a:cubicBezTo>
                      <a:pt x="57" y="74"/>
                      <a:pt x="57" y="59"/>
                      <a:pt x="57" y="49"/>
                    </a:cubicBezTo>
                    <a:lnTo>
                      <a:pt x="55" y="0"/>
                    </a:lnTo>
                    <a:lnTo>
                      <a:pt x="73" y="0"/>
                    </a:lnTo>
                    <a:lnTo>
                      <a:pt x="73"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0" name="Freeform 58"/>
              <p:cNvSpPr>
                <a:spLocks noChangeArrowheads="1"/>
              </p:cNvSpPr>
              <p:nvPr/>
            </p:nvSpPr>
            <p:spPr bwMode="auto">
              <a:xfrm>
                <a:off x="2560638" y="4692650"/>
                <a:ext cx="23812" cy="30163"/>
              </a:xfrm>
              <a:custGeom>
                <a:avLst/>
                <a:gdLst>
                  <a:gd name="T0" fmla="*/ 19 w 68"/>
                  <a:gd name="T1" fmla="*/ 46 h 84"/>
                  <a:gd name="T2" fmla="*/ 19 w 68"/>
                  <a:gd name="T3" fmla="*/ 47 h 84"/>
                  <a:gd name="T4" fmla="*/ 39 w 68"/>
                  <a:gd name="T5" fmla="*/ 69 h 84"/>
                  <a:gd name="T6" fmla="*/ 58 w 68"/>
                  <a:gd name="T7" fmla="*/ 62 h 84"/>
                  <a:gd name="T8" fmla="*/ 65 w 68"/>
                  <a:gd name="T9" fmla="*/ 72 h 84"/>
                  <a:gd name="T10" fmla="*/ 36 w 68"/>
                  <a:gd name="T11" fmla="*/ 83 h 84"/>
                  <a:gd name="T12" fmla="*/ 0 w 68"/>
                  <a:gd name="T13" fmla="*/ 41 h 84"/>
                  <a:gd name="T14" fmla="*/ 10 w 68"/>
                  <a:gd name="T15" fmla="*/ 11 h 84"/>
                  <a:gd name="T16" fmla="*/ 35 w 68"/>
                  <a:gd name="T17" fmla="*/ 0 h 84"/>
                  <a:gd name="T18" fmla="*/ 55 w 68"/>
                  <a:gd name="T19" fmla="*/ 8 h 84"/>
                  <a:gd name="T20" fmla="*/ 67 w 68"/>
                  <a:gd name="T21" fmla="*/ 43 h 84"/>
                  <a:gd name="T22" fmla="*/ 67 w 68"/>
                  <a:gd name="T23" fmla="*/ 46 h 84"/>
                  <a:gd name="T24" fmla="*/ 19 w 68"/>
                  <a:gd name="T25" fmla="*/ 46 h 84"/>
                  <a:gd name="T26" fmla="*/ 35 w 68"/>
                  <a:gd name="T27" fmla="*/ 12 h 84"/>
                  <a:gd name="T28" fmla="*/ 19 w 68"/>
                  <a:gd name="T29" fmla="*/ 33 h 84"/>
                  <a:gd name="T30" fmla="*/ 48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19" y="46"/>
                    </a:moveTo>
                    <a:lnTo>
                      <a:pt x="19" y="47"/>
                    </a:lnTo>
                    <a:cubicBezTo>
                      <a:pt x="19" y="58"/>
                      <a:pt x="23" y="69"/>
                      <a:pt x="39" y="69"/>
                    </a:cubicBezTo>
                    <a:cubicBezTo>
                      <a:pt x="46" y="69"/>
                      <a:pt x="53" y="66"/>
                      <a:pt x="58" y="62"/>
                    </a:cubicBezTo>
                    <a:lnTo>
                      <a:pt x="65" y="72"/>
                    </a:lnTo>
                    <a:cubicBezTo>
                      <a:pt x="57" y="79"/>
                      <a:pt x="47" y="83"/>
                      <a:pt x="36" y="83"/>
                    </a:cubicBezTo>
                    <a:cubicBezTo>
                      <a:pt x="14" y="83"/>
                      <a:pt x="0" y="66"/>
                      <a:pt x="0" y="41"/>
                    </a:cubicBezTo>
                    <a:cubicBezTo>
                      <a:pt x="0" y="27"/>
                      <a:pt x="3" y="18"/>
                      <a:pt x="10" y="11"/>
                    </a:cubicBezTo>
                    <a:cubicBezTo>
                      <a:pt x="17" y="4"/>
                      <a:pt x="23" y="0"/>
                      <a:pt x="35" y="0"/>
                    </a:cubicBezTo>
                    <a:cubicBezTo>
                      <a:pt x="42" y="0"/>
                      <a:pt x="48" y="3"/>
                      <a:pt x="55" y="8"/>
                    </a:cubicBezTo>
                    <a:cubicBezTo>
                      <a:pt x="62" y="14"/>
                      <a:pt x="67" y="23"/>
                      <a:pt x="67" y="43"/>
                    </a:cubicBezTo>
                    <a:lnTo>
                      <a:pt x="67" y="46"/>
                    </a:lnTo>
                    <a:lnTo>
                      <a:pt x="19" y="46"/>
                    </a:lnTo>
                    <a:close/>
                    <a:moveTo>
                      <a:pt x="35" y="12"/>
                    </a:moveTo>
                    <a:cubicBezTo>
                      <a:pt x="25" y="12"/>
                      <a:pt x="19" y="21"/>
                      <a:pt x="19" y="33"/>
                    </a:cubicBezTo>
                    <a:lnTo>
                      <a:pt x="48" y="33"/>
                    </a:lnTo>
                    <a:cubicBezTo>
                      <a:pt x="48"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1" name="Freeform 59"/>
              <p:cNvSpPr>
                <a:spLocks noChangeArrowheads="1"/>
              </p:cNvSpPr>
              <p:nvPr/>
            </p:nvSpPr>
            <p:spPr bwMode="auto">
              <a:xfrm>
                <a:off x="2586038" y="4694238"/>
                <a:ext cx="38100" cy="30162"/>
              </a:xfrm>
              <a:custGeom>
                <a:avLst/>
                <a:gdLst>
                  <a:gd name="T0" fmla="*/ 84 w 107"/>
                  <a:gd name="T1" fmla="*/ 81 h 82"/>
                  <a:gd name="T2" fmla="*/ 68 w 107"/>
                  <a:gd name="T3" fmla="*/ 81 h 82"/>
                  <a:gd name="T4" fmla="*/ 59 w 107"/>
                  <a:gd name="T5" fmla="*/ 43 h 82"/>
                  <a:gd name="T6" fmla="*/ 53 w 107"/>
                  <a:gd name="T7" fmla="*/ 22 h 82"/>
                  <a:gd name="T8" fmla="*/ 53 w 107"/>
                  <a:gd name="T9" fmla="*/ 22 h 82"/>
                  <a:gd name="T10" fmla="*/ 48 w 107"/>
                  <a:gd name="T11" fmla="*/ 45 h 82"/>
                  <a:gd name="T12" fmla="*/ 38 w 107"/>
                  <a:gd name="T13" fmla="*/ 81 h 82"/>
                  <a:gd name="T14" fmla="*/ 23 w 107"/>
                  <a:gd name="T15" fmla="*/ 81 h 82"/>
                  <a:gd name="T16" fmla="*/ 0 w 107"/>
                  <a:gd name="T17" fmla="*/ 2 h 82"/>
                  <a:gd name="T18" fmla="*/ 17 w 107"/>
                  <a:gd name="T19" fmla="*/ 0 h 82"/>
                  <a:gd name="T20" fmla="*/ 27 w 107"/>
                  <a:gd name="T21" fmla="*/ 38 h 82"/>
                  <a:gd name="T22" fmla="*/ 31 w 107"/>
                  <a:gd name="T23" fmla="*/ 58 h 82"/>
                  <a:gd name="T24" fmla="*/ 31 w 107"/>
                  <a:gd name="T25" fmla="*/ 58 h 82"/>
                  <a:gd name="T26" fmla="*/ 35 w 107"/>
                  <a:gd name="T27" fmla="*/ 38 h 82"/>
                  <a:gd name="T28" fmla="*/ 45 w 107"/>
                  <a:gd name="T29" fmla="*/ 2 h 82"/>
                  <a:gd name="T30" fmla="*/ 63 w 107"/>
                  <a:gd name="T31" fmla="*/ 2 h 82"/>
                  <a:gd name="T32" fmla="*/ 71 w 107"/>
                  <a:gd name="T33" fmla="*/ 36 h 82"/>
                  <a:gd name="T34" fmla="*/ 77 w 107"/>
                  <a:gd name="T35" fmla="*/ 58 h 82"/>
                  <a:gd name="T36" fmla="*/ 77 w 107"/>
                  <a:gd name="T37" fmla="*/ 58 h 82"/>
                  <a:gd name="T38" fmla="*/ 81 w 107"/>
                  <a:gd name="T39" fmla="*/ 38 h 82"/>
                  <a:gd name="T40" fmla="*/ 88 w 107"/>
                  <a:gd name="T41" fmla="*/ 2 h 82"/>
                  <a:gd name="T42" fmla="*/ 106 w 107"/>
                  <a:gd name="T43" fmla="*/ 2 h 82"/>
                  <a:gd name="T44" fmla="*/ 84 w 107"/>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2">
                    <a:moveTo>
                      <a:pt x="84" y="81"/>
                    </a:moveTo>
                    <a:lnTo>
                      <a:pt x="68" y="81"/>
                    </a:lnTo>
                    <a:lnTo>
                      <a:pt x="59" y="43"/>
                    </a:lnTo>
                    <a:cubicBezTo>
                      <a:pt x="56" y="35"/>
                      <a:pt x="53" y="22"/>
                      <a:pt x="53" y="22"/>
                    </a:cubicBezTo>
                    <a:lnTo>
                      <a:pt x="53" y="22"/>
                    </a:lnTo>
                    <a:cubicBezTo>
                      <a:pt x="53" y="22"/>
                      <a:pt x="52" y="29"/>
                      <a:pt x="48" y="45"/>
                    </a:cubicBezTo>
                    <a:lnTo>
                      <a:pt x="38" y="81"/>
                    </a:lnTo>
                    <a:lnTo>
                      <a:pt x="23" y="81"/>
                    </a:lnTo>
                    <a:lnTo>
                      <a:pt x="0" y="2"/>
                    </a:lnTo>
                    <a:lnTo>
                      <a:pt x="17" y="0"/>
                    </a:lnTo>
                    <a:lnTo>
                      <a:pt x="27" y="38"/>
                    </a:lnTo>
                    <a:cubicBezTo>
                      <a:pt x="28" y="47"/>
                      <a:pt x="31" y="58"/>
                      <a:pt x="31" y="58"/>
                    </a:cubicBezTo>
                    <a:lnTo>
                      <a:pt x="31" y="58"/>
                    </a:lnTo>
                    <a:cubicBezTo>
                      <a:pt x="31" y="58"/>
                      <a:pt x="32" y="49"/>
                      <a:pt x="35" y="38"/>
                    </a:cubicBezTo>
                    <a:lnTo>
                      <a:pt x="45" y="2"/>
                    </a:lnTo>
                    <a:lnTo>
                      <a:pt x="63" y="2"/>
                    </a:lnTo>
                    <a:lnTo>
                      <a:pt x="71" y="36"/>
                    </a:lnTo>
                    <a:cubicBezTo>
                      <a:pt x="74" y="49"/>
                      <a:pt x="77" y="58"/>
                      <a:pt x="77" y="58"/>
                    </a:cubicBezTo>
                    <a:lnTo>
                      <a:pt x="77" y="58"/>
                    </a:lnTo>
                    <a:cubicBezTo>
                      <a:pt x="77" y="58"/>
                      <a:pt x="78" y="47"/>
                      <a:pt x="81" y="38"/>
                    </a:cubicBezTo>
                    <a:lnTo>
                      <a:pt x="88" y="2"/>
                    </a:lnTo>
                    <a:lnTo>
                      <a:pt x="106" y="2"/>
                    </a:lnTo>
                    <a:lnTo>
                      <a:pt x="84"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2" name="Freeform 60"/>
              <p:cNvSpPr>
                <a:spLocks noChangeArrowheads="1"/>
              </p:cNvSpPr>
              <p:nvPr/>
            </p:nvSpPr>
            <p:spPr bwMode="auto">
              <a:xfrm>
                <a:off x="2641600" y="4683125"/>
                <a:ext cx="26988" cy="38100"/>
              </a:xfrm>
              <a:custGeom>
                <a:avLst/>
                <a:gdLst>
                  <a:gd name="T0" fmla="*/ 52 w 75"/>
                  <a:gd name="T1" fmla="*/ 107 h 108"/>
                  <a:gd name="T2" fmla="*/ 42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7 w 75"/>
                  <a:gd name="T17" fmla="*/ 31 h 108"/>
                  <a:gd name="T18" fmla="*/ 41 w 75"/>
                  <a:gd name="T19" fmla="*/ 60 h 108"/>
                  <a:gd name="T20" fmla="*/ 57 w 75"/>
                  <a:gd name="T21" fmla="*/ 82 h 108"/>
                  <a:gd name="T22" fmla="*/ 74 w 75"/>
                  <a:gd name="T23" fmla="*/ 107 h 108"/>
                  <a:gd name="T24" fmla="*/ 52 w 75"/>
                  <a:gd name="T25" fmla="*/ 107 h 108"/>
                  <a:gd name="T26" fmla="*/ 27 w 75"/>
                  <a:gd name="T27" fmla="*/ 14 h 108"/>
                  <a:gd name="T28" fmla="*/ 17 w 75"/>
                  <a:gd name="T29" fmla="*/ 14 h 108"/>
                  <a:gd name="T30" fmla="*/ 17 w 75"/>
                  <a:gd name="T31" fmla="*/ 49 h 108"/>
                  <a:gd name="T32" fmla="*/ 27 w 75"/>
                  <a:gd name="T33" fmla="*/ 49 h 108"/>
                  <a:gd name="T34" fmla="*/ 43 w 75"/>
                  <a:gd name="T35" fmla="*/ 43 h 108"/>
                  <a:gd name="T36" fmla="*/ 49 w 75"/>
                  <a:gd name="T37" fmla="*/ 31 h 108"/>
                  <a:gd name="T38" fmla="*/ 27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2" y="107"/>
                    </a:moveTo>
                    <a:lnTo>
                      <a:pt x="42" y="91"/>
                    </a:lnTo>
                    <a:cubicBezTo>
                      <a:pt x="35" y="78"/>
                      <a:pt x="31" y="70"/>
                      <a:pt x="24" y="64"/>
                    </a:cubicBezTo>
                    <a:cubicBezTo>
                      <a:pt x="23" y="63"/>
                      <a:pt x="21" y="61"/>
                      <a:pt x="17" y="61"/>
                    </a:cubicBezTo>
                    <a:lnTo>
                      <a:pt x="17" y="107"/>
                    </a:lnTo>
                    <a:lnTo>
                      <a:pt x="0" y="107"/>
                    </a:lnTo>
                    <a:lnTo>
                      <a:pt x="0" y="0"/>
                    </a:lnTo>
                    <a:lnTo>
                      <a:pt x="32" y="0"/>
                    </a:lnTo>
                    <a:cubicBezTo>
                      <a:pt x="57" y="0"/>
                      <a:pt x="67" y="14"/>
                      <a:pt x="67" y="31"/>
                    </a:cubicBezTo>
                    <a:cubicBezTo>
                      <a:pt x="67" y="46"/>
                      <a:pt x="57" y="60"/>
                      <a:pt x="41" y="60"/>
                    </a:cubicBezTo>
                    <a:cubicBezTo>
                      <a:pt x="45" y="63"/>
                      <a:pt x="52" y="73"/>
                      <a:pt x="57" y="82"/>
                    </a:cubicBezTo>
                    <a:lnTo>
                      <a:pt x="74" y="107"/>
                    </a:lnTo>
                    <a:lnTo>
                      <a:pt x="52" y="107"/>
                    </a:lnTo>
                    <a:close/>
                    <a:moveTo>
                      <a:pt x="27" y="14"/>
                    </a:moveTo>
                    <a:lnTo>
                      <a:pt x="17" y="14"/>
                    </a:lnTo>
                    <a:lnTo>
                      <a:pt x="17" y="49"/>
                    </a:lnTo>
                    <a:lnTo>
                      <a:pt x="27" y="49"/>
                    </a:lnTo>
                    <a:cubicBezTo>
                      <a:pt x="36" y="49"/>
                      <a:pt x="41" y="48"/>
                      <a:pt x="43" y="43"/>
                    </a:cubicBezTo>
                    <a:cubicBezTo>
                      <a:pt x="48" y="41"/>
                      <a:pt x="49" y="36"/>
                      <a:pt x="49" y="31"/>
                    </a:cubicBezTo>
                    <a:cubicBezTo>
                      <a:pt x="49" y="20"/>
                      <a:pt x="43" y="14"/>
                      <a:pt x="27"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3" name="Freeform 61"/>
              <p:cNvSpPr>
                <a:spLocks noChangeArrowheads="1"/>
              </p:cNvSpPr>
              <p:nvPr/>
            </p:nvSpPr>
            <p:spPr bwMode="auto">
              <a:xfrm>
                <a:off x="2670175" y="4692650"/>
                <a:ext cx="23813" cy="30163"/>
              </a:xfrm>
              <a:custGeom>
                <a:avLst/>
                <a:gdLst>
                  <a:gd name="T0" fmla="*/ 20 w 66"/>
                  <a:gd name="T1" fmla="*/ 46 h 84"/>
                  <a:gd name="T2" fmla="*/ 20 w 66"/>
                  <a:gd name="T3" fmla="*/ 47 h 84"/>
                  <a:gd name="T4" fmla="*/ 39 w 66"/>
                  <a:gd name="T5" fmla="*/ 69 h 84"/>
                  <a:gd name="T6" fmla="*/ 58 w 66"/>
                  <a:gd name="T7" fmla="*/ 62 h 84"/>
                  <a:gd name="T8" fmla="*/ 65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20 w 66"/>
                  <a:gd name="T25" fmla="*/ 46 h 84"/>
                  <a:gd name="T26" fmla="*/ 33 w 66"/>
                  <a:gd name="T27" fmla="*/ 12 h 84"/>
                  <a:gd name="T28" fmla="*/ 20 w 66"/>
                  <a:gd name="T29" fmla="*/ 33 h 84"/>
                  <a:gd name="T30" fmla="*/ 49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20" y="46"/>
                    </a:moveTo>
                    <a:lnTo>
                      <a:pt x="20" y="47"/>
                    </a:lnTo>
                    <a:cubicBezTo>
                      <a:pt x="20" y="58"/>
                      <a:pt x="22" y="69"/>
                      <a:pt x="39" y="69"/>
                    </a:cubicBezTo>
                    <a:cubicBezTo>
                      <a:pt x="46" y="69"/>
                      <a:pt x="51" y="66"/>
                      <a:pt x="58" y="62"/>
                    </a:cubicBezTo>
                    <a:lnTo>
                      <a:pt x="65" y="72"/>
                    </a:lnTo>
                    <a:cubicBezTo>
                      <a:pt x="57" y="79"/>
                      <a:pt x="47" y="83"/>
                      <a:pt x="36" y="83"/>
                    </a:cubicBezTo>
                    <a:cubicBezTo>
                      <a:pt x="14" y="83"/>
                      <a:pt x="0" y="66"/>
                      <a:pt x="0" y="41"/>
                    </a:cubicBezTo>
                    <a:cubicBezTo>
                      <a:pt x="0" y="27"/>
                      <a:pt x="3" y="18"/>
                      <a:pt x="10" y="11"/>
                    </a:cubicBezTo>
                    <a:cubicBezTo>
                      <a:pt x="17" y="4"/>
                      <a:pt x="24" y="0"/>
                      <a:pt x="33" y="0"/>
                    </a:cubicBezTo>
                    <a:cubicBezTo>
                      <a:pt x="42" y="0"/>
                      <a:pt x="49" y="3"/>
                      <a:pt x="56" y="8"/>
                    </a:cubicBezTo>
                    <a:cubicBezTo>
                      <a:pt x="63" y="14"/>
                      <a:pt x="65" y="23"/>
                      <a:pt x="65" y="43"/>
                    </a:cubicBezTo>
                    <a:lnTo>
                      <a:pt x="65" y="46"/>
                    </a:lnTo>
                    <a:lnTo>
                      <a:pt x="20" y="46"/>
                    </a:lnTo>
                    <a:close/>
                    <a:moveTo>
                      <a:pt x="33" y="12"/>
                    </a:moveTo>
                    <a:cubicBezTo>
                      <a:pt x="24" y="12"/>
                      <a:pt x="20" y="21"/>
                      <a:pt x="20" y="33"/>
                    </a:cubicBezTo>
                    <a:lnTo>
                      <a:pt x="49" y="33"/>
                    </a:lnTo>
                    <a:cubicBezTo>
                      <a:pt x="49" y="21"/>
                      <a:pt x="43"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4" name="Freeform 62"/>
              <p:cNvSpPr>
                <a:spLocks noChangeArrowheads="1"/>
              </p:cNvSpPr>
              <p:nvPr/>
            </p:nvSpPr>
            <p:spPr bwMode="auto">
              <a:xfrm>
                <a:off x="2698750" y="4681538"/>
                <a:ext cx="11113" cy="42862"/>
              </a:xfrm>
              <a:custGeom>
                <a:avLst/>
                <a:gdLst>
                  <a:gd name="T0" fmla="*/ 20 w 30"/>
                  <a:gd name="T1" fmla="*/ 117 h 118"/>
                  <a:gd name="T2" fmla="*/ 2 w 30"/>
                  <a:gd name="T3" fmla="*/ 93 h 118"/>
                  <a:gd name="T4" fmla="*/ 2 w 30"/>
                  <a:gd name="T5" fmla="*/ 27 h 118"/>
                  <a:gd name="T6" fmla="*/ 0 w 30"/>
                  <a:gd name="T7" fmla="*/ 3 h 118"/>
                  <a:gd name="T8" fmla="*/ 18 w 30"/>
                  <a:gd name="T9" fmla="*/ 0 h 118"/>
                  <a:gd name="T10" fmla="*/ 20 w 30"/>
                  <a:gd name="T11" fmla="*/ 21 h 118"/>
                  <a:gd name="T12" fmla="*/ 20 w 30"/>
                  <a:gd name="T13" fmla="*/ 88 h 118"/>
                  <a:gd name="T14" fmla="*/ 21 w 30"/>
                  <a:gd name="T15" fmla="*/ 103 h 118"/>
                  <a:gd name="T16" fmla="*/ 27 w 30"/>
                  <a:gd name="T17" fmla="*/ 104 h 118"/>
                  <a:gd name="T18" fmla="*/ 29 w 30"/>
                  <a:gd name="T19" fmla="*/ 114 h 118"/>
                  <a:gd name="T20" fmla="*/ 20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20" y="117"/>
                    </a:moveTo>
                    <a:cubicBezTo>
                      <a:pt x="2" y="117"/>
                      <a:pt x="2" y="100"/>
                      <a:pt x="2" y="93"/>
                    </a:cubicBezTo>
                    <a:lnTo>
                      <a:pt x="2" y="27"/>
                    </a:lnTo>
                    <a:cubicBezTo>
                      <a:pt x="2" y="16"/>
                      <a:pt x="2" y="10"/>
                      <a:pt x="0" y="3"/>
                    </a:cubicBezTo>
                    <a:lnTo>
                      <a:pt x="18" y="0"/>
                    </a:lnTo>
                    <a:cubicBezTo>
                      <a:pt x="20" y="5"/>
                      <a:pt x="20" y="12"/>
                      <a:pt x="20" y="21"/>
                    </a:cubicBezTo>
                    <a:lnTo>
                      <a:pt x="20" y="88"/>
                    </a:lnTo>
                    <a:cubicBezTo>
                      <a:pt x="20" y="99"/>
                      <a:pt x="20" y="100"/>
                      <a:pt x="21" y="103"/>
                    </a:cubicBezTo>
                    <a:cubicBezTo>
                      <a:pt x="22" y="104"/>
                      <a:pt x="24" y="104"/>
                      <a:pt x="27" y="104"/>
                    </a:cubicBezTo>
                    <a:lnTo>
                      <a:pt x="29" y="114"/>
                    </a:lnTo>
                    <a:cubicBezTo>
                      <a:pt x="27" y="116"/>
                      <a:pt x="22" y="117"/>
                      <a:pt x="2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5" name="Freeform 63"/>
              <p:cNvSpPr>
                <a:spLocks noChangeArrowheads="1"/>
              </p:cNvSpPr>
              <p:nvPr/>
            </p:nvSpPr>
            <p:spPr bwMode="auto">
              <a:xfrm>
                <a:off x="2711450" y="4681538"/>
                <a:ext cx="7938"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2 w 23"/>
                  <a:gd name="T11" fmla="*/ 112 h 113"/>
                  <a:gd name="T12" fmla="*/ 2 w 23"/>
                  <a:gd name="T13" fmla="*/ 35 h 113"/>
                  <a:gd name="T14" fmla="*/ 19 w 23"/>
                  <a:gd name="T15" fmla="*/ 32 h 113"/>
                  <a:gd name="T16" fmla="*/ 19 w 23"/>
                  <a:gd name="T17" fmla="*/ 112 h 113"/>
                  <a:gd name="T18" fmla="*/ 2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5" y="0"/>
                      <a:pt x="11" y="0"/>
                    </a:cubicBezTo>
                    <a:cubicBezTo>
                      <a:pt x="18" y="0"/>
                      <a:pt x="22" y="4"/>
                      <a:pt x="22" y="11"/>
                    </a:cubicBezTo>
                    <a:cubicBezTo>
                      <a:pt x="22" y="16"/>
                      <a:pt x="18" y="22"/>
                      <a:pt x="11" y="22"/>
                    </a:cubicBezTo>
                    <a:close/>
                    <a:moveTo>
                      <a:pt x="2" y="112"/>
                    </a:moveTo>
                    <a:lnTo>
                      <a:pt x="2" y="35"/>
                    </a:lnTo>
                    <a:lnTo>
                      <a:pt x="19" y="32"/>
                    </a:lnTo>
                    <a:lnTo>
                      <a:pt x="19" y="112"/>
                    </a:lnTo>
                    <a:lnTo>
                      <a:pt x="2"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6" name="Freeform 64"/>
              <p:cNvSpPr>
                <a:spLocks noChangeArrowheads="1"/>
              </p:cNvSpPr>
              <p:nvPr/>
            </p:nvSpPr>
            <p:spPr bwMode="auto">
              <a:xfrm>
                <a:off x="2724150" y="4692650"/>
                <a:ext cx="22225" cy="30163"/>
              </a:xfrm>
              <a:custGeom>
                <a:avLst/>
                <a:gdLst>
                  <a:gd name="T0" fmla="*/ 35 w 61"/>
                  <a:gd name="T1" fmla="*/ 83 h 84"/>
                  <a:gd name="T2" fmla="*/ 0 w 61"/>
                  <a:gd name="T3" fmla="*/ 43 h 84"/>
                  <a:gd name="T4" fmla="*/ 36 w 61"/>
                  <a:gd name="T5" fmla="*/ 0 h 84"/>
                  <a:gd name="T6" fmla="*/ 57 w 61"/>
                  <a:gd name="T7" fmla="*/ 8 h 84"/>
                  <a:gd name="T8" fmla="*/ 49 w 61"/>
                  <a:gd name="T9" fmla="*/ 19 h 84"/>
                  <a:gd name="T10" fmla="*/ 36 w 61"/>
                  <a:gd name="T11" fmla="*/ 14 h 84"/>
                  <a:gd name="T12" fmla="*/ 24 w 61"/>
                  <a:gd name="T13" fmla="*/ 22 h 84"/>
                  <a:gd name="T14" fmla="*/ 20 w 61"/>
                  <a:gd name="T15" fmla="*/ 44 h 84"/>
                  <a:gd name="T16" fmla="*/ 25 w 61"/>
                  <a:gd name="T17" fmla="*/ 65 h 84"/>
                  <a:gd name="T18" fmla="*/ 36 w 61"/>
                  <a:gd name="T19" fmla="*/ 69 h 84"/>
                  <a:gd name="T20" fmla="*/ 52 w 61"/>
                  <a:gd name="T21" fmla="*/ 62 h 84"/>
                  <a:gd name="T22" fmla="*/ 60 w 61"/>
                  <a:gd name="T23" fmla="*/ 72 h 84"/>
                  <a:gd name="T24" fmla="*/ 35 w 61"/>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84">
                    <a:moveTo>
                      <a:pt x="35" y="83"/>
                    </a:moveTo>
                    <a:cubicBezTo>
                      <a:pt x="13" y="83"/>
                      <a:pt x="0" y="68"/>
                      <a:pt x="0" y="43"/>
                    </a:cubicBezTo>
                    <a:cubicBezTo>
                      <a:pt x="0" y="14"/>
                      <a:pt x="18" y="0"/>
                      <a:pt x="36" y="0"/>
                    </a:cubicBezTo>
                    <a:cubicBezTo>
                      <a:pt x="45" y="0"/>
                      <a:pt x="50" y="3"/>
                      <a:pt x="57" y="8"/>
                    </a:cubicBezTo>
                    <a:lnTo>
                      <a:pt x="49" y="19"/>
                    </a:lnTo>
                    <a:cubicBezTo>
                      <a:pt x="45" y="15"/>
                      <a:pt x="41" y="14"/>
                      <a:pt x="36" y="14"/>
                    </a:cubicBezTo>
                    <a:cubicBezTo>
                      <a:pt x="31" y="14"/>
                      <a:pt x="25" y="16"/>
                      <a:pt x="24" y="22"/>
                    </a:cubicBezTo>
                    <a:cubicBezTo>
                      <a:pt x="21" y="26"/>
                      <a:pt x="20" y="34"/>
                      <a:pt x="20" y="44"/>
                    </a:cubicBezTo>
                    <a:cubicBezTo>
                      <a:pt x="20" y="54"/>
                      <a:pt x="21" y="61"/>
                      <a:pt x="25" y="65"/>
                    </a:cubicBezTo>
                    <a:cubicBezTo>
                      <a:pt x="28" y="68"/>
                      <a:pt x="31" y="69"/>
                      <a:pt x="36" y="69"/>
                    </a:cubicBezTo>
                    <a:cubicBezTo>
                      <a:pt x="41" y="69"/>
                      <a:pt x="46" y="66"/>
                      <a:pt x="52" y="62"/>
                    </a:cubicBezTo>
                    <a:lnTo>
                      <a:pt x="60" y="72"/>
                    </a:lnTo>
                    <a:cubicBezTo>
                      <a:pt x="53" y="79"/>
                      <a:pt x="45" y="83"/>
                      <a:pt x="35"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7" name="Freeform 65"/>
              <p:cNvSpPr>
                <a:spLocks noChangeArrowheads="1"/>
              </p:cNvSpPr>
              <p:nvPr/>
            </p:nvSpPr>
            <p:spPr bwMode="auto">
              <a:xfrm>
                <a:off x="2746375" y="4714875"/>
                <a:ext cx="7938" cy="9525"/>
              </a:xfrm>
              <a:custGeom>
                <a:avLst/>
                <a:gdLst>
                  <a:gd name="T0" fmla="*/ 11 w 24"/>
                  <a:gd name="T1" fmla="*/ 24 h 25"/>
                  <a:gd name="T2" fmla="*/ 0 w 24"/>
                  <a:gd name="T3" fmla="*/ 11 h 25"/>
                  <a:gd name="T4" fmla="*/ 11 w 24"/>
                  <a:gd name="T5" fmla="*/ 0 h 25"/>
                  <a:gd name="T6" fmla="*/ 23 w 24"/>
                  <a:gd name="T7" fmla="*/ 11 h 25"/>
                  <a:gd name="T8" fmla="*/ 11 w 24"/>
                  <a:gd name="T9" fmla="*/ 24 h 25"/>
                  <a:gd name="T10" fmla="*/ 11 w 24"/>
                  <a:gd name="T11" fmla="*/ 3 h 25"/>
                  <a:gd name="T12" fmla="*/ 3 w 24"/>
                  <a:gd name="T13" fmla="*/ 11 h 25"/>
                  <a:gd name="T14" fmla="*/ 11 w 24"/>
                  <a:gd name="T15" fmla="*/ 21 h 25"/>
                  <a:gd name="T16" fmla="*/ 21 w 24"/>
                  <a:gd name="T17" fmla="*/ 11 h 25"/>
                  <a:gd name="T18" fmla="*/ 11 w 24"/>
                  <a:gd name="T19" fmla="*/ 3 h 25"/>
                  <a:gd name="T20" fmla="*/ 12 w 24"/>
                  <a:gd name="T21" fmla="*/ 16 h 25"/>
                  <a:gd name="T22" fmla="*/ 11 w 24"/>
                  <a:gd name="T23" fmla="*/ 13 h 25"/>
                  <a:gd name="T24" fmla="*/ 9 w 24"/>
                  <a:gd name="T25" fmla="*/ 13 h 25"/>
                  <a:gd name="T26" fmla="*/ 9 w 24"/>
                  <a:gd name="T27" fmla="*/ 18 h 25"/>
                  <a:gd name="T28" fmla="*/ 7 w 24"/>
                  <a:gd name="T29" fmla="*/ 18 h 25"/>
                  <a:gd name="T30" fmla="*/ 7 w 24"/>
                  <a:gd name="T31" fmla="*/ 5 h 25"/>
                  <a:gd name="T32" fmla="*/ 12 w 24"/>
                  <a:gd name="T33" fmla="*/ 5 h 25"/>
                  <a:gd name="T34" fmla="*/ 16 w 24"/>
                  <a:gd name="T35" fmla="*/ 9 h 25"/>
                  <a:gd name="T36" fmla="*/ 14 w 24"/>
                  <a:gd name="T37" fmla="*/ 13 h 25"/>
                  <a:gd name="T38" fmla="*/ 14 w 24"/>
                  <a:gd name="T39" fmla="*/ 13 h 25"/>
                  <a:gd name="T40" fmla="*/ 16 w 24"/>
                  <a:gd name="T41" fmla="*/ 18 h 25"/>
                  <a:gd name="T42" fmla="*/ 14 w 24"/>
                  <a:gd name="T43" fmla="*/ 18 h 25"/>
                  <a:gd name="T44" fmla="*/ 12 w 24"/>
                  <a:gd name="T45" fmla="*/ 16 h 25"/>
                  <a:gd name="T46" fmla="*/ 12 w 24"/>
                  <a:gd name="T47" fmla="*/ 7 h 25"/>
                  <a:gd name="T48" fmla="*/ 11 w 24"/>
                  <a:gd name="T49" fmla="*/ 7 h 25"/>
                  <a:gd name="T50" fmla="*/ 9 w 24"/>
                  <a:gd name="T51" fmla="*/ 7 h 25"/>
                  <a:gd name="T52" fmla="*/ 9 w 24"/>
                  <a:gd name="T53" fmla="*/ 11 h 25"/>
                  <a:gd name="T54" fmla="*/ 11 w 24"/>
                  <a:gd name="T55" fmla="*/ 11 h 25"/>
                  <a:gd name="T56" fmla="*/ 12 w 24"/>
                  <a:gd name="T57" fmla="*/ 10 h 25"/>
                  <a:gd name="T58" fmla="*/ 14 w 24"/>
                  <a:gd name="T59" fmla="*/ 9 h 25"/>
                  <a:gd name="T60" fmla="*/ 12 w 24"/>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5">
                    <a:moveTo>
                      <a:pt x="11" y="24"/>
                    </a:moveTo>
                    <a:cubicBezTo>
                      <a:pt x="5" y="24"/>
                      <a:pt x="0" y="18"/>
                      <a:pt x="0" y="11"/>
                    </a:cubicBezTo>
                    <a:cubicBezTo>
                      <a:pt x="0" y="6"/>
                      <a:pt x="5" y="0"/>
                      <a:pt x="11" y="0"/>
                    </a:cubicBezTo>
                    <a:cubicBezTo>
                      <a:pt x="17" y="0"/>
                      <a:pt x="23" y="6"/>
                      <a:pt x="23" y="11"/>
                    </a:cubicBezTo>
                    <a:cubicBezTo>
                      <a:pt x="23" y="18"/>
                      <a:pt x="17" y="24"/>
                      <a:pt x="11" y="24"/>
                    </a:cubicBezTo>
                    <a:close/>
                    <a:moveTo>
                      <a:pt x="11" y="3"/>
                    </a:moveTo>
                    <a:cubicBezTo>
                      <a:pt x="6" y="3"/>
                      <a:pt x="3" y="6"/>
                      <a:pt x="3" y="11"/>
                    </a:cubicBezTo>
                    <a:cubicBezTo>
                      <a:pt x="3" y="17"/>
                      <a:pt x="7" y="21"/>
                      <a:pt x="11" y="21"/>
                    </a:cubicBezTo>
                    <a:cubicBezTo>
                      <a:pt x="16" y="21"/>
                      <a:pt x="21" y="17"/>
                      <a:pt x="21" y="11"/>
                    </a:cubicBezTo>
                    <a:cubicBezTo>
                      <a:pt x="21" y="6"/>
                      <a:pt x="16" y="3"/>
                      <a:pt x="11" y="3"/>
                    </a:cubicBezTo>
                    <a:close/>
                    <a:moveTo>
                      <a:pt x="12" y="16"/>
                    </a:moveTo>
                    <a:cubicBezTo>
                      <a:pt x="11" y="14"/>
                      <a:pt x="11" y="13"/>
                      <a:pt x="11" y="13"/>
                    </a:cubicBezTo>
                    <a:cubicBezTo>
                      <a:pt x="9" y="13"/>
                      <a:pt x="9" y="13"/>
                      <a:pt x="9" y="13"/>
                    </a:cubicBezTo>
                    <a:lnTo>
                      <a:pt x="9" y="18"/>
                    </a:lnTo>
                    <a:lnTo>
                      <a:pt x="7" y="18"/>
                    </a:lnTo>
                    <a:lnTo>
                      <a:pt x="7" y="5"/>
                    </a:lnTo>
                    <a:lnTo>
                      <a:pt x="12" y="5"/>
                    </a:lnTo>
                    <a:cubicBezTo>
                      <a:pt x="15" y="5"/>
                      <a:pt x="16" y="7"/>
                      <a:pt x="16" y="9"/>
                    </a:cubicBezTo>
                    <a:cubicBezTo>
                      <a:pt x="16" y="11"/>
                      <a:pt x="15" y="13"/>
                      <a:pt x="14" y="13"/>
                    </a:cubicBezTo>
                    <a:lnTo>
                      <a:pt x="14" y="13"/>
                    </a:lnTo>
                    <a:cubicBezTo>
                      <a:pt x="14" y="14"/>
                      <a:pt x="16" y="18"/>
                      <a:pt x="16" y="18"/>
                    </a:cubicBezTo>
                    <a:lnTo>
                      <a:pt x="14" y="18"/>
                    </a:lnTo>
                    <a:cubicBezTo>
                      <a:pt x="14" y="17"/>
                      <a:pt x="12" y="17"/>
                      <a:pt x="12" y="16"/>
                    </a:cubicBezTo>
                    <a:close/>
                    <a:moveTo>
                      <a:pt x="12" y="7"/>
                    </a:moveTo>
                    <a:lnTo>
                      <a:pt x="11" y="7"/>
                    </a:lnTo>
                    <a:lnTo>
                      <a:pt x="9" y="7"/>
                    </a:lnTo>
                    <a:lnTo>
                      <a:pt x="9" y="11"/>
                    </a:lnTo>
                    <a:lnTo>
                      <a:pt x="11" y="11"/>
                    </a:lnTo>
                    <a:cubicBezTo>
                      <a:pt x="12" y="11"/>
                      <a:pt x="12" y="10"/>
                      <a:pt x="12" y="10"/>
                    </a:cubicBezTo>
                    <a:cubicBezTo>
                      <a:pt x="14" y="10"/>
                      <a:pt x="14" y="10"/>
                      <a:pt x="14"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7" name="Group 416"/>
            <p:cNvGrpSpPr/>
            <p:nvPr/>
          </p:nvGrpSpPr>
          <p:grpSpPr>
            <a:xfrm>
              <a:off x="6115636" y="3678924"/>
              <a:ext cx="376879" cy="119533"/>
              <a:chOff x="6691313" y="4683125"/>
              <a:chExt cx="425450" cy="134938"/>
            </a:xfrm>
          </p:grpSpPr>
          <p:sp>
            <p:nvSpPr>
              <p:cNvPr id="1011" name="Freeform 66"/>
              <p:cNvSpPr>
                <a:spLocks noChangeArrowheads="1"/>
              </p:cNvSpPr>
              <p:nvPr/>
            </p:nvSpPr>
            <p:spPr bwMode="auto">
              <a:xfrm>
                <a:off x="6691313" y="4735513"/>
                <a:ext cx="80962" cy="80962"/>
              </a:xfrm>
              <a:custGeom>
                <a:avLst/>
                <a:gdLst>
                  <a:gd name="T0" fmla="*/ 0 w 227"/>
                  <a:gd name="T1" fmla="*/ 0 h 226"/>
                  <a:gd name="T2" fmla="*/ 54 w 227"/>
                  <a:gd name="T3" fmla="*/ 0 h 226"/>
                  <a:gd name="T4" fmla="*/ 113 w 227"/>
                  <a:gd name="T5" fmla="*/ 96 h 226"/>
                  <a:gd name="T6" fmla="*/ 172 w 227"/>
                  <a:gd name="T7" fmla="*/ 0 h 226"/>
                  <a:gd name="T8" fmla="*/ 226 w 227"/>
                  <a:gd name="T9" fmla="*/ 0 h 226"/>
                  <a:gd name="T10" fmla="*/ 226 w 227"/>
                  <a:gd name="T11" fmla="*/ 225 h 226"/>
                  <a:gd name="T12" fmla="*/ 176 w 227"/>
                  <a:gd name="T13" fmla="*/ 225 h 226"/>
                  <a:gd name="T14" fmla="*/ 176 w 227"/>
                  <a:gd name="T15" fmla="*/ 78 h 226"/>
                  <a:gd name="T16" fmla="*/ 113 w 227"/>
                  <a:gd name="T17" fmla="*/ 175 h 226"/>
                  <a:gd name="T18" fmla="*/ 112 w 227"/>
                  <a:gd name="T19" fmla="*/ 175 h 226"/>
                  <a:gd name="T20" fmla="*/ 48 w 227"/>
                  <a:gd name="T21" fmla="*/ 79 h 226"/>
                  <a:gd name="T22" fmla="*/ 48 w 227"/>
                  <a:gd name="T23" fmla="*/ 225 h 226"/>
                  <a:gd name="T24" fmla="*/ 0 w 227"/>
                  <a:gd name="T25" fmla="*/ 225 h 226"/>
                  <a:gd name="T26" fmla="*/ 0 w 227"/>
                  <a:gd name="T2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226">
                    <a:moveTo>
                      <a:pt x="0" y="0"/>
                    </a:moveTo>
                    <a:lnTo>
                      <a:pt x="54" y="0"/>
                    </a:lnTo>
                    <a:lnTo>
                      <a:pt x="113" y="96"/>
                    </a:lnTo>
                    <a:lnTo>
                      <a:pt x="172" y="0"/>
                    </a:lnTo>
                    <a:lnTo>
                      <a:pt x="226" y="0"/>
                    </a:lnTo>
                    <a:lnTo>
                      <a:pt x="226" y="225"/>
                    </a:lnTo>
                    <a:lnTo>
                      <a:pt x="176" y="225"/>
                    </a:lnTo>
                    <a:lnTo>
                      <a:pt x="176" y="78"/>
                    </a:lnTo>
                    <a:lnTo>
                      <a:pt x="113" y="175"/>
                    </a:lnTo>
                    <a:lnTo>
                      <a:pt x="112" y="175"/>
                    </a:lnTo>
                    <a:lnTo>
                      <a:pt x="48" y="79"/>
                    </a:lnTo>
                    <a:lnTo>
                      <a:pt x="48"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2" name="Freeform 67"/>
              <p:cNvSpPr>
                <a:spLocks noChangeArrowheads="1"/>
              </p:cNvSpPr>
              <p:nvPr/>
            </p:nvSpPr>
            <p:spPr bwMode="auto">
              <a:xfrm>
                <a:off x="6783388" y="4733925"/>
                <a:ext cx="85725" cy="84138"/>
              </a:xfrm>
              <a:custGeom>
                <a:avLst/>
                <a:gdLst>
                  <a:gd name="T0" fmla="*/ 0 w 239"/>
                  <a:gd name="T1" fmla="*/ 118 h 234"/>
                  <a:gd name="T2" fmla="*/ 0 w 239"/>
                  <a:gd name="T3" fmla="*/ 116 h 234"/>
                  <a:gd name="T4" fmla="*/ 119 w 239"/>
                  <a:gd name="T5" fmla="*/ 0 h 234"/>
                  <a:gd name="T6" fmla="*/ 238 w 239"/>
                  <a:gd name="T7" fmla="*/ 116 h 234"/>
                  <a:gd name="T8" fmla="*/ 238 w 239"/>
                  <a:gd name="T9" fmla="*/ 116 h 234"/>
                  <a:gd name="T10" fmla="*/ 119 w 239"/>
                  <a:gd name="T11" fmla="*/ 233 h 234"/>
                  <a:gd name="T12" fmla="*/ 0 w 239"/>
                  <a:gd name="T13" fmla="*/ 118 h 234"/>
                  <a:gd name="T14" fmla="*/ 187 w 239"/>
                  <a:gd name="T15" fmla="*/ 118 h 234"/>
                  <a:gd name="T16" fmla="*/ 187 w 239"/>
                  <a:gd name="T17" fmla="*/ 116 h 234"/>
                  <a:gd name="T18" fmla="*/ 119 w 239"/>
                  <a:gd name="T19" fmla="*/ 46 h 234"/>
                  <a:gd name="T20" fmla="*/ 51 w 239"/>
                  <a:gd name="T21" fmla="*/ 116 h 234"/>
                  <a:gd name="T22" fmla="*/ 51 w 239"/>
                  <a:gd name="T23" fmla="*/ 116 h 234"/>
                  <a:gd name="T24" fmla="*/ 119 w 239"/>
                  <a:gd name="T25" fmla="*/ 187 h 234"/>
                  <a:gd name="T26" fmla="*/ 187 w 239"/>
                  <a:gd name="T27" fmla="*/ 1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34">
                    <a:moveTo>
                      <a:pt x="0" y="118"/>
                    </a:moveTo>
                    <a:lnTo>
                      <a:pt x="0" y="116"/>
                    </a:lnTo>
                    <a:cubicBezTo>
                      <a:pt x="0" y="52"/>
                      <a:pt x="50" y="0"/>
                      <a:pt x="119" y="0"/>
                    </a:cubicBezTo>
                    <a:cubicBezTo>
                      <a:pt x="188" y="0"/>
                      <a:pt x="238" y="52"/>
                      <a:pt x="238" y="116"/>
                    </a:cubicBezTo>
                    <a:lnTo>
                      <a:pt x="238" y="116"/>
                    </a:lnTo>
                    <a:cubicBezTo>
                      <a:pt x="238" y="180"/>
                      <a:pt x="188" y="233"/>
                      <a:pt x="119" y="233"/>
                    </a:cubicBezTo>
                    <a:cubicBezTo>
                      <a:pt x="50" y="233"/>
                      <a:pt x="0" y="181"/>
                      <a:pt x="0" y="118"/>
                    </a:cubicBezTo>
                    <a:close/>
                    <a:moveTo>
                      <a:pt x="187" y="118"/>
                    </a:moveTo>
                    <a:lnTo>
                      <a:pt x="187" y="116"/>
                    </a:lnTo>
                    <a:cubicBezTo>
                      <a:pt x="187" y="77"/>
                      <a:pt x="158" y="46"/>
                      <a:pt x="119" y="46"/>
                    </a:cubicBezTo>
                    <a:cubicBezTo>
                      <a:pt x="79" y="46"/>
                      <a:pt x="51" y="77"/>
                      <a:pt x="51" y="116"/>
                    </a:cubicBezTo>
                    <a:lnTo>
                      <a:pt x="51" y="116"/>
                    </a:lnTo>
                    <a:cubicBezTo>
                      <a:pt x="51" y="155"/>
                      <a:pt x="79" y="187"/>
                      <a:pt x="119" y="187"/>
                    </a:cubicBezTo>
                    <a:cubicBezTo>
                      <a:pt x="159" y="187"/>
                      <a:pt x="187" y="155"/>
                      <a:pt x="187"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3" name="Freeform 68"/>
              <p:cNvSpPr>
                <a:spLocks noChangeArrowheads="1"/>
              </p:cNvSpPr>
              <p:nvPr/>
            </p:nvSpPr>
            <p:spPr bwMode="auto">
              <a:xfrm>
                <a:off x="6878638" y="4735513"/>
                <a:ext cx="69850" cy="80962"/>
              </a:xfrm>
              <a:custGeom>
                <a:avLst/>
                <a:gdLst>
                  <a:gd name="T0" fmla="*/ 104 w 192"/>
                  <a:gd name="T1" fmla="*/ 0 h 226"/>
                  <a:gd name="T2" fmla="*/ 164 w 192"/>
                  <a:gd name="T3" fmla="*/ 19 h 226"/>
                  <a:gd name="T4" fmla="*/ 179 w 192"/>
                  <a:gd name="T5" fmla="*/ 58 h 226"/>
                  <a:gd name="T6" fmla="*/ 179 w 192"/>
                  <a:gd name="T7" fmla="*/ 58 h 226"/>
                  <a:gd name="T8" fmla="*/ 148 w 192"/>
                  <a:gd name="T9" fmla="*/ 107 h 226"/>
                  <a:gd name="T10" fmla="*/ 191 w 192"/>
                  <a:gd name="T11" fmla="*/ 162 h 226"/>
                  <a:gd name="T12" fmla="*/ 191 w 192"/>
                  <a:gd name="T13" fmla="*/ 164 h 226"/>
                  <a:gd name="T14" fmla="*/ 107 w 192"/>
                  <a:gd name="T15" fmla="*/ 225 h 226"/>
                  <a:gd name="T16" fmla="*/ 0 w 192"/>
                  <a:gd name="T17" fmla="*/ 225 h 226"/>
                  <a:gd name="T18" fmla="*/ 0 w 192"/>
                  <a:gd name="T19" fmla="*/ 0 h 226"/>
                  <a:gd name="T20" fmla="*/ 104 w 192"/>
                  <a:gd name="T21" fmla="*/ 0 h 226"/>
                  <a:gd name="T22" fmla="*/ 129 w 192"/>
                  <a:gd name="T23" fmla="*/ 66 h 226"/>
                  <a:gd name="T24" fmla="*/ 97 w 192"/>
                  <a:gd name="T25" fmla="*/ 43 h 226"/>
                  <a:gd name="T26" fmla="*/ 48 w 192"/>
                  <a:gd name="T27" fmla="*/ 43 h 226"/>
                  <a:gd name="T28" fmla="*/ 48 w 192"/>
                  <a:gd name="T29" fmla="*/ 91 h 226"/>
                  <a:gd name="T30" fmla="*/ 94 w 192"/>
                  <a:gd name="T31" fmla="*/ 91 h 226"/>
                  <a:gd name="T32" fmla="*/ 129 w 192"/>
                  <a:gd name="T33" fmla="*/ 68 h 226"/>
                  <a:gd name="T34" fmla="*/ 129 w 192"/>
                  <a:gd name="T35" fmla="*/ 66 h 226"/>
                  <a:gd name="T36" fmla="*/ 105 w 192"/>
                  <a:gd name="T37" fmla="*/ 132 h 226"/>
                  <a:gd name="T38" fmla="*/ 48 w 192"/>
                  <a:gd name="T39" fmla="*/ 132 h 226"/>
                  <a:gd name="T40" fmla="*/ 48 w 192"/>
                  <a:gd name="T41" fmla="*/ 182 h 226"/>
                  <a:gd name="T42" fmla="*/ 107 w 192"/>
                  <a:gd name="T43" fmla="*/ 182 h 226"/>
                  <a:gd name="T44" fmla="*/ 141 w 192"/>
                  <a:gd name="T45" fmla="*/ 157 h 226"/>
                  <a:gd name="T46" fmla="*/ 141 w 192"/>
                  <a:gd name="T47" fmla="*/ 157 h 226"/>
                  <a:gd name="T48" fmla="*/ 105 w 192"/>
                  <a:gd name="T49" fmla="*/ 13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226">
                    <a:moveTo>
                      <a:pt x="104" y="0"/>
                    </a:moveTo>
                    <a:cubicBezTo>
                      <a:pt x="130" y="0"/>
                      <a:pt x="150" y="6"/>
                      <a:pt x="164" y="19"/>
                    </a:cubicBezTo>
                    <a:cubicBezTo>
                      <a:pt x="174" y="30"/>
                      <a:pt x="179" y="43"/>
                      <a:pt x="179" y="58"/>
                    </a:cubicBezTo>
                    <a:lnTo>
                      <a:pt x="179" y="58"/>
                    </a:lnTo>
                    <a:cubicBezTo>
                      <a:pt x="179" y="85"/>
                      <a:pt x="165" y="98"/>
                      <a:pt x="148" y="107"/>
                    </a:cubicBezTo>
                    <a:cubicBezTo>
                      <a:pt x="175" y="118"/>
                      <a:pt x="191" y="132"/>
                      <a:pt x="191" y="162"/>
                    </a:cubicBezTo>
                    <a:lnTo>
                      <a:pt x="191" y="164"/>
                    </a:lnTo>
                    <a:cubicBezTo>
                      <a:pt x="191" y="204"/>
                      <a:pt x="158" y="225"/>
                      <a:pt x="107" y="225"/>
                    </a:cubicBezTo>
                    <a:lnTo>
                      <a:pt x="0" y="225"/>
                    </a:lnTo>
                    <a:lnTo>
                      <a:pt x="0" y="0"/>
                    </a:lnTo>
                    <a:lnTo>
                      <a:pt x="104" y="0"/>
                    </a:lnTo>
                    <a:close/>
                    <a:moveTo>
                      <a:pt x="129" y="66"/>
                    </a:moveTo>
                    <a:cubicBezTo>
                      <a:pt x="129" y="51"/>
                      <a:pt x="118" y="43"/>
                      <a:pt x="97" y="43"/>
                    </a:cubicBezTo>
                    <a:lnTo>
                      <a:pt x="48" y="43"/>
                    </a:lnTo>
                    <a:lnTo>
                      <a:pt x="48" y="91"/>
                    </a:lnTo>
                    <a:lnTo>
                      <a:pt x="94" y="91"/>
                    </a:lnTo>
                    <a:cubicBezTo>
                      <a:pt x="115" y="91"/>
                      <a:pt x="129" y="85"/>
                      <a:pt x="129" y="68"/>
                    </a:cubicBezTo>
                    <a:lnTo>
                      <a:pt x="129" y="66"/>
                    </a:lnTo>
                    <a:close/>
                    <a:moveTo>
                      <a:pt x="105" y="132"/>
                    </a:moveTo>
                    <a:lnTo>
                      <a:pt x="48" y="132"/>
                    </a:lnTo>
                    <a:lnTo>
                      <a:pt x="48" y="182"/>
                    </a:lnTo>
                    <a:lnTo>
                      <a:pt x="107" y="182"/>
                    </a:lnTo>
                    <a:cubicBezTo>
                      <a:pt x="129" y="182"/>
                      <a:pt x="141" y="173"/>
                      <a:pt x="141" y="157"/>
                    </a:cubicBezTo>
                    <a:lnTo>
                      <a:pt x="141" y="157"/>
                    </a:lnTo>
                    <a:cubicBezTo>
                      <a:pt x="141" y="141"/>
                      <a:pt x="130" y="132"/>
                      <a:pt x="105" y="13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4" name="Freeform 69"/>
              <p:cNvSpPr>
                <a:spLocks noChangeArrowheads="1"/>
              </p:cNvSpPr>
              <p:nvPr/>
            </p:nvSpPr>
            <p:spPr bwMode="auto">
              <a:xfrm>
                <a:off x="6958013" y="4735513"/>
                <a:ext cx="19050" cy="80962"/>
              </a:xfrm>
              <a:custGeom>
                <a:avLst/>
                <a:gdLst>
                  <a:gd name="T0" fmla="*/ 0 w 51"/>
                  <a:gd name="T1" fmla="*/ 0 h 226"/>
                  <a:gd name="T2" fmla="*/ 50 w 51"/>
                  <a:gd name="T3" fmla="*/ 0 h 226"/>
                  <a:gd name="T4" fmla="*/ 50 w 51"/>
                  <a:gd name="T5" fmla="*/ 225 h 226"/>
                  <a:gd name="T6" fmla="*/ 0 w 51"/>
                  <a:gd name="T7" fmla="*/ 225 h 226"/>
                  <a:gd name="T8" fmla="*/ 0 w 51"/>
                  <a:gd name="T9" fmla="*/ 0 h 226"/>
                </a:gdLst>
                <a:ahLst/>
                <a:cxnLst>
                  <a:cxn ang="0">
                    <a:pos x="T0" y="T1"/>
                  </a:cxn>
                  <a:cxn ang="0">
                    <a:pos x="T2" y="T3"/>
                  </a:cxn>
                  <a:cxn ang="0">
                    <a:pos x="T4" y="T5"/>
                  </a:cxn>
                  <a:cxn ang="0">
                    <a:pos x="T6" y="T7"/>
                  </a:cxn>
                  <a:cxn ang="0">
                    <a:pos x="T8" y="T9"/>
                  </a:cxn>
                </a:cxnLst>
                <a:rect l="0" t="0" r="r" b="b"/>
                <a:pathLst>
                  <a:path w="51" h="226">
                    <a:moveTo>
                      <a:pt x="0" y="0"/>
                    </a:moveTo>
                    <a:lnTo>
                      <a:pt x="50" y="0"/>
                    </a:lnTo>
                    <a:lnTo>
                      <a:pt x="50"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5" name="Freeform 70"/>
              <p:cNvSpPr>
                <a:spLocks noChangeArrowheads="1"/>
              </p:cNvSpPr>
              <p:nvPr/>
            </p:nvSpPr>
            <p:spPr bwMode="auto">
              <a:xfrm>
                <a:off x="6989763" y="4735513"/>
                <a:ext cx="58737" cy="80962"/>
              </a:xfrm>
              <a:custGeom>
                <a:avLst/>
                <a:gdLst>
                  <a:gd name="T0" fmla="*/ 50 w 162"/>
                  <a:gd name="T1" fmla="*/ 0 h 226"/>
                  <a:gd name="T2" fmla="*/ 50 w 162"/>
                  <a:gd name="T3" fmla="*/ 180 h 226"/>
                  <a:gd name="T4" fmla="*/ 161 w 162"/>
                  <a:gd name="T5" fmla="*/ 180 h 226"/>
                  <a:gd name="T6" fmla="*/ 161 w 162"/>
                  <a:gd name="T7" fmla="*/ 225 h 226"/>
                  <a:gd name="T8" fmla="*/ 0 w 162"/>
                  <a:gd name="T9" fmla="*/ 225 h 226"/>
                  <a:gd name="T10" fmla="*/ 0 w 162"/>
                  <a:gd name="T11" fmla="*/ 0 h 226"/>
                  <a:gd name="T12" fmla="*/ 50 w 16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62" h="226">
                    <a:moveTo>
                      <a:pt x="50" y="0"/>
                    </a:moveTo>
                    <a:lnTo>
                      <a:pt x="50" y="180"/>
                    </a:lnTo>
                    <a:lnTo>
                      <a:pt x="161" y="180"/>
                    </a:lnTo>
                    <a:lnTo>
                      <a:pt x="161" y="225"/>
                    </a:lnTo>
                    <a:lnTo>
                      <a:pt x="0" y="225"/>
                    </a:lnTo>
                    <a:lnTo>
                      <a:pt x="0" y="0"/>
                    </a:lnTo>
                    <a:lnTo>
                      <a:pt x="5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6" name="Freeform 71"/>
              <p:cNvSpPr>
                <a:spLocks noChangeArrowheads="1"/>
              </p:cNvSpPr>
              <p:nvPr/>
            </p:nvSpPr>
            <p:spPr bwMode="auto">
              <a:xfrm>
                <a:off x="7054850" y="4735513"/>
                <a:ext cx="61913" cy="80962"/>
              </a:xfrm>
              <a:custGeom>
                <a:avLst/>
                <a:gdLst>
                  <a:gd name="T0" fmla="*/ 0 w 172"/>
                  <a:gd name="T1" fmla="*/ 0 h 226"/>
                  <a:gd name="T2" fmla="*/ 169 w 172"/>
                  <a:gd name="T3" fmla="*/ 0 h 226"/>
                  <a:gd name="T4" fmla="*/ 169 w 172"/>
                  <a:gd name="T5" fmla="*/ 44 h 226"/>
                  <a:gd name="T6" fmla="*/ 49 w 172"/>
                  <a:gd name="T7" fmla="*/ 44 h 226"/>
                  <a:gd name="T8" fmla="*/ 49 w 172"/>
                  <a:gd name="T9" fmla="*/ 90 h 226"/>
                  <a:gd name="T10" fmla="*/ 154 w 172"/>
                  <a:gd name="T11" fmla="*/ 90 h 226"/>
                  <a:gd name="T12" fmla="*/ 154 w 172"/>
                  <a:gd name="T13" fmla="*/ 133 h 226"/>
                  <a:gd name="T14" fmla="*/ 49 w 172"/>
                  <a:gd name="T15" fmla="*/ 133 h 226"/>
                  <a:gd name="T16" fmla="*/ 49 w 172"/>
                  <a:gd name="T17" fmla="*/ 180 h 226"/>
                  <a:gd name="T18" fmla="*/ 171 w 172"/>
                  <a:gd name="T19" fmla="*/ 180 h 226"/>
                  <a:gd name="T20" fmla="*/ 171 w 172"/>
                  <a:gd name="T21" fmla="*/ 225 h 226"/>
                  <a:gd name="T22" fmla="*/ 0 w 172"/>
                  <a:gd name="T23" fmla="*/ 225 h 226"/>
                  <a:gd name="T24" fmla="*/ 0 w 172"/>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6">
                    <a:moveTo>
                      <a:pt x="0" y="0"/>
                    </a:moveTo>
                    <a:lnTo>
                      <a:pt x="169" y="0"/>
                    </a:lnTo>
                    <a:lnTo>
                      <a:pt x="169" y="44"/>
                    </a:lnTo>
                    <a:lnTo>
                      <a:pt x="49" y="44"/>
                    </a:lnTo>
                    <a:lnTo>
                      <a:pt x="49" y="90"/>
                    </a:lnTo>
                    <a:lnTo>
                      <a:pt x="154" y="90"/>
                    </a:lnTo>
                    <a:lnTo>
                      <a:pt x="154" y="133"/>
                    </a:lnTo>
                    <a:lnTo>
                      <a:pt x="49" y="133"/>
                    </a:lnTo>
                    <a:lnTo>
                      <a:pt x="49" y="180"/>
                    </a:lnTo>
                    <a:lnTo>
                      <a:pt x="171" y="180"/>
                    </a:lnTo>
                    <a:lnTo>
                      <a:pt x="171" y="225"/>
                    </a:lnTo>
                    <a:lnTo>
                      <a:pt x="0" y="225"/>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7" name="Freeform 72"/>
              <p:cNvSpPr>
                <a:spLocks noChangeArrowheads="1"/>
              </p:cNvSpPr>
              <p:nvPr/>
            </p:nvSpPr>
            <p:spPr bwMode="auto">
              <a:xfrm>
                <a:off x="6691313" y="4686300"/>
                <a:ext cx="26987" cy="39688"/>
              </a:xfrm>
              <a:custGeom>
                <a:avLst/>
                <a:gdLst>
                  <a:gd name="T0" fmla="*/ 56 w 75"/>
                  <a:gd name="T1" fmla="*/ 108 h 109"/>
                  <a:gd name="T2" fmla="*/ 31 w 75"/>
                  <a:gd name="T3" fmla="*/ 57 h 109"/>
                  <a:gd name="T4" fmla="*/ 17 w 75"/>
                  <a:gd name="T5" fmla="*/ 25 h 109"/>
                  <a:gd name="T6" fmla="*/ 17 w 75"/>
                  <a:gd name="T7" fmla="*/ 26 h 109"/>
                  <a:gd name="T8" fmla="*/ 18 w 75"/>
                  <a:gd name="T9" fmla="*/ 55 h 109"/>
                  <a:gd name="T10" fmla="*/ 18 w 75"/>
                  <a:gd name="T11" fmla="*/ 108 h 109"/>
                  <a:gd name="T12" fmla="*/ 0 w 75"/>
                  <a:gd name="T13" fmla="*/ 108 h 109"/>
                  <a:gd name="T14" fmla="*/ 0 w 75"/>
                  <a:gd name="T15" fmla="*/ 0 h 109"/>
                  <a:gd name="T16" fmla="*/ 21 w 75"/>
                  <a:gd name="T17" fmla="*/ 0 h 109"/>
                  <a:gd name="T18" fmla="*/ 47 w 75"/>
                  <a:gd name="T19" fmla="*/ 53 h 109"/>
                  <a:gd name="T20" fmla="*/ 59 w 75"/>
                  <a:gd name="T21" fmla="*/ 80 h 109"/>
                  <a:gd name="T22" fmla="*/ 59 w 75"/>
                  <a:gd name="T23" fmla="*/ 80 h 109"/>
                  <a:gd name="T24" fmla="*/ 57 w 75"/>
                  <a:gd name="T25" fmla="*/ 50 h 109"/>
                  <a:gd name="T26" fmla="*/ 57 w 75"/>
                  <a:gd name="T27" fmla="*/ 0 h 109"/>
                  <a:gd name="T28" fmla="*/ 74 w 75"/>
                  <a:gd name="T29" fmla="*/ 0 h 109"/>
                  <a:gd name="T30" fmla="*/ 74 w 75"/>
                  <a:gd name="T31" fmla="*/ 108 h 109"/>
                  <a:gd name="T32" fmla="*/ 56 w 75"/>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9">
                    <a:moveTo>
                      <a:pt x="56" y="108"/>
                    </a:moveTo>
                    <a:lnTo>
                      <a:pt x="31" y="57"/>
                    </a:lnTo>
                    <a:cubicBezTo>
                      <a:pt x="25" y="46"/>
                      <a:pt x="20" y="32"/>
                      <a:pt x="17" y="25"/>
                    </a:cubicBezTo>
                    <a:lnTo>
                      <a:pt x="17" y="26"/>
                    </a:lnTo>
                    <a:cubicBezTo>
                      <a:pt x="17" y="35"/>
                      <a:pt x="18" y="47"/>
                      <a:pt x="18" y="55"/>
                    </a:cubicBezTo>
                    <a:lnTo>
                      <a:pt x="18" y="108"/>
                    </a:lnTo>
                    <a:lnTo>
                      <a:pt x="0" y="108"/>
                    </a:lnTo>
                    <a:lnTo>
                      <a:pt x="0" y="0"/>
                    </a:lnTo>
                    <a:lnTo>
                      <a:pt x="21" y="0"/>
                    </a:lnTo>
                    <a:lnTo>
                      <a:pt x="47" y="53"/>
                    </a:lnTo>
                    <a:cubicBezTo>
                      <a:pt x="53" y="62"/>
                      <a:pt x="57" y="76"/>
                      <a:pt x="59" y="80"/>
                    </a:cubicBezTo>
                    <a:lnTo>
                      <a:pt x="59" y="80"/>
                    </a:lnTo>
                    <a:cubicBezTo>
                      <a:pt x="59" y="75"/>
                      <a:pt x="57" y="60"/>
                      <a:pt x="57" y="50"/>
                    </a:cubicBezTo>
                    <a:lnTo>
                      <a:pt x="57" y="0"/>
                    </a:lnTo>
                    <a:lnTo>
                      <a:pt x="74" y="0"/>
                    </a:lnTo>
                    <a:lnTo>
                      <a:pt x="74" y="108"/>
                    </a:lnTo>
                    <a:lnTo>
                      <a:pt x="56"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8" name="Freeform 73"/>
              <p:cNvSpPr>
                <a:spLocks noChangeArrowheads="1"/>
              </p:cNvSpPr>
              <p:nvPr/>
            </p:nvSpPr>
            <p:spPr bwMode="auto">
              <a:xfrm>
                <a:off x="6723063" y="4695825"/>
                <a:ext cx="23812"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9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5" y="69"/>
                      <a:pt x="51" y="66"/>
                      <a:pt x="57" y="61"/>
                    </a:cubicBezTo>
                    <a:lnTo>
                      <a:pt x="64" y="72"/>
                    </a:lnTo>
                    <a:cubicBezTo>
                      <a:pt x="55" y="79"/>
                      <a:pt x="45" y="82"/>
                      <a:pt x="36" y="82"/>
                    </a:cubicBezTo>
                    <a:cubicBezTo>
                      <a:pt x="14" y="82"/>
                      <a:pt x="0" y="66"/>
                      <a:pt x="0" y="41"/>
                    </a:cubicBezTo>
                    <a:cubicBezTo>
                      <a:pt x="0" y="27"/>
                      <a:pt x="2" y="18"/>
                      <a:pt x="9" y="9"/>
                    </a:cubicBezTo>
                    <a:cubicBezTo>
                      <a:pt x="15" y="2"/>
                      <a:pt x="23" y="0"/>
                      <a:pt x="33" y="0"/>
                    </a:cubicBezTo>
                    <a:cubicBezTo>
                      <a:pt x="41"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1"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9" name="Freeform 74"/>
              <p:cNvSpPr>
                <a:spLocks noChangeArrowheads="1"/>
              </p:cNvSpPr>
              <p:nvPr/>
            </p:nvSpPr>
            <p:spPr bwMode="auto">
              <a:xfrm>
                <a:off x="6748463" y="4695825"/>
                <a:ext cx="38100" cy="28575"/>
              </a:xfrm>
              <a:custGeom>
                <a:avLst/>
                <a:gdLst>
                  <a:gd name="T0" fmla="*/ 83 w 107"/>
                  <a:gd name="T1" fmla="*/ 80 h 81"/>
                  <a:gd name="T2" fmla="*/ 67 w 107"/>
                  <a:gd name="T3" fmla="*/ 80 h 81"/>
                  <a:gd name="T4" fmla="*/ 57 w 107"/>
                  <a:gd name="T5" fmla="*/ 44 h 81"/>
                  <a:gd name="T6" fmla="*/ 53 w 107"/>
                  <a:gd name="T7" fmla="*/ 23 h 81"/>
                  <a:gd name="T8" fmla="*/ 52 w 107"/>
                  <a:gd name="T9" fmla="*/ 23 h 81"/>
                  <a:gd name="T10" fmla="*/ 47 w 107"/>
                  <a:gd name="T11" fmla="*/ 45 h 81"/>
                  <a:gd name="T12" fmla="*/ 38 w 107"/>
                  <a:gd name="T13" fmla="*/ 80 h 81"/>
                  <a:gd name="T14" fmla="*/ 21 w 107"/>
                  <a:gd name="T15" fmla="*/ 80 h 81"/>
                  <a:gd name="T16" fmla="*/ 0 w 107"/>
                  <a:gd name="T17" fmla="*/ 2 h 81"/>
                  <a:gd name="T18" fmla="*/ 17 w 107"/>
                  <a:gd name="T19" fmla="*/ 0 h 81"/>
                  <a:gd name="T20" fmla="*/ 25 w 107"/>
                  <a:gd name="T21" fmla="*/ 39 h 81"/>
                  <a:gd name="T22" fmla="*/ 29 w 107"/>
                  <a:gd name="T23" fmla="*/ 59 h 81"/>
                  <a:gd name="T24" fmla="*/ 29 w 107"/>
                  <a:gd name="T25" fmla="*/ 59 h 81"/>
                  <a:gd name="T26" fmla="*/ 35 w 107"/>
                  <a:gd name="T27" fmla="*/ 37 h 81"/>
                  <a:gd name="T28" fmla="*/ 45 w 107"/>
                  <a:gd name="T29" fmla="*/ 1 h 81"/>
                  <a:gd name="T30" fmla="*/ 61 w 107"/>
                  <a:gd name="T31" fmla="*/ 1 h 81"/>
                  <a:gd name="T32" fmla="*/ 70 w 107"/>
                  <a:gd name="T33" fmla="*/ 37 h 81"/>
                  <a:gd name="T34" fmla="*/ 75 w 107"/>
                  <a:gd name="T35" fmla="*/ 59 h 81"/>
                  <a:gd name="T36" fmla="*/ 75 w 107"/>
                  <a:gd name="T37" fmla="*/ 59 h 81"/>
                  <a:gd name="T38" fmla="*/ 79 w 107"/>
                  <a:gd name="T39" fmla="*/ 39 h 81"/>
                  <a:gd name="T40" fmla="*/ 88 w 107"/>
                  <a:gd name="T41" fmla="*/ 1 h 81"/>
                  <a:gd name="T42" fmla="*/ 106 w 107"/>
                  <a:gd name="T43" fmla="*/ 1 h 81"/>
                  <a:gd name="T44" fmla="*/ 83 w 107"/>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81">
                    <a:moveTo>
                      <a:pt x="83" y="80"/>
                    </a:moveTo>
                    <a:lnTo>
                      <a:pt x="67" y="80"/>
                    </a:lnTo>
                    <a:lnTo>
                      <a:pt x="57" y="44"/>
                    </a:lnTo>
                    <a:cubicBezTo>
                      <a:pt x="54" y="34"/>
                      <a:pt x="53" y="23"/>
                      <a:pt x="53" y="23"/>
                    </a:cubicBezTo>
                    <a:lnTo>
                      <a:pt x="52" y="23"/>
                    </a:lnTo>
                    <a:cubicBezTo>
                      <a:pt x="52" y="23"/>
                      <a:pt x="50" y="30"/>
                      <a:pt x="47" y="45"/>
                    </a:cubicBezTo>
                    <a:lnTo>
                      <a:pt x="38" y="80"/>
                    </a:lnTo>
                    <a:lnTo>
                      <a:pt x="21" y="80"/>
                    </a:lnTo>
                    <a:lnTo>
                      <a:pt x="0" y="2"/>
                    </a:lnTo>
                    <a:lnTo>
                      <a:pt x="17" y="0"/>
                    </a:lnTo>
                    <a:lnTo>
                      <a:pt x="25" y="39"/>
                    </a:lnTo>
                    <a:cubicBezTo>
                      <a:pt x="28" y="48"/>
                      <a:pt x="29" y="59"/>
                      <a:pt x="29" y="59"/>
                    </a:cubicBezTo>
                    <a:lnTo>
                      <a:pt x="29" y="59"/>
                    </a:lnTo>
                    <a:cubicBezTo>
                      <a:pt x="29" y="59"/>
                      <a:pt x="31" y="48"/>
                      <a:pt x="35" y="37"/>
                    </a:cubicBezTo>
                    <a:lnTo>
                      <a:pt x="45" y="1"/>
                    </a:lnTo>
                    <a:lnTo>
                      <a:pt x="61" y="1"/>
                    </a:lnTo>
                    <a:lnTo>
                      <a:pt x="70" y="37"/>
                    </a:lnTo>
                    <a:cubicBezTo>
                      <a:pt x="74" y="50"/>
                      <a:pt x="75" y="59"/>
                      <a:pt x="75" y="59"/>
                    </a:cubicBezTo>
                    <a:lnTo>
                      <a:pt x="75" y="59"/>
                    </a:lnTo>
                    <a:cubicBezTo>
                      <a:pt x="75" y="59"/>
                      <a:pt x="78" y="47"/>
                      <a:pt x="79" y="39"/>
                    </a:cubicBezTo>
                    <a:lnTo>
                      <a:pt x="88" y="1"/>
                    </a:lnTo>
                    <a:lnTo>
                      <a:pt x="106" y="1"/>
                    </a:lnTo>
                    <a:lnTo>
                      <a:pt x="83"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0" name="Freeform 75"/>
              <p:cNvSpPr>
                <a:spLocks noChangeArrowheads="1"/>
              </p:cNvSpPr>
              <p:nvPr/>
            </p:nvSpPr>
            <p:spPr bwMode="auto">
              <a:xfrm>
                <a:off x="6804025" y="4686300"/>
                <a:ext cx="26988" cy="39688"/>
              </a:xfrm>
              <a:custGeom>
                <a:avLst/>
                <a:gdLst>
                  <a:gd name="T0" fmla="*/ 53 w 74"/>
                  <a:gd name="T1" fmla="*/ 108 h 109"/>
                  <a:gd name="T2" fmla="*/ 43 w 74"/>
                  <a:gd name="T3" fmla="*/ 91 h 109"/>
                  <a:gd name="T4" fmla="*/ 25 w 74"/>
                  <a:gd name="T5" fmla="*/ 65 h 109"/>
                  <a:gd name="T6" fmla="*/ 18 w 74"/>
                  <a:gd name="T7" fmla="*/ 61 h 109"/>
                  <a:gd name="T8" fmla="*/ 18 w 74"/>
                  <a:gd name="T9" fmla="*/ 108 h 109"/>
                  <a:gd name="T10" fmla="*/ 0 w 74"/>
                  <a:gd name="T11" fmla="*/ 108 h 109"/>
                  <a:gd name="T12" fmla="*/ 0 w 74"/>
                  <a:gd name="T13" fmla="*/ 0 h 109"/>
                  <a:gd name="T14" fmla="*/ 33 w 74"/>
                  <a:gd name="T15" fmla="*/ 0 h 109"/>
                  <a:gd name="T16" fmla="*/ 68 w 74"/>
                  <a:gd name="T17" fmla="*/ 32 h 109"/>
                  <a:gd name="T18" fmla="*/ 41 w 74"/>
                  <a:gd name="T19" fmla="*/ 61 h 109"/>
                  <a:gd name="T20" fmla="*/ 58 w 74"/>
                  <a:gd name="T21" fmla="*/ 82 h 109"/>
                  <a:gd name="T22" fmla="*/ 73 w 74"/>
                  <a:gd name="T23" fmla="*/ 108 h 109"/>
                  <a:gd name="T24" fmla="*/ 53 w 74"/>
                  <a:gd name="T25" fmla="*/ 108 h 109"/>
                  <a:gd name="T26" fmla="*/ 28 w 74"/>
                  <a:gd name="T27" fmla="*/ 15 h 109"/>
                  <a:gd name="T28" fmla="*/ 18 w 74"/>
                  <a:gd name="T29" fmla="*/ 15 h 109"/>
                  <a:gd name="T30" fmla="*/ 18 w 74"/>
                  <a:gd name="T31" fmla="*/ 48 h 109"/>
                  <a:gd name="T32" fmla="*/ 26 w 74"/>
                  <a:gd name="T33" fmla="*/ 48 h 109"/>
                  <a:gd name="T34" fmla="*/ 44 w 74"/>
                  <a:gd name="T35" fmla="*/ 44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53" y="108"/>
                    </a:moveTo>
                    <a:lnTo>
                      <a:pt x="43" y="91"/>
                    </a:lnTo>
                    <a:cubicBezTo>
                      <a:pt x="36" y="78"/>
                      <a:pt x="30" y="71"/>
                      <a:pt x="25" y="65"/>
                    </a:cubicBezTo>
                    <a:cubicBezTo>
                      <a:pt x="22" y="62"/>
                      <a:pt x="21" y="62"/>
                      <a:pt x="18" y="61"/>
                    </a:cubicBezTo>
                    <a:lnTo>
                      <a:pt x="18" y="108"/>
                    </a:lnTo>
                    <a:lnTo>
                      <a:pt x="0" y="108"/>
                    </a:lnTo>
                    <a:lnTo>
                      <a:pt x="0" y="0"/>
                    </a:lnTo>
                    <a:lnTo>
                      <a:pt x="33" y="0"/>
                    </a:lnTo>
                    <a:cubicBezTo>
                      <a:pt x="57" y="0"/>
                      <a:pt x="68" y="14"/>
                      <a:pt x="68" y="32"/>
                    </a:cubicBezTo>
                    <a:cubicBezTo>
                      <a:pt x="68" y="47"/>
                      <a:pt x="58" y="61"/>
                      <a:pt x="41" y="61"/>
                    </a:cubicBezTo>
                    <a:cubicBezTo>
                      <a:pt x="44" y="62"/>
                      <a:pt x="53" y="73"/>
                      <a:pt x="58" y="82"/>
                    </a:cubicBezTo>
                    <a:lnTo>
                      <a:pt x="73" y="108"/>
                    </a:lnTo>
                    <a:lnTo>
                      <a:pt x="53" y="108"/>
                    </a:lnTo>
                    <a:close/>
                    <a:moveTo>
                      <a:pt x="28" y="15"/>
                    </a:moveTo>
                    <a:lnTo>
                      <a:pt x="18" y="15"/>
                    </a:lnTo>
                    <a:lnTo>
                      <a:pt x="18" y="48"/>
                    </a:lnTo>
                    <a:lnTo>
                      <a:pt x="26" y="48"/>
                    </a:lnTo>
                    <a:cubicBezTo>
                      <a:pt x="36" y="48"/>
                      <a:pt x="41" y="47"/>
                      <a:pt x="44" y="44"/>
                    </a:cubicBezTo>
                    <a:cubicBezTo>
                      <a:pt x="47" y="42"/>
                      <a:pt x="50" y="37"/>
                      <a:pt x="50" y="32"/>
                    </a:cubicBezTo>
                    <a:cubicBezTo>
                      <a:pt x="50" y="21"/>
                      <a:pt x="43"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1" name="Freeform 76"/>
              <p:cNvSpPr>
                <a:spLocks noChangeArrowheads="1"/>
              </p:cNvSpPr>
              <p:nvPr/>
            </p:nvSpPr>
            <p:spPr bwMode="auto">
              <a:xfrm>
                <a:off x="6832600" y="4695825"/>
                <a:ext cx="23813" cy="30163"/>
              </a:xfrm>
              <a:custGeom>
                <a:avLst/>
                <a:gdLst>
                  <a:gd name="T0" fmla="*/ 18 w 66"/>
                  <a:gd name="T1" fmla="*/ 45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1 h 83"/>
                  <a:gd name="T14" fmla="*/ 10 w 66"/>
                  <a:gd name="T15" fmla="*/ 9 h 83"/>
                  <a:gd name="T16" fmla="*/ 33 w 66"/>
                  <a:gd name="T17" fmla="*/ 0 h 83"/>
                  <a:gd name="T18" fmla="*/ 55 w 66"/>
                  <a:gd name="T19" fmla="*/ 8 h 83"/>
                  <a:gd name="T20" fmla="*/ 65 w 66"/>
                  <a:gd name="T21" fmla="*/ 41 h 83"/>
                  <a:gd name="T22" fmla="*/ 65 w 66"/>
                  <a:gd name="T23" fmla="*/ 45 h 83"/>
                  <a:gd name="T24" fmla="*/ 18 w 66"/>
                  <a:gd name="T25" fmla="*/ 45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5"/>
                    </a:moveTo>
                    <a:lnTo>
                      <a:pt x="18" y="47"/>
                    </a:lnTo>
                    <a:cubicBezTo>
                      <a:pt x="18" y="58"/>
                      <a:pt x="22" y="69"/>
                      <a:pt x="37" y="69"/>
                    </a:cubicBezTo>
                    <a:cubicBezTo>
                      <a:pt x="44" y="69"/>
                      <a:pt x="51" y="66"/>
                      <a:pt x="57" y="61"/>
                    </a:cubicBezTo>
                    <a:lnTo>
                      <a:pt x="64" y="72"/>
                    </a:lnTo>
                    <a:cubicBezTo>
                      <a:pt x="55" y="79"/>
                      <a:pt x="46" y="82"/>
                      <a:pt x="36" y="82"/>
                    </a:cubicBezTo>
                    <a:cubicBezTo>
                      <a:pt x="14" y="82"/>
                      <a:pt x="0" y="66"/>
                      <a:pt x="0" y="41"/>
                    </a:cubicBezTo>
                    <a:cubicBezTo>
                      <a:pt x="0" y="27"/>
                      <a:pt x="3" y="18"/>
                      <a:pt x="10" y="9"/>
                    </a:cubicBezTo>
                    <a:cubicBezTo>
                      <a:pt x="15" y="2"/>
                      <a:pt x="23" y="0"/>
                      <a:pt x="33" y="0"/>
                    </a:cubicBezTo>
                    <a:cubicBezTo>
                      <a:pt x="42" y="0"/>
                      <a:pt x="48" y="1"/>
                      <a:pt x="55" y="8"/>
                    </a:cubicBezTo>
                    <a:cubicBezTo>
                      <a:pt x="62" y="14"/>
                      <a:pt x="65" y="23"/>
                      <a:pt x="65" y="41"/>
                    </a:cubicBezTo>
                    <a:lnTo>
                      <a:pt x="65" y="45"/>
                    </a:lnTo>
                    <a:lnTo>
                      <a:pt x="18" y="45"/>
                    </a:lnTo>
                    <a:close/>
                    <a:moveTo>
                      <a:pt x="33" y="12"/>
                    </a:moveTo>
                    <a:cubicBezTo>
                      <a:pt x="23" y="12"/>
                      <a:pt x="18" y="20"/>
                      <a:pt x="18" y="33"/>
                    </a:cubicBezTo>
                    <a:lnTo>
                      <a:pt x="47" y="33"/>
                    </a:lnTo>
                    <a:cubicBezTo>
                      <a:pt x="47" y="20"/>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2" name="Freeform 77"/>
              <p:cNvSpPr>
                <a:spLocks noChangeArrowheads="1"/>
              </p:cNvSpPr>
              <p:nvPr/>
            </p:nvSpPr>
            <p:spPr bwMode="auto">
              <a:xfrm>
                <a:off x="6861175" y="4683125"/>
                <a:ext cx="11113" cy="42863"/>
              </a:xfrm>
              <a:custGeom>
                <a:avLst/>
                <a:gdLst>
                  <a:gd name="T0" fmla="*/ 18 w 29"/>
                  <a:gd name="T1" fmla="*/ 117 h 118"/>
                  <a:gd name="T2" fmla="*/ 1 w 29"/>
                  <a:gd name="T3" fmla="*/ 94 h 118"/>
                  <a:gd name="T4" fmla="*/ 1 w 29"/>
                  <a:gd name="T5" fmla="*/ 28 h 118"/>
                  <a:gd name="T6" fmla="*/ 0 w 29"/>
                  <a:gd name="T7" fmla="*/ 4 h 118"/>
                  <a:gd name="T8" fmla="*/ 17 w 29"/>
                  <a:gd name="T9" fmla="*/ 0 h 118"/>
                  <a:gd name="T10" fmla="*/ 18 w 29"/>
                  <a:gd name="T11" fmla="*/ 22 h 118"/>
                  <a:gd name="T12" fmla="*/ 18 w 29"/>
                  <a:gd name="T13" fmla="*/ 89 h 118"/>
                  <a:gd name="T14" fmla="*/ 19 w 29"/>
                  <a:gd name="T15" fmla="*/ 103 h 118"/>
                  <a:gd name="T16" fmla="*/ 25 w 29"/>
                  <a:gd name="T17" fmla="*/ 104 h 118"/>
                  <a:gd name="T18" fmla="*/ 28 w 29"/>
                  <a:gd name="T19" fmla="*/ 115 h 118"/>
                  <a:gd name="T20" fmla="*/ 18 w 29"/>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18">
                    <a:moveTo>
                      <a:pt x="18" y="117"/>
                    </a:moveTo>
                    <a:cubicBezTo>
                      <a:pt x="1" y="117"/>
                      <a:pt x="1" y="101"/>
                      <a:pt x="1" y="94"/>
                    </a:cubicBezTo>
                    <a:lnTo>
                      <a:pt x="1" y="28"/>
                    </a:lnTo>
                    <a:cubicBezTo>
                      <a:pt x="1" y="17"/>
                      <a:pt x="0" y="11"/>
                      <a:pt x="0" y="4"/>
                    </a:cubicBezTo>
                    <a:lnTo>
                      <a:pt x="17" y="0"/>
                    </a:lnTo>
                    <a:cubicBezTo>
                      <a:pt x="18" y="6"/>
                      <a:pt x="18" y="12"/>
                      <a:pt x="18" y="22"/>
                    </a:cubicBezTo>
                    <a:lnTo>
                      <a:pt x="18" y="89"/>
                    </a:lnTo>
                    <a:cubicBezTo>
                      <a:pt x="18" y="100"/>
                      <a:pt x="19" y="101"/>
                      <a:pt x="19" y="103"/>
                    </a:cubicBezTo>
                    <a:cubicBezTo>
                      <a:pt x="21" y="104"/>
                      <a:pt x="24" y="105"/>
                      <a:pt x="25" y="104"/>
                    </a:cubicBezTo>
                    <a:lnTo>
                      <a:pt x="28" y="115"/>
                    </a:lnTo>
                    <a:cubicBezTo>
                      <a:pt x="25" y="117"/>
                      <a:pt x="22"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3" name="Freeform 78"/>
              <p:cNvSpPr>
                <a:spLocks noChangeArrowheads="1"/>
              </p:cNvSpPr>
              <p:nvPr/>
            </p:nvSpPr>
            <p:spPr bwMode="auto">
              <a:xfrm>
                <a:off x="6873875" y="4683125"/>
                <a:ext cx="7938" cy="41275"/>
              </a:xfrm>
              <a:custGeom>
                <a:avLst/>
                <a:gdLst>
                  <a:gd name="T0" fmla="*/ 12 w 24"/>
                  <a:gd name="T1" fmla="*/ 24 h 115"/>
                  <a:gd name="T2" fmla="*/ 0 w 24"/>
                  <a:gd name="T3" fmla="*/ 13 h 115"/>
                  <a:gd name="T4" fmla="*/ 12 w 24"/>
                  <a:gd name="T5" fmla="*/ 0 h 115"/>
                  <a:gd name="T6" fmla="*/ 23 w 24"/>
                  <a:gd name="T7" fmla="*/ 13 h 115"/>
                  <a:gd name="T8" fmla="*/ 12 w 24"/>
                  <a:gd name="T9" fmla="*/ 24 h 115"/>
                  <a:gd name="T10" fmla="*/ 2 w 24"/>
                  <a:gd name="T11" fmla="*/ 114 h 115"/>
                  <a:gd name="T12" fmla="*/ 2 w 24"/>
                  <a:gd name="T13" fmla="*/ 36 h 115"/>
                  <a:gd name="T14" fmla="*/ 20 w 24"/>
                  <a:gd name="T15" fmla="*/ 34 h 115"/>
                  <a:gd name="T16" fmla="*/ 20 w 24"/>
                  <a:gd name="T17" fmla="*/ 114 h 115"/>
                  <a:gd name="T18" fmla="*/ 2 w 24"/>
                  <a:gd name="T19"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5">
                    <a:moveTo>
                      <a:pt x="12" y="24"/>
                    </a:moveTo>
                    <a:cubicBezTo>
                      <a:pt x="5" y="24"/>
                      <a:pt x="0" y="18"/>
                      <a:pt x="0" y="13"/>
                    </a:cubicBezTo>
                    <a:cubicBezTo>
                      <a:pt x="0" y="6"/>
                      <a:pt x="5" y="0"/>
                      <a:pt x="12" y="0"/>
                    </a:cubicBezTo>
                    <a:cubicBezTo>
                      <a:pt x="17" y="0"/>
                      <a:pt x="23" y="6"/>
                      <a:pt x="23" y="13"/>
                    </a:cubicBezTo>
                    <a:cubicBezTo>
                      <a:pt x="23" y="18"/>
                      <a:pt x="17" y="24"/>
                      <a:pt x="12" y="24"/>
                    </a:cubicBezTo>
                    <a:close/>
                    <a:moveTo>
                      <a:pt x="2" y="114"/>
                    </a:moveTo>
                    <a:lnTo>
                      <a:pt x="2" y="36"/>
                    </a:lnTo>
                    <a:lnTo>
                      <a:pt x="20" y="34"/>
                    </a:lnTo>
                    <a:lnTo>
                      <a:pt x="20" y="114"/>
                    </a:lnTo>
                    <a:lnTo>
                      <a:pt x="2" y="114"/>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4" name="Freeform 79"/>
              <p:cNvSpPr>
                <a:spLocks noChangeArrowheads="1"/>
              </p:cNvSpPr>
              <p:nvPr/>
            </p:nvSpPr>
            <p:spPr bwMode="auto">
              <a:xfrm>
                <a:off x="6886575" y="4695825"/>
                <a:ext cx="20638" cy="30163"/>
              </a:xfrm>
              <a:custGeom>
                <a:avLst/>
                <a:gdLst>
                  <a:gd name="T0" fmla="*/ 33 w 59"/>
                  <a:gd name="T1" fmla="*/ 82 h 83"/>
                  <a:gd name="T2" fmla="*/ 0 w 59"/>
                  <a:gd name="T3" fmla="*/ 41 h 83"/>
                  <a:gd name="T4" fmla="*/ 35 w 59"/>
                  <a:gd name="T5" fmla="*/ 0 h 83"/>
                  <a:gd name="T6" fmla="*/ 57 w 59"/>
                  <a:gd name="T7" fmla="*/ 8 h 83"/>
                  <a:gd name="T8" fmla="*/ 49 w 59"/>
                  <a:gd name="T9" fmla="*/ 19 h 83"/>
                  <a:gd name="T10" fmla="*/ 35 w 59"/>
                  <a:gd name="T11" fmla="*/ 14 h 83"/>
                  <a:gd name="T12" fmla="*/ 22 w 59"/>
                  <a:gd name="T13" fmla="*/ 20 h 83"/>
                  <a:gd name="T14" fmla="*/ 20 w 59"/>
                  <a:gd name="T15" fmla="*/ 43 h 83"/>
                  <a:gd name="T16" fmla="*/ 25 w 59"/>
                  <a:gd name="T17" fmla="*/ 65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3" y="82"/>
                      <a:pt x="0" y="68"/>
                      <a:pt x="0" y="41"/>
                    </a:cubicBezTo>
                    <a:cubicBezTo>
                      <a:pt x="0" y="14"/>
                      <a:pt x="17" y="0"/>
                      <a:pt x="35" y="0"/>
                    </a:cubicBezTo>
                    <a:cubicBezTo>
                      <a:pt x="43" y="0"/>
                      <a:pt x="50" y="1"/>
                      <a:pt x="57" y="8"/>
                    </a:cubicBezTo>
                    <a:lnTo>
                      <a:pt x="49" y="19"/>
                    </a:lnTo>
                    <a:cubicBezTo>
                      <a:pt x="43" y="15"/>
                      <a:pt x="39" y="14"/>
                      <a:pt x="35" y="14"/>
                    </a:cubicBezTo>
                    <a:cubicBezTo>
                      <a:pt x="29" y="14"/>
                      <a:pt x="25" y="16"/>
                      <a:pt x="22" y="20"/>
                    </a:cubicBezTo>
                    <a:cubicBezTo>
                      <a:pt x="20" y="26"/>
                      <a:pt x="20" y="33"/>
                      <a:pt x="20" y="43"/>
                    </a:cubicBezTo>
                    <a:cubicBezTo>
                      <a:pt x="20" y="54"/>
                      <a:pt x="21" y="61"/>
                      <a:pt x="25" y="65"/>
                    </a:cubicBezTo>
                    <a:cubicBezTo>
                      <a:pt x="26" y="68"/>
                      <a:pt x="31" y="69"/>
                      <a:pt x="35" y="69"/>
                    </a:cubicBezTo>
                    <a:cubicBezTo>
                      <a:pt x="40" y="69"/>
                      <a:pt x="46" y="66"/>
                      <a:pt x="50" y="61"/>
                    </a:cubicBezTo>
                    <a:lnTo>
                      <a:pt x="58" y="72"/>
                    </a:lnTo>
                    <a:cubicBezTo>
                      <a:pt x="51" y="79"/>
                      <a:pt x="45"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5" name="Freeform 80"/>
              <p:cNvSpPr>
                <a:spLocks noChangeArrowheads="1"/>
              </p:cNvSpPr>
              <p:nvPr/>
            </p:nvSpPr>
            <p:spPr bwMode="auto">
              <a:xfrm>
                <a:off x="6908800" y="4716463"/>
                <a:ext cx="7938" cy="7937"/>
              </a:xfrm>
              <a:custGeom>
                <a:avLst/>
                <a:gdLst>
                  <a:gd name="T0" fmla="*/ 11 w 23"/>
                  <a:gd name="T1" fmla="*/ 23 h 24"/>
                  <a:gd name="T2" fmla="*/ 0 w 23"/>
                  <a:gd name="T3" fmla="*/ 11 h 24"/>
                  <a:gd name="T4" fmla="*/ 11 w 23"/>
                  <a:gd name="T5" fmla="*/ 0 h 24"/>
                  <a:gd name="T6" fmla="*/ 22 w 23"/>
                  <a:gd name="T7" fmla="*/ 11 h 24"/>
                  <a:gd name="T8" fmla="*/ 11 w 23"/>
                  <a:gd name="T9" fmla="*/ 23 h 24"/>
                  <a:gd name="T10" fmla="*/ 11 w 23"/>
                  <a:gd name="T11" fmla="*/ 2 h 24"/>
                  <a:gd name="T12" fmla="*/ 1 w 23"/>
                  <a:gd name="T13" fmla="*/ 11 h 24"/>
                  <a:gd name="T14" fmla="*/ 11 w 23"/>
                  <a:gd name="T15" fmla="*/ 21 h 24"/>
                  <a:gd name="T16" fmla="*/ 19 w 23"/>
                  <a:gd name="T17" fmla="*/ 11 h 24"/>
                  <a:gd name="T18" fmla="*/ 11 w 23"/>
                  <a:gd name="T19" fmla="*/ 2 h 24"/>
                  <a:gd name="T20" fmla="*/ 12 w 23"/>
                  <a:gd name="T21" fmla="*/ 16 h 24"/>
                  <a:gd name="T22" fmla="*/ 9 w 23"/>
                  <a:gd name="T23" fmla="*/ 13 h 24"/>
                  <a:gd name="T24" fmla="*/ 9 w 23"/>
                  <a:gd name="T25" fmla="*/ 13 h 24"/>
                  <a:gd name="T26" fmla="*/ 9 w 23"/>
                  <a:gd name="T27" fmla="*/ 17 h 24"/>
                  <a:gd name="T28" fmla="*/ 6 w 23"/>
                  <a:gd name="T29" fmla="*/ 17 h 24"/>
                  <a:gd name="T30" fmla="*/ 6 w 23"/>
                  <a:gd name="T31" fmla="*/ 4 h 24"/>
                  <a:gd name="T32" fmla="*/ 11 w 23"/>
                  <a:gd name="T33" fmla="*/ 4 h 24"/>
                  <a:gd name="T34" fmla="*/ 15 w 23"/>
                  <a:gd name="T35" fmla="*/ 9 h 24"/>
                  <a:gd name="T36" fmla="*/ 12 w 23"/>
                  <a:gd name="T37" fmla="*/ 11 h 24"/>
                  <a:gd name="T38" fmla="*/ 12 w 23"/>
                  <a:gd name="T39" fmla="*/ 13 h 24"/>
                  <a:gd name="T40" fmla="*/ 16 w 23"/>
                  <a:gd name="T41" fmla="*/ 17 h 24"/>
                  <a:gd name="T42" fmla="*/ 13 w 23"/>
                  <a:gd name="T43" fmla="*/ 17 h 24"/>
                  <a:gd name="T44" fmla="*/ 12 w 23"/>
                  <a:gd name="T45" fmla="*/ 16 h 24"/>
                  <a:gd name="T46" fmla="*/ 12 w 23"/>
                  <a:gd name="T47" fmla="*/ 7 h 24"/>
                  <a:gd name="T48" fmla="*/ 9 w 23"/>
                  <a:gd name="T49" fmla="*/ 7 h 24"/>
                  <a:gd name="T50" fmla="*/ 9 w 23"/>
                  <a:gd name="T51" fmla="*/ 7 h 24"/>
                  <a:gd name="T52" fmla="*/ 9 w 23"/>
                  <a:gd name="T53" fmla="*/ 10 h 24"/>
                  <a:gd name="T54" fmla="*/ 9 w 23"/>
                  <a:gd name="T55" fmla="*/ 10 h 24"/>
                  <a:gd name="T56" fmla="*/ 12 w 23"/>
                  <a:gd name="T57" fmla="*/ 10 h 24"/>
                  <a:gd name="T58" fmla="*/ 12 w 23"/>
                  <a:gd name="T59" fmla="*/ 9 h 24"/>
                  <a:gd name="T60" fmla="*/ 12 w 23"/>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4">
                    <a:moveTo>
                      <a:pt x="11" y="23"/>
                    </a:moveTo>
                    <a:cubicBezTo>
                      <a:pt x="4" y="23"/>
                      <a:pt x="0" y="18"/>
                      <a:pt x="0" y="11"/>
                    </a:cubicBezTo>
                    <a:cubicBezTo>
                      <a:pt x="0" y="4"/>
                      <a:pt x="4" y="0"/>
                      <a:pt x="11" y="0"/>
                    </a:cubicBezTo>
                    <a:cubicBezTo>
                      <a:pt x="17" y="0"/>
                      <a:pt x="22" y="4"/>
                      <a:pt x="22" y="11"/>
                    </a:cubicBezTo>
                    <a:cubicBezTo>
                      <a:pt x="22" y="18"/>
                      <a:pt x="17" y="23"/>
                      <a:pt x="11" y="23"/>
                    </a:cubicBezTo>
                    <a:close/>
                    <a:moveTo>
                      <a:pt x="11" y="2"/>
                    </a:moveTo>
                    <a:cubicBezTo>
                      <a:pt x="6" y="2"/>
                      <a:pt x="1" y="6"/>
                      <a:pt x="1" y="11"/>
                    </a:cubicBezTo>
                    <a:cubicBezTo>
                      <a:pt x="1" y="17"/>
                      <a:pt x="6" y="21"/>
                      <a:pt x="11" y="21"/>
                    </a:cubicBezTo>
                    <a:cubicBezTo>
                      <a:pt x="15" y="21"/>
                      <a:pt x="19" y="17"/>
                      <a:pt x="19" y="11"/>
                    </a:cubicBezTo>
                    <a:cubicBezTo>
                      <a:pt x="19" y="6"/>
                      <a:pt x="15" y="2"/>
                      <a:pt x="11" y="2"/>
                    </a:cubicBezTo>
                    <a:close/>
                    <a:moveTo>
                      <a:pt x="12" y="16"/>
                    </a:moveTo>
                    <a:cubicBezTo>
                      <a:pt x="11" y="13"/>
                      <a:pt x="9" y="13"/>
                      <a:pt x="9" y="13"/>
                    </a:cubicBezTo>
                    <a:lnTo>
                      <a:pt x="9" y="13"/>
                    </a:lnTo>
                    <a:lnTo>
                      <a:pt x="9" y="17"/>
                    </a:lnTo>
                    <a:lnTo>
                      <a:pt x="6" y="17"/>
                    </a:lnTo>
                    <a:lnTo>
                      <a:pt x="6" y="4"/>
                    </a:lnTo>
                    <a:lnTo>
                      <a:pt x="11" y="4"/>
                    </a:lnTo>
                    <a:cubicBezTo>
                      <a:pt x="13" y="4"/>
                      <a:pt x="15" y="6"/>
                      <a:pt x="15" y="9"/>
                    </a:cubicBezTo>
                    <a:cubicBezTo>
                      <a:pt x="15" y="10"/>
                      <a:pt x="13" y="11"/>
                      <a:pt x="12" y="11"/>
                    </a:cubicBezTo>
                    <a:cubicBezTo>
                      <a:pt x="12" y="13"/>
                      <a:pt x="12" y="13"/>
                      <a:pt x="12" y="13"/>
                    </a:cubicBezTo>
                    <a:cubicBezTo>
                      <a:pt x="13" y="14"/>
                      <a:pt x="16" y="17"/>
                      <a:pt x="16" y="17"/>
                    </a:cubicBezTo>
                    <a:lnTo>
                      <a:pt x="13" y="17"/>
                    </a:lnTo>
                    <a:cubicBezTo>
                      <a:pt x="12" y="17"/>
                      <a:pt x="12" y="17"/>
                      <a:pt x="12" y="16"/>
                    </a:cubicBezTo>
                    <a:close/>
                    <a:moveTo>
                      <a:pt x="12" y="7"/>
                    </a:moveTo>
                    <a:cubicBezTo>
                      <a:pt x="11" y="7"/>
                      <a:pt x="11" y="7"/>
                      <a:pt x="9" y="7"/>
                    </a:cubicBezTo>
                    <a:lnTo>
                      <a:pt x="9" y="7"/>
                    </a:lnTo>
                    <a:lnTo>
                      <a:pt x="9" y="10"/>
                    </a:lnTo>
                    <a:lnTo>
                      <a:pt x="9" y="10"/>
                    </a:lnTo>
                    <a:cubicBezTo>
                      <a:pt x="11" y="10"/>
                      <a:pt x="12" y="10"/>
                      <a:pt x="12" y="10"/>
                    </a:cubicBezTo>
                    <a:lnTo>
                      <a:pt x="12" y="9"/>
                    </a:lnTo>
                    <a:cubicBezTo>
                      <a:pt x="12" y="7"/>
                      <a:pt x="12" y="7"/>
                      <a:pt x="12"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8" name="Group 417"/>
            <p:cNvGrpSpPr/>
            <p:nvPr/>
          </p:nvGrpSpPr>
          <p:grpSpPr>
            <a:xfrm>
              <a:off x="3037324" y="3677518"/>
              <a:ext cx="451411" cy="119532"/>
              <a:chOff x="3216275" y="4681538"/>
              <a:chExt cx="509588" cy="134937"/>
            </a:xfrm>
          </p:grpSpPr>
          <p:sp>
            <p:nvSpPr>
              <p:cNvPr id="995" name="Freeform 81"/>
              <p:cNvSpPr>
                <a:spLocks noChangeArrowheads="1"/>
              </p:cNvSpPr>
              <p:nvPr/>
            </p:nvSpPr>
            <p:spPr bwMode="auto">
              <a:xfrm>
                <a:off x="3216275" y="4732338"/>
                <a:ext cx="65088" cy="84137"/>
              </a:xfrm>
              <a:custGeom>
                <a:avLst/>
                <a:gdLst>
                  <a:gd name="T0" fmla="*/ 0 w 180"/>
                  <a:gd name="T1" fmla="*/ 197 h 234"/>
                  <a:gd name="T2" fmla="*/ 29 w 180"/>
                  <a:gd name="T3" fmla="*/ 161 h 234"/>
                  <a:gd name="T4" fmla="*/ 97 w 180"/>
                  <a:gd name="T5" fmla="*/ 189 h 234"/>
                  <a:gd name="T6" fmla="*/ 131 w 180"/>
                  <a:gd name="T7" fmla="*/ 168 h 234"/>
                  <a:gd name="T8" fmla="*/ 131 w 180"/>
                  <a:gd name="T9" fmla="*/ 166 h 234"/>
                  <a:gd name="T10" fmla="*/ 85 w 180"/>
                  <a:gd name="T11" fmla="*/ 137 h 234"/>
                  <a:gd name="T12" fmla="*/ 10 w 180"/>
                  <a:gd name="T13" fmla="*/ 69 h 234"/>
                  <a:gd name="T14" fmla="*/ 10 w 180"/>
                  <a:gd name="T15" fmla="*/ 68 h 234"/>
                  <a:gd name="T16" fmla="*/ 89 w 180"/>
                  <a:gd name="T17" fmla="*/ 0 h 234"/>
                  <a:gd name="T18" fmla="*/ 174 w 180"/>
                  <a:gd name="T19" fmla="*/ 29 h 234"/>
                  <a:gd name="T20" fmla="*/ 147 w 180"/>
                  <a:gd name="T21" fmla="*/ 67 h 234"/>
                  <a:gd name="T22" fmla="*/ 88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7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1" y="180"/>
                      <a:pt x="131" y="168"/>
                    </a:cubicBezTo>
                    <a:lnTo>
                      <a:pt x="131" y="166"/>
                    </a:lnTo>
                    <a:cubicBezTo>
                      <a:pt x="131" y="154"/>
                      <a:pt x="122" y="147"/>
                      <a:pt x="85" y="137"/>
                    </a:cubicBezTo>
                    <a:cubicBezTo>
                      <a:pt x="39" y="126"/>
                      <a:pt x="10" y="114"/>
                      <a:pt x="10" y="69"/>
                    </a:cubicBezTo>
                    <a:lnTo>
                      <a:pt x="10" y="68"/>
                    </a:lnTo>
                    <a:cubicBezTo>
                      <a:pt x="10" y="26"/>
                      <a:pt x="43" y="0"/>
                      <a:pt x="89" y="0"/>
                    </a:cubicBezTo>
                    <a:cubicBezTo>
                      <a:pt x="122" y="0"/>
                      <a:pt x="150" y="10"/>
                      <a:pt x="174" y="29"/>
                    </a:cubicBezTo>
                    <a:lnTo>
                      <a:pt x="147" y="67"/>
                    </a:lnTo>
                    <a:cubicBezTo>
                      <a:pt x="126" y="53"/>
                      <a:pt x="107" y="44"/>
                      <a:pt x="88" y="44"/>
                    </a:cubicBezTo>
                    <a:cubicBezTo>
                      <a:pt x="70" y="44"/>
                      <a:pt x="58" y="53"/>
                      <a:pt x="58" y="64"/>
                    </a:cubicBezTo>
                    <a:lnTo>
                      <a:pt x="58" y="64"/>
                    </a:lnTo>
                    <a:cubicBezTo>
                      <a:pt x="58" y="79"/>
                      <a:pt x="68" y="85"/>
                      <a:pt x="108" y="94"/>
                    </a:cubicBezTo>
                    <a:cubicBezTo>
                      <a:pt x="154" y="105"/>
                      <a:pt x="179" y="122"/>
                      <a:pt x="179" y="162"/>
                    </a:cubicBezTo>
                    <a:lnTo>
                      <a:pt x="179" y="162"/>
                    </a:lnTo>
                    <a:cubicBezTo>
                      <a:pt x="179" y="208"/>
                      <a:pt x="146" y="233"/>
                      <a:pt x="97" y="233"/>
                    </a:cubicBezTo>
                    <a:cubicBezTo>
                      <a:pt x="63"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6" name="Freeform 82"/>
              <p:cNvSpPr>
                <a:spLocks noChangeArrowheads="1"/>
              </p:cNvSpPr>
              <p:nvPr/>
            </p:nvSpPr>
            <p:spPr bwMode="auto">
              <a:xfrm>
                <a:off x="3289300" y="4733925"/>
                <a:ext cx="61913" cy="82550"/>
              </a:xfrm>
              <a:custGeom>
                <a:avLst/>
                <a:gdLst>
                  <a:gd name="T0" fmla="*/ 0 w 173"/>
                  <a:gd name="T1" fmla="*/ 0 h 228"/>
                  <a:gd name="T2" fmla="*/ 171 w 173"/>
                  <a:gd name="T3" fmla="*/ 0 h 228"/>
                  <a:gd name="T4" fmla="*/ 171 w 173"/>
                  <a:gd name="T5" fmla="*/ 44 h 228"/>
                  <a:gd name="T6" fmla="*/ 50 w 173"/>
                  <a:gd name="T7" fmla="*/ 44 h 228"/>
                  <a:gd name="T8" fmla="*/ 50 w 173"/>
                  <a:gd name="T9" fmla="*/ 90 h 228"/>
                  <a:gd name="T10" fmla="*/ 157 w 173"/>
                  <a:gd name="T11" fmla="*/ 90 h 228"/>
                  <a:gd name="T12" fmla="*/ 157 w 173"/>
                  <a:gd name="T13" fmla="*/ 134 h 228"/>
                  <a:gd name="T14" fmla="*/ 50 w 173"/>
                  <a:gd name="T15" fmla="*/ 134 h 228"/>
                  <a:gd name="T16" fmla="*/ 50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50" y="44"/>
                    </a:lnTo>
                    <a:lnTo>
                      <a:pt x="50" y="90"/>
                    </a:lnTo>
                    <a:lnTo>
                      <a:pt x="157" y="90"/>
                    </a:lnTo>
                    <a:lnTo>
                      <a:pt x="157" y="134"/>
                    </a:lnTo>
                    <a:lnTo>
                      <a:pt x="50" y="134"/>
                    </a:lnTo>
                    <a:lnTo>
                      <a:pt x="50"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7" name="Freeform 83"/>
              <p:cNvSpPr>
                <a:spLocks noChangeArrowheads="1"/>
              </p:cNvSpPr>
              <p:nvPr/>
            </p:nvSpPr>
            <p:spPr bwMode="auto">
              <a:xfrm>
                <a:off x="3360738" y="4733925"/>
                <a:ext cx="71437" cy="82550"/>
              </a:xfrm>
              <a:custGeom>
                <a:avLst/>
                <a:gdLst>
                  <a:gd name="T0" fmla="*/ 105 w 197"/>
                  <a:gd name="T1" fmla="*/ 0 h 228"/>
                  <a:gd name="T2" fmla="*/ 170 w 197"/>
                  <a:gd name="T3" fmla="*/ 23 h 228"/>
                  <a:gd name="T4" fmla="*/ 189 w 197"/>
                  <a:gd name="T5" fmla="*/ 75 h 228"/>
                  <a:gd name="T6" fmla="*/ 189 w 197"/>
                  <a:gd name="T7" fmla="*/ 76 h 228"/>
                  <a:gd name="T8" fmla="*/ 141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5 w 197"/>
                  <a:gd name="T25" fmla="*/ 0 h 228"/>
                  <a:gd name="T26" fmla="*/ 100 w 197"/>
                  <a:gd name="T27" fmla="*/ 111 h 228"/>
                  <a:gd name="T28" fmla="*/ 139 w 197"/>
                  <a:gd name="T29" fmla="*/ 77 h 228"/>
                  <a:gd name="T30" fmla="*/ 139 w 197"/>
                  <a:gd name="T31" fmla="*/ 77 h 228"/>
                  <a:gd name="T32" fmla="*/ 99 w 197"/>
                  <a:gd name="T33" fmla="*/ 46 h 228"/>
                  <a:gd name="T34" fmla="*/ 50 w 197"/>
                  <a:gd name="T35" fmla="*/ 46 h 228"/>
                  <a:gd name="T36" fmla="*/ 50 w 197"/>
                  <a:gd name="T37" fmla="*/ 111 h 228"/>
                  <a:gd name="T38" fmla="*/ 100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5" y="0"/>
                    </a:moveTo>
                    <a:cubicBezTo>
                      <a:pt x="132" y="0"/>
                      <a:pt x="154" y="8"/>
                      <a:pt x="170" y="23"/>
                    </a:cubicBezTo>
                    <a:cubicBezTo>
                      <a:pt x="182" y="36"/>
                      <a:pt x="189" y="54"/>
                      <a:pt x="189" y="75"/>
                    </a:cubicBezTo>
                    <a:lnTo>
                      <a:pt x="189" y="76"/>
                    </a:lnTo>
                    <a:cubicBezTo>
                      <a:pt x="189" y="112"/>
                      <a:pt x="170" y="134"/>
                      <a:pt x="141" y="145"/>
                    </a:cubicBezTo>
                    <a:lnTo>
                      <a:pt x="196" y="227"/>
                    </a:lnTo>
                    <a:lnTo>
                      <a:pt x="138" y="227"/>
                    </a:lnTo>
                    <a:lnTo>
                      <a:pt x="89" y="154"/>
                    </a:lnTo>
                    <a:lnTo>
                      <a:pt x="50" y="154"/>
                    </a:lnTo>
                    <a:lnTo>
                      <a:pt x="50" y="227"/>
                    </a:lnTo>
                    <a:lnTo>
                      <a:pt x="0" y="227"/>
                    </a:lnTo>
                    <a:lnTo>
                      <a:pt x="0" y="0"/>
                    </a:lnTo>
                    <a:lnTo>
                      <a:pt x="105" y="0"/>
                    </a:lnTo>
                    <a:close/>
                    <a:moveTo>
                      <a:pt x="100" y="111"/>
                    </a:moveTo>
                    <a:cubicBezTo>
                      <a:pt x="125" y="111"/>
                      <a:pt x="139" y="97"/>
                      <a:pt x="139" y="77"/>
                    </a:cubicBezTo>
                    <a:lnTo>
                      <a:pt x="139" y="77"/>
                    </a:lnTo>
                    <a:cubicBezTo>
                      <a:pt x="139" y="57"/>
                      <a:pt x="124" y="46"/>
                      <a:pt x="99" y="46"/>
                    </a:cubicBezTo>
                    <a:lnTo>
                      <a:pt x="50" y="46"/>
                    </a:lnTo>
                    <a:lnTo>
                      <a:pt x="50" y="111"/>
                    </a:lnTo>
                    <a:lnTo>
                      <a:pt x="100"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8" name="Freeform 84"/>
              <p:cNvSpPr>
                <a:spLocks noChangeArrowheads="1"/>
              </p:cNvSpPr>
              <p:nvPr/>
            </p:nvSpPr>
            <p:spPr bwMode="auto">
              <a:xfrm>
                <a:off x="3429000" y="4733925"/>
                <a:ext cx="82550" cy="82550"/>
              </a:xfrm>
              <a:custGeom>
                <a:avLst/>
                <a:gdLst>
                  <a:gd name="T0" fmla="*/ 0 w 229"/>
                  <a:gd name="T1" fmla="*/ 0 h 230"/>
                  <a:gd name="T2" fmla="*/ 56 w 229"/>
                  <a:gd name="T3" fmla="*/ 0 h 230"/>
                  <a:gd name="T4" fmla="*/ 115 w 229"/>
                  <a:gd name="T5" fmla="*/ 159 h 230"/>
                  <a:gd name="T6" fmla="*/ 174 w 229"/>
                  <a:gd name="T7" fmla="*/ 0 h 230"/>
                  <a:gd name="T8" fmla="*/ 228 w 229"/>
                  <a:gd name="T9" fmla="*/ 0 h 230"/>
                  <a:gd name="T10" fmla="*/ 136 w 229"/>
                  <a:gd name="T11" fmla="*/ 229 h 230"/>
                  <a:gd name="T12" fmla="*/ 92 w 229"/>
                  <a:gd name="T13" fmla="*/ 229 h 230"/>
                  <a:gd name="T14" fmla="*/ 0 w 229"/>
                  <a:gd name="T15" fmla="*/ 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230">
                    <a:moveTo>
                      <a:pt x="0" y="0"/>
                    </a:moveTo>
                    <a:lnTo>
                      <a:pt x="56" y="0"/>
                    </a:lnTo>
                    <a:lnTo>
                      <a:pt x="115" y="159"/>
                    </a:lnTo>
                    <a:lnTo>
                      <a:pt x="174" y="0"/>
                    </a:lnTo>
                    <a:lnTo>
                      <a:pt x="228" y="0"/>
                    </a:lnTo>
                    <a:lnTo>
                      <a:pt x="136" y="229"/>
                    </a:lnTo>
                    <a:lnTo>
                      <a:pt x="92" y="229"/>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9" name="Freeform 85"/>
              <p:cNvSpPr>
                <a:spLocks noChangeArrowheads="1"/>
              </p:cNvSpPr>
              <p:nvPr/>
            </p:nvSpPr>
            <p:spPr bwMode="auto">
              <a:xfrm>
                <a:off x="3517900" y="4733925"/>
                <a:ext cx="61913" cy="82550"/>
              </a:xfrm>
              <a:custGeom>
                <a:avLst/>
                <a:gdLst>
                  <a:gd name="T0" fmla="*/ 0 w 173"/>
                  <a:gd name="T1" fmla="*/ 0 h 228"/>
                  <a:gd name="T2" fmla="*/ 171 w 173"/>
                  <a:gd name="T3" fmla="*/ 0 h 228"/>
                  <a:gd name="T4" fmla="*/ 171 w 173"/>
                  <a:gd name="T5" fmla="*/ 44 h 228"/>
                  <a:gd name="T6" fmla="*/ 49 w 173"/>
                  <a:gd name="T7" fmla="*/ 44 h 228"/>
                  <a:gd name="T8" fmla="*/ 49 w 173"/>
                  <a:gd name="T9" fmla="*/ 90 h 228"/>
                  <a:gd name="T10" fmla="*/ 156 w 173"/>
                  <a:gd name="T11" fmla="*/ 90 h 228"/>
                  <a:gd name="T12" fmla="*/ 156 w 173"/>
                  <a:gd name="T13" fmla="*/ 134 h 228"/>
                  <a:gd name="T14" fmla="*/ 49 w 173"/>
                  <a:gd name="T15" fmla="*/ 134 h 228"/>
                  <a:gd name="T16" fmla="*/ 49 w 173"/>
                  <a:gd name="T17" fmla="*/ 183 h 228"/>
                  <a:gd name="T18" fmla="*/ 172 w 173"/>
                  <a:gd name="T19" fmla="*/ 183 h 228"/>
                  <a:gd name="T20" fmla="*/ 172 w 173"/>
                  <a:gd name="T21" fmla="*/ 227 h 228"/>
                  <a:gd name="T22" fmla="*/ 0 w 173"/>
                  <a:gd name="T23" fmla="*/ 227 h 228"/>
                  <a:gd name="T24" fmla="*/ 0 w 173"/>
                  <a:gd name="T2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28">
                    <a:moveTo>
                      <a:pt x="0" y="0"/>
                    </a:moveTo>
                    <a:lnTo>
                      <a:pt x="171" y="0"/>
                    </a:lnTo>
                    <a:lnTo>
                      <a:pt x="171" y="44"/>
                    </a:lnTo>
                    <a:lnTo>
                      <a:pt x="49" y="44"/>
                    </a:lnTo>
                    <a:lnTo>
                      <a:pt x="49" y="90"/>
                    </a:lnTo>
                    <a:lnTo>
                      <a:pt x="156" y="90"/>
                    </a:lnTo>
                    <a:lnTo>
                      <a:pt x="156" y="134"/>
                    </a:lnTo>
                    <a:lnTo>
                      <a:pt x="49" y="134"/>
                    </a:lnTo>
                    <a:lnTo>
                      <a:pt x="49" y="183"/>
                    </a:lnTo>
                    <a:lnTo>
                      <a:pt x="172" y="183"/>
                    </a:lnTo>
                    <a:lnTo>
                      <a:pt x="172" y="227"/>
                    </a:lnTo>
                    <a:lnTo>
                      <a:pt x="0" y="227"/>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0" name="Freeform 86"/>
              <p:cNvSpPr>
                <a:spLocks noChangeArrowheads="1"/>
              </p:cNvSpPr>
              <p:nvPr/>
            </p:nvSpPr>
            <p:spPr bwMode="auto">
              <a:xfrm>
                <a:off x="3587750" y="4733925"/>
                <a:ext cx="71438" cy="82550"/>
              </a:xfrm>
              <a:custGeom>
                <a:avLst/>
                <a:gdLst>
                  <a:gd name="T0" fmla="*/ 104 w 197"/>
                  <a:gd name="T1" fmla="*/ 0 h 228"/>
                  <a:gd name="T2" fmla="*/ 171 w 197"/>
                  <a:gd name="T3" fmla="*/ 23 h 228"/>
                  <a:gd name="T4" fmla="*/ 190 w 197"/>
                  <a:gd name="T5" fmla="*/ 75 h 228"/>
                  <a:gd name="T6" fmla="*/ 190 w 197"/>
                  <a:gd name="T7" fmla="*/ 76 h 228"/>
                  <a:gd name="T8" fmla="*/ 142 w 197"/>
                  <a:gd name="T9" fmla="*/ 145 h 228"/>
                  <a:gd name="T10" fmla="*/ 196 w 197"/>
                  <a:gd name="T11" fmla="*/ 227 h 228"/>
                  <a:gd name="T12" fmla="*/ 138 w 197"/>
                  <a:gd name="T13" fmla="*/ 227 h 228"/>
                  <a:gd name="T14" fmla="*/ 89 w 197"/>
                  <a:gd name="T15" fmla="*/ 154 h 228"/>
                  <a:gd name="T16" fmla="*/ 50 w 197"/>
                  <a:gd name="T17" fmla="*/ 154 h 228"/>
                  <a:gd name="T18" fmla="*/ 50 w 197"/>
                  <a:gd name="T19" fmla="*/ 227 h 228"/>
                  <a:gd name="T20" fmla="*/ 0 w 197"/>
                  <a:gd name="T21" fmla="*/ 227 h 228"/>
                  <a:gd name="T22" fmla="*/ 0 w 197"/>
                  <a:gd name="T23" fmla="*/ 0 h 228"/>
                  <a:gd name="T24" fmla="*/ 104 w 197"/>
                  <a:gd name="T25" fmla="*/ 0 h 228"/>
                  <a:gd name="T26" fmla="*/ 102 w 197"/>
                  <a:gd name="T27" fmla="*/ 111 h 228"/>
                  <a:gd name="T28" fmla="*/ 139 w 197"/>
                  <a:gd name="T29" fmla="*/ 77 h 228"/>
                  <a:gd name="T30" fmla="*/ 139 w 197"/>
                  <a:gd name="T31" fmla="*/ 77 h 228"/>
                  <a:gd name="T32" fmla="*/ 100 w 197"/>
                  <a:gd name="T33" fmla="*/ 46 h 228"/>
                  <a:gd name="T34" fmla="*/ 50 w 197"/>
                  <a:gd name="T35" fmla="*/ 46 h 228"/>
                  <a:gd name="T36" fmla="*/ 50 w 197"/>
                  <a:gd name="T37" fmla="*/ 111 h 228"/>
                  <a:gd name="T38" fmla="*/ 102 w 197"/>
                  <a:gd name="T39"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28">
                    <a:moveTo>
                      <a:pt x="104" y="0"/>
                    </a:moveTo>
                    <a:cubicBezTo>
                      <a:pt x="133" y="0"/>
                      <a:pt x="156" y="8"/>
                      <a:pt x="171" y="23"/>
                    </a:cubicBezTo>
                    <a:cubicBezTo>
                      <a:pt x="183" y="36"/>
                      <a:pt x="190" y="54"/>
                      <a:pt x="190" y="75"/>
                    </a:cubicBezTo>
                    <a:lnTo>
                      <a:pt x="190" y="76"/>
                    </a:lnTo>
                    <a:cubicBezTo>
                      <a:pt x="190" y="112"/>
                      <a:pt x="170" y="134"/>
                      <a:pt x="142" y="145"/>
                    </a:cubicBezTo>
                    <a:lnTo>
                      <a:pt x="196" y="227"/>
                    </a:lnTo>
                    <a:lnTo>
                      <a:pt x="138" y="227"/>
                    </a:lnTo>
                    <a:lnTo>
                      <a:pt x="89" y="154"/>
                    </a:lnTo>
                    <a:lnTo>
                      <a:pt x="50" y="154"/>
                    </a:lnTo>
                    <a:lnTo>
                      <a:pt x="50" y="227"/>
                    </a:lnTo>
                    <a:lnTo>
                      <a:pt x="0" y="227"/>
                    </a:lnTo>
                    <a:lnTo>
                      <a:pt x="0" y="0"/>
                    </a:lnTo>
                    <a:lnTo>
                      <a:pt x="104" y="0"/>
                    </a:lnTo>
                    <a:close/>
                    <a:moveTo>
                      <a:pt x="102" y="111"/>
                    </a:moveTo>
                    <a:cubicBezTo>
                      <a:pt x="125" y="111"/>
                      <a:pt x="139" y="97"/>
                      <a:pt x="139" y="77"/>
                    </a:cubicBezTo>
                    <a:lnTo>
                      <a:pt x="139" y="77"/>
                    </a:lnTo>
                    <a:cubicBezTo>
                      <a:pt x="139" y="57"/>
                      <a:pt x="124" y="46"/>
                      <a:pt x="100" y="46"/>
                    </a:cubicBezTo>
                    <a:lnTo>
                      <a:pt x="50" y="46"/>
                    </a:lnTo>
                    <a:lnTo>
                      <a:pt x="50" y="111"/>
                    </a:lnTo>
                    <a:lnTo>
                      <a:pt x="102" y="111"/>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1" name="Freeform 87"/>
              <p:cNvSpPr>
                <a:spLocks noChangeArrowheads="1"/>
              </p:cNvSpPr>
              <p:nvPr/>
            </p:nvSpPr>
            <p:spPr bwMode="auto">
              <a:xfrm>
                <a:off x="3660775" y="4732338"/>
                <a:ext cx="65088" cy="84137"/>
              </a:xfrm>
              <a:custGeom>
                <a:avLst/>
                <a:gdLst>
                  <a:gd name="T0" fmla="*/ 0 w 180"/>
                  <a:gd name="T1" fmla="*/ 197 h 234"/>
                  <a:gd name="T2" fmla="*/ 29 w 180"/>
                  <a:gd name="T3" fmla="*/ 161 h 234"/>
                  <a:gd name="T4" fmla="*/ 97 w 180"/>
                  <a:gd name="T5" fmla="*/ 189 h 234"/>
                  <a:gd name="T6" fmla="*/ 130 w 180"/>
                  <a:gd name="T7" fmla="*/ 168 h 234"/>
                  <a:gd name="T8" fmla="*/ 130 w 180"/>
                  <a:gd name="T9" fmla="*/ 166 h 234"/>
                  <a:gd name="T10" fmla="*/ 85 w 180"/>
                  <a:gd name="T11" fmla="*/ 137 h 234"/>
                  <a:gd name="T12" fmla="*/ 10 w 180"/>
                  <a:gd name="T13" fmla="*/ 69 h 234"/>
                  <a:gd name="T14" fmla="*/ 10 w 180"/>
                  <a:gd name="T15" fmla="*/ 68 h 234"/>
                  <a:gd name="T16" fmla="*/ 89 w 180"/>
                  <a:gd name="T17" fmla="*/ 0 h 234"/>
                  <a:gd name="T18" fmla="*/ 173 w 180"/>
                  <a:gd name="T19" fmla="*/ 29 h 234"/>
                  <a:gd name="T20" fmla="*/ 147 w 180"/>
                  <a:gd name="T21" fmla="*/ 67 h 234"/>
                  <a:gd name="T22" fmla="*/ 87 w 180"/>
                  <a:gd name="T23" fmla="*/ 44 h 234"/>
                  <a:gd name="T24" fmla="*/ 58 w 180"/>
                  <a:gd name="T25" fmla="*/ 64 h 234"/>
                  <a:gd name="T26" fmla="*/ 58 w 180"/>
                  <a:gd name="T27" fmla="*/ 64 h 234"/>
                  <a:gd name="T28" fmla="*/ 108 w 180"/>
                  <a:gd name="T29" fmla="*/ 94 h 234"/>
                  <a:gd name="T30" fmla="*/ 179 w 180"/>
                  <a:gd name="T31" fmla="*/ 162 h 234"/>
                  <a:gd name="T32" fmla="*/ 179 w 180"/>
                  <a:gd name="T33" fmla="*/ 162 h 234"/>
                  <a:gd name="T34" fmla="*/ 96 w 180"/>
                  <a:gd name="T35" fmla="*/ 233 h 234"/>
                  <a:gd name="T36" fmla="*/ 0 w 180"/>
                  <a:gd name="T37" fmla="*/ 19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234">
                    <a:moveTo>
                      <a:pt x="0" y="197"/>
                    </a:moveTo>
                    <a:lnTo>
                      <a:pt x="29" y="161"/>
                    </a:lnTo>
                    <a:cubicBezTo>
                      <a:pt x="50" y="178"/>
                      <a:pt x="72" y="189"/>
                      <a:pt x="97" y="189"/>
                    </a:cubicBezTo>
                    <a:cubicBezTo>
                      <a:pt x="118" y="189"/>
                      <a:pt x="130" y="180"/>
                      <a:pt x="130" y="168"/>
                    </a:cubicBezTo>
                    <a:lnTo>
                      <a:pt x="130" y="166"/>
                    </a:lnTo>
                    <a:cubicBezTo>
                      <a:pt x="130" y="154"/>
                      <a:pt x="122" y="147"/>
                      <a:pt x="85" y="137"/>
                    </a:cubicBezTo>
                    <a:cubicBezTo>
                      <a:pt x="39" y="126"/>
                      <a:pt x="10" y="114"/>
                      <a:pt x="10" y="69"/>
                    </a:cubicBezTo>
                    <a:lnTo>
                      <a:pt x="10" y="68"/>
                    </a:lnTo>
                    <a:cubicBezTo>
                      <a:pt x="10" y="26"/>
                      <a:pt x="43" y="0"/>
                      <a:pt x="89" y="0"/>
                    </a:cubicBezTo>
                    <a:cubicBezTo>
                      <a:pt x="122" y="0"/>
                      <a:pt x="150" y="10"/>
                      <a:pt x="173" y="29"/>
                    </a:cubicBezTo>
                    <a:lnTo>
                      <a:pt x="147" y="67"/>
                    </a:lnTo>
                    <a:cubicBezTo>
                      <a:pt x="126" y="53"/>
                      <a:pt x="106" y="44"/>
                      <a:pt x="87" y="44"/>
                    </a:cubicBezTo>
                    <a:cubicBezTo>
                      <a:pt x="69" y="44"/>
                      <a:pt x="58" y="53"/>
                      <a:pt x="58" y="64"/>
                    </a:cubicBezTo>
                    <a:lnTo>
                      <a:pt x="58" y="64"/>
                    </a:lnTo>
                    <a:cubicBezTo>
                      <a:pt x="58" y="79"/>
                      <a:pt x="68" y="85"/>
                      <a:pt x="108" y="94"/>
                    </a:cubicBezTo>
                    <a:cubicBezTo>
                      <a:pt x="154" y="105"/>
                      <a:pt x="179" y="122"/>
                      <a:pt x="179" y="162"/>
                    </a:cubicBezTo>
                    <a:lnTo>
                      <a:pt x="179" y="162"/>
                    </a:lnTo>
                    <a:cubicBezTo>
                      <a:pt x="179" y="208"/>
                      <a:pt x="146" y="233"/>
                      <a:pt x="96" y="233"/>
                    </a:cubicBezTo>
                    <a:cubicBezTo>
                      <a:pt x="62" y="233"/>
                      <a:pt x="28" y="221"/>
                      <a:pt x="0" y="19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2" name="Freeform 88"/>
              <p:cNvSpPr>
                <a:spLocks noChangeArrowheads="1"/>
              </p:cNvSpPr>
              <p:nvPr/>
            </p:nvSpPr>
            <p:spPr bwMode="auto">
              <a:xfrm>
                <a:off x="3219450" y="4683125"/>
                <a:ext cx="26988" cy="38100"/>
              </a:xfrm>
              <a:custGeom>
                <a:avLst/>
                <a:gdLst>
                  <a:gd name="T0" fmla="*/ 55 w 75"/>
                  <a:gd name="T1" fmla="*/ 107 h 108"/>
                  <a:gd name="T2" fmla="*/ 31 w 75"/>
                  <a:gd name="T3" fmla="*/ 57 h 108"/>
                  <a:gd name="T4" fmla="*/ 17 w 75"/>
                  <a:gd name="T5" fmla="*/ 25 h 108"/>
                  <a:gd name="T6" fmla="*/ 16 w 75"/>
                  <a:gd name="T7" fmla="*/ 25 h 108"/>
                  <a:gd name="T8" fmla="*/ 17 w 75"/>
                  <a:gd name="T9" fmla="*/ 56 h 108"/>
                  <a:gd name="T10" fmla="*/ 19 w 75"/>
                  <a:gd name="T11" fmla="*/ 107 h 108"/>
                  <a:gd name="T12" fmla="*/ 0 w 75"/>
                  <a:gd name="T13" fmla="*/ 107 h 108"/>
                  <a:gd name="T14" fmla="*/ 0 w 75"/>
                  <a:gd name="T15" fmla="*/ 0 h 108"/>
                  <a:gd name="T16" fmla="*/ 21 w 75"/>
                  <a:gd name="T17" fmla="*/ 0 h 108"/>
                  <a:gd name="T18" fmla="*/ 48 w 75"/>
                  <a:gd name="T19" fmla="*/ 53 h 108"/>
                  <a:gd name="T20" fmla="*/ 57 w 75"/>
                  <a:gd name="T21" fmla="*/ 81 h 108"/>
                  <a:gd name="T22" fmla="*/ 59 w 75"/>
                  <a:gd name="T23" fmla="*/ 79 h 108"/>
                  <a:gd name="T24" fmla="*/ 57 w 75"/>
                  <a:gd name="T25" fmla="*/ 49 h 108"/>
                  <a:gd name="T26" fmla="*/ 56 w 75"/>
                  <a:gd name="T27" fmla="*/ 0 h 108"/>
                  <a:gd name="T28" fmla="*/ 74 w 75"/>
                  <a:gd name="T29" fmla="*/ 0 h 108"/>
                  <a:gd name="T30" fmla="*/ 74 w 75"/>
                  <a:gd name="T31" fmla="*/ 107 h 108"/>
                  <a:gd name="T32" fmla="*/ 55 w 75"/>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08">
                    <a:moveTo>
                      <a:pt x="55" y="107"/>
                    </a:moveTo>
                    <a:lnTo>
                      <a:pt x="31" y="57"/>
                    </a:lnTo>
                    <a:cubicBezTo>
                      <a:pt x="25" y="45"/>
                      <a:pt x="19" y="31"/>
                      <a:pt x="17" y="25"/>
                    </a:cubicBezTo>
                    <a:lnTo>
                      <a:pt x="16" y="25"/>
                    </a:lnTo>
                    <a:cubicBezTo>
                      <a:pt x="17" y="35"/>
                      <a:pt x="17" y="46"/>
                      <a:pt x="17" y="56"/>
                    </a:cubicBezTo>
                    <a:lnTo>
                      <a:pt x="19" y="107"/>
                    </a:lnTo>
                    <a:lnTo>
                      <a:pt x="0" y="107"/>
                    </a:lnTo>
                    <a:lnTo>
                      <a:pt x="0" y="0"/>
                    </a:lnTo>
                    <a:lnTo>
                      <a:pt x="21" y="0"/>
                    </a:lnTo>
                    <a:lnTo>
                      <a:pt x="48" y="53"/>
                    </a:lnTo>
                    <a:cubicBezTo>
                      <a:pt x="52" y="63"/>
                      <a:pt x="56" y="75"/>
                      <a:pt x="57" y="81"/>
                    </a:cubicBezTo>
                    <a:lnTo>
                      <a:pt x="59" y="79"/>
                    </a:lnTo>
                    <a:cubicBezTo>
                      <a:pt x="57" y="74"/>
                      <a:pt x="57" y="59"/>
                      <a:pt x="57" y="49"/>
                    </a:cubicBezTo>
                    <a:lnTo>
                      <a:pt x="56" y="0"/>
                    </a:lnTo>
                    <a:lnTo>
                      <a:pt x="74" y="0"/>
                    </a:lnTo>
                    <a:lnTo>
                      <a:pt x="74" y="107"/>
                    </a:lnTo>
                    <a:lnTo>
                      <a:pt x="55"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3" name="Freeform 89"/>
              <p:cNvSpPr>
                <a:spLocks noChangeArrowheads="1"/>
              </p:cNvSpPr>
              <p:nvPr/>
            </p:nvSpPr>
            <p:spPr bwMode="auto">
              <a:xfrm>
                <a:off x="3251200" y="4692650"/>
                <a:ext cx="23813" cy="30163"/>
              </a:xfrm>
              <a:custGeom>
                <a:avLst/>
                <a:gdLst>
                  <a:gd name="T0" fmla="*/ 20 w 68"/>
                  <a:gd name="T1" fmla="*/ 46 h 84"/>
                  <a:gd name="T2" fmla="*/ 20 w 68"/>
                  <a:gd name="T3" fmla="*/ 47 h 84"/>
                  <a:gd name="T4" fmla="*/ 39 w 68"/>
                  <a:gd name="T5" fmla="*/ 69 h 84"/>
                  <a:gd name="T6" fmla="*/ 59 w 68"/>
                  <a:gd name="T7" fmla="*/ 62 h 84"/>
                  <a:gd name="T8" fmla="*/ 66 w 68"/>
                  <a:gd name="T9" fmla="*/ 72 h 84"/>
                  <a:gd name="T10" fmla="*/ 37 w 68"/>
                  <a:gd name="T11" fmla="*/ 83 h 84"/>
                  <a:gd name="T12" fmla="*/ 0 w 68"/>
                  <a:gd name="T13" fmla="*/ 41 h 84"/>
                  <a:gd name="T14" fmla="*/ 10 w 68"/>
                  <a:gd name="T15" fmla="*/ 11 h 84"/>
                  <a:gd name="T16" fmla="*/ 35 w 68"/>
                  <a:gd name="T17" fmla="*/ 0 h 84"/>
                  <a:gd name="T18" fmla="*/ 56 w 68"/>
                  <a:gd name="T19" fmla="*/ 8 h 84"/>
                  <a:gd name="T20" fmla="*/ 67 w 68"/>
                  <a:gd name="T21" fmla="*/ 43 h 84"/>
                  <a:gd name="T22" fmla="*/ 67 w 68"/>
                  <a:gd name="T23" fmla="*/ 46 h 84"/>
                  <a:gd name="T24" fmla="*/ 20 w 68"/>
                  <a:gd name="T25" fmla="*/ 46 h 84"/>
                  <a:gd name="T26" fmla="*/ 35 w 68"/>
                  <a:gd name="T27" fmla="*/ 12 h 84"/>
                  <a:gd name="T28" fmla="*/ 20 w 68"/>
                  <a:gd name="T29" fmla="*/ 33 h 84"/>
                  <a:gd name="T30" fmla="*/ 49 w 68"/>
                  <a:gd name="T31" fmla="*/ 33 h 84"/>
                  <a:gd name="T32" fmla="*/ 35 w 68"/>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84">
                    <a:moveTo>
                      <a:pt x="20" y="46"/>
                    </a:moveTo>
                    <a:lnTo>
                      <a:pt x="20" y="47"/>
                    </a:lnTo>
                    <a:cubicBezTo>
                      <a:pt x="20" y="58"/>
                      <a:pt x="24" y="69"/>
                      <a:pt x="39" y="69"/>
                    </a:cubicBezTo>
                    <a:cubicBezTo>
                      <a:pt x="46" y="69"/>
                      <a:pt x="53" y="66"/>
                      <a:pt x="59" y="62"/>
                    </a:cubicBezTo>
                    <a:lnTo>
                      <a:pt x="66" y="72"/>
                    </a:lnTo>
                    <a:cubicBezTo>
                      <a:pt x="57" y="79"/>
                      <a:pt x="48" y="83"/>
                      <a:pt x="37" y="83"/>
                    </a:cubicBezTo>
                    <a:cubicBezTo>
                      <a:pt x="14" y="83"/>
                      <a:pt x="0" y="66"/>
                      <a:pt x="0" y="41"/>
                    </a:cubicBezTo>
                    <a:cubicBezTo>
                      <a:pt x="0" y="27"/>
                      <a:pt x="3" y="18"/>
                      <a:pt x="10" y="11"/>
                    </a:cubicBezTo>
                    <a:cubicBezTo>
                      <a:pt x="17" y="4"/>
                      <a:pt x="24" y="0"/>
                      <a:pt x="35" y="0"/>
                    </a:cubicBezTo>
                    <a:cubicBezTo>
                      <a:pt x="42" y="0"/>
                      <a:pt x="49" y="3"/>
                      <a:pt x="56" y="8"/>
                    </a:cubicBezTo>
                    <a:cubicBezTo>
                      <a:pt x="63" y="14"/>
                      <a:pt x="67" y="23"/>
                      <a:pt x="67" y="43"/>
                    </a:cubicBezTo>
                    <a:lnTo>
                      <a:pt x="67" y="46"/>
                    </a:lnTo>
                    <a:lnTo>
                      <a:pt x="20" y="46"/>
                    </a:lnTo>
                    <a:close/>
                    <a:moveTo>
                      <a:pt x="35" y="12"/>
                    </a:moveTo>
                    <a:cubicBezTo>
                      <a:pt x="25" y="12"/>
                      <a:pt x="20" y="21"/>
                      <a:pt x="20" y="33"/>
                    </a:cubicBezTo>
                    <a:lnTo>
                      <a:pt x="49" y="33"/>
                    </a:lnTo>
                    <a:cubicBezTo>
                      <a:pt x="49" y="21"/>
                      <a:pt x="43" y="12"/>
                      <a:pt x="35"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4" name="Freeform 90"/>
              <p:cNvSpPr>
                <a:spLocks noChangeArrowheads="1"/>
              </p:cNvSpPr>
              <p:nvPr/>
            </p:nvSpPr>
            <p:spPr bwMode="auto">
              <a:xfrm>
                <a:off x="3276600" y="4694238"/>
                <a:ext cx="38100" cy="30162"/>
              </a:xfrm>
              <a:custGeom>
                <a:avLst/>
                <a:gdLst>
                  <a:gd name="T0" fmla="*/ 83 w 106"/>
                  <a:gd name="T1" fmla="*/ 81 h 82"/>
                  <a:gd name="T2" fmla="*/ 68 w 106"/>
                  <a:gd name="T3" fmla="*/ 81 h 82"/>
                  <a:gd name="T4" fmla="*/ 58 w 106"/>
                  <a:gd name="T5" fmla="*/ 43 h 82"/>
                  <a:gd name="T6" fmla="*/ 53 w 106"/>
                  <a:gd name="T7" fmla="*/ 22 h 82"/>
                  <a:gd name="T8" fmla="*/ 53 w 106"/>
                  <a:gd name="T9" fmla="*/ 22 h 82"/>
                  <a:gd name="T10" fmla="*/ 47 w 106"/>
                  <a:gd name="T11" fmla="*/ 45 h 82"/>
                  <a:gd name="T12" fmla="*/ 37 w 106"/>
                  <a:gd name="T13" fmla="*/ 81 h 82"/>
                  <a:gd name="T14" fmla="*/ 22 w 106"/>
                  <a:gd name="T15" fmla="*/ 81 h 82"/>
                  <a:gd name="T16" fmla="*/ 0 w 106"/>
                  <a:gd name="T17" fmla="*/ 2 h 82"/>
                  <a:gd name="T18" fmla="*/ 18 w 106"/>
                  <a:gd name="T19" fmla="*/ 0 h 82"/>
                  <a:gd name="T20" fmla="*/ 26 w 106"/>
                  <a:gd name="T21" fmla="*/ 38 h 82"/>
                  <a:gd name="T22" fmla="*/ 31 w 106"/>
                  <a:gd name="T23" fmla="*/ 58 h 82"/>
                  <a:gd name="T24" fmla="*/ 31 w 106"/>
                  <a:gd name="T25" fmla="*/ 58 h 82"/>
                  <a:gd name="T26" fmla="*/ 35 w 106"/>
                  <a:gd name="T27" fmla="*/ 38 h 82"/>
                  <a:gd name="T28" fmla="*/ 46 w 106"/>
                  <a:gd name="T29" fmla="*/ 2 h 82"/>
                  <a:gd name="T30" fmla="*/ 62 w 106"/>
                  <a:gd name="T31" fmla="*/ 2 h 82"/>
                  <a:gd name="T32" fmla="*/ 71 w 106"/>
                  <a:gd name="T33" fmla="*/ 36 h 82"/>
                  <a:gd name="T34" fmla="*/ 76 w 106"/>
                  <a:gd name="T35" fmla="*/ 58 h 82"/>
                  <a:gd name="T36" fmla="*/ 76 w 106"/>
                  <a:gd name="T37" fmla="*/ 58 h 82"/>
                  <a:gd name="T38" fmla="*/ 80 w 106"/>
                  <a:gd name="T39" fmla="*/ 38 h 82"/>
                  <a:gd name="T40" fmla="*/ 89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8" y="81"/>
                    </a:lnTo>
                    <a:lnTo>
                      <a:pt x="58" y="43"/>
                    </a:lnTo>
                    <a:cubicBezTo>
                      <a:pt x="56" y="35"/>
                      <a:pt x="53" y="22"/>
                      <a:pt x="53" y="22"/>
                    </a:cubicBezTo>
                    <a:lnTo>
                      <a:pt x="53" y="22"/>
                    </a:lnTo>
                    <a:cubicBezTo>
                      <a:pt x="53" y="22"/>
                      <a:pt x="51" y="29"/>
                      <a:pt x="47" y="45"/>
                    </a:cubicBezTo>
                    <a:lnTo>
                      <a:pt x="37" y="81"/>
                    </a:lnTo>
                    <a:lnTo>
                      <a:pt x="22" y="81"/>
                    </a:lnTo>
                    <a:lnTo>
                      <a:pt x="0" y="2"/>
                    </a:lnTo>
                    <a:lnTo>
                      <a:pt x="18" y="0"/>
                    </a:lnTo>
                    <a:lnTo>
                      <a:pt x="26" y="38"/>
                    </a:lnTo>
                    <a:cubicBezTo>
                      <a:pt x="28" y="47"/>
                      <a:pt x="31" y="58"/>
                      <a:pt x="31" y="58"/>
                    </a:cubicBezTo>
                    <a:lnTo>
                      <a:pt x="31" y="58"/>
                    </a:lnTo>
                    <a:cubicBezTo>
                      <a:pt x="31" y="58"/>
                      <a:pt x="32" y="49"/>
                      <a:pt x="35" y="38"/>
                    </a:cubicBezTo>
                    <a:lnTo>
                      <a:pt x="46" y="2"/>
                    </a:lnTo>
                    <a:lnTo>
                      <a:pt x="62" y="2"/>
                    </a:lnTo>
                    <a:lnTo>
                      <a:pt x="71" y="36"/>
                    </a:lnTo>
                    <a:cubicBezTo>
                      <a:pt x="74" y="49"/>
                      <a:pt x="76" y="58"/>
                      <a:pt x="76" y="58"/>
                    </a:cubicBezTo>
                    <a:lnTo>
                      <a:pt x="76" y="58"/>
                    </a:lnTo>
                    <a:cubicBezTo>
                      <a:pt x="76" y="58"/>
                      <a:pt x="78" y="47"/>
                      <a:pt x="80" y="38"/>
                    </a:cubicBezTo>
                    <a:lnTo>
                      <a:pt x="89"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5" name="Freeform 91"/>
              <p:cNvSpPr>
                <a:spLocks noChangeArrowheads="1"/>
              </p:cNvSpPr>
              <p:nvPr/>
            </p:nvSpPr>
            <p:spPr bwMode="auto">
              <a:xfrm>
                <a:off x="3332163" y="4683125"/>
                <a:ext cx="26987" cy="38100"/>
              </a:xfrm>
              <a:custGeom>
                <a:avLst/>
                <a:gdLst>
                  <a:gd name="T0" fmla="*/ 51 w 75"/>
                  <a:gd name="T1" fmla="*/ 107 h 108"/>
                  <a:gd name="T2" fmla="*/ 43 w 75"/>
                  <a:gd name="T3" fmla="*/ 91 h 108"/>
                  <a:gd name="T4" fmla="*/ 24 w 75"/>
                  <a:gd name="T5" fmla="*/ 64 h 108"/>
                  <a:gd name="T6" fmla="*/ 17 w 75"/>
                  <a:gd name="T7" fmla="*/ 61 h 108"/>
                  <a:gd name="T8" fmla="*/ 17 w 75"/>
                  <a:gd name="T9" fmla="*/ 107 h 108"/>
                  <a:gd name="T10" fmla="*/ 0 w 75"/>
                  <a:gd name="T11" fmla="*/ 107 h 108"/>
                  <a:gd name="T12" fmla="*/ 0 w 75"/>
                  <a:gd name="T13" fmla="*/ 0 h 108"/>
                  <a:gd name="T14" fmla="*/ 32 w 75"/>
                  <a:gd name="T15" fmla="*/ 0 h 108"/>
                  <a:gd name="T16" fmla="*/ 68 w 75"/>
                  <a:gd name="T17" fmla="*/ 31 h 108"/>
                  <a:gd name="T18" fmla="*/ 40 w 75"/>
                  <a:gd name="T19" fmla="*/ 60 h 108"/>
                  <a:gd name="T20" fmla="*/ 57 w 75"/>
                  <a:gd name="T21" fmla="*/ 82 h 108"/>
                  <a:gd name="T22" fmla="*/ 74 w 75"/>
                  <a:gd name="T23" fmla="*/ 107 h 108"/>
                  <a:gd name="T24" fmla="*/ 51 w 75"/>
                  <a:gd name="T25" fmla="*/ 107 h 108"/>
                  <a:gd name="T26" fmla="*/ 26 w 75"/>
                  <a:gd name="T27" fmla="*/ 14 h 108"/>
                  <a:gd name="T28" fmla="*/ 17 w 75"/>
                  <a:gd name="T29" fmla="*/ 14 h 108"/>
                  <a:gd name="T30" fmla="*/ 17 w 75"/>
                  <a:gd name="T31" fmla="*/ 49 h 108"/>
                  <a:gd name="T32" fmla="*/ 26 w 75"/>
                  <a:gd name="T33" fmla="*/ 49 h 108"/>
                  <a:gd name="T34" fmla="*/ 44 w 75"/>
                  <a:gd name="T35" fmla="*/ 43 h 108"/>
                  <a:gd name="T36" fmla="*/ 49 w 75"/>
                  <a:gd name="T37" fmla="*/ 31 h 108"/>
                  <a:gd name="T38" fmla="*/ 26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1" y="107"/>
                    </a:moveTo>
                    <a:lnTo>
                      <a:pt x="43" y="91"/>
                    </a:lnTo>
                    <a:cubicBezTo>
                      <a:pt x="35" y="78"/>
                      <a:pt x="30" y="70"/>
                      <a:pt x="24" y="64"/>
                    </a:cubicBezTo>
                    <a:cubicBezTo>
                      <a:pt x="22" y="63"/>
                      <a:pt x="21" y="61"/>
                      <a:pt x="17" y="61"/>
                    </a:cubicBezTo>
                    <a:lnTo>
                      <a:pt x="17" y="107"/>
                    </a:lnTo>
                    <a:lnTo>
                      <a:pt x="0" y="107"/>
                    </a:lnTo>
                    <a:lnTo>
                      <a:pt x="0" y="0"/>
                    </a:lnTo>
                    <a:lnTo>
                      <a:pt x="32" y="0"/>
                    </a:lnTo>
                    <a:cubicBezTo>
                      <a:pt x="57" y="0"/>
                      <a:pt x="68" y="14"/>
                      <a:pt x="68" y="31"/>
                    </a:cubicBezTo>
                    <a:cubicBezTo>
                      <a:pt x="68" y="46"/>
                      <a:pt x="57" y="60"/>
                      <a:pt x="40" y="60"/>
                    </a:cubicBezTo>
                    <a:cubicBezTo>
                      <a:pt x="44" y="63"/>
                      <a:pt x="51" y="73"/>
                      <a:pt x="57" y="82"/>
                    </a:cubicBezTo>
                    <a:lnTo>
                      <a:pt x="74" y="107"/>
                    </a:lnTo>
                    <a:lnTo>
                      <a:pt x="51" y="107"/>
                    </a:lnTo>
                    <a:close/>
                    <a:moveTo>
                      <a:pt x="26" y="14"/>
                    </a:moveTo>
                    <a:lnTo>
                      <a:pt x="17" y="14"/>
                    </a:lnTo>
                    <a:lnTo>
                      <a:pt x="17" y="49"/>
                    </a:lnTo>
                    <a:lnTo>
                      <a:pt x="26" y="49"/>
                    </a:lnTo>
                    <a:cubicBezTo>
                      <a:pt x="36" y="49"/>
                      <a:pt x="40" y="48"/>
                      <a:pt x="44" y="43"/>
                    </a:cubicBezTo>
                    <a:cubicBezTo>
                      <a:pt x="47" y="41"/>
                      <a:pt x="49" y="36"/>
                      <a:pt x="49" y="31"/>
                    </a:cubicBezTo>
                    <a:cubicBezTo>
                      <a:pt x="49" y="20"/>
                      <a:pt x="43" y="14"/>
                      <a:pt x="26"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6" name="Freeform 92"/>
              <p:cNvSpPr>
                <a:spLocks noChangeArrowheads="1"/>
              </p:cNvSpPr>
              <p:nvPr/>
            </p:nvSpPr>
            <p:spPr bwMode="auto">
              <a:xfrm>
                <a:off x="3360738" y="4692650"/>
                <a:ext cx="23812" cy="30163"/>
              </a:xfrm>
              <a:custGeom>
                <a:avLst/>
                <a:gdLst>
                  <a:gd name="T0" fmla="*/ 19 w 67"/>
                  <a:gd name="T1" fmla="*/ 46 h 84"/>
                  <a:gd name="T2" fmla="*/ 19 w 67"/>
                  <a:gd name="T3" fmla="*/ 47 h 84"/>
                  <a:gd name="T4" fmla="*/ 39 w 67"/>
                  <a:gd name="T5" fmla="*/ 69 h 84"/>
                  <a:gd name="T6" fmla="*/ 58 w 67"/>
                  <a:gd name="T7" fmla="*/ 62 h 84"/>
                  <a:gd name="T8" fmla="*/ 65 w 67"/>
                  <a:gd name="T9" fmla="*/ 72 h 84"/>
                  <a:gd name="T10" fmla="*/ 36 w 67"/>
                  <a:gd name="T11" fmla="*/ 83 h 84"/>
                  <a:gd name="T12" fmla="*/ 0 w 67"/>
                  <a:gd name="T13" fmla="*/ 41 h 84"/>
                  <a:gd name="T14" fmla="*/ 9 w 67"/>
                  <a:gd name="T15" fmla="*/ 11 h 84"/>
                  <a:gd name="T16" fmla="*/ 34 w 67"/>
                  <a:gd name="T17" fmla="*/ 0 h 84"/>
                  <a:gd name="T18" fmla="*/ 55 w 67"/>
                  <a:gd name="T19" fmla="*/ 8 h 84"/>
                  <a:gd name="T20" fmla="*/ 66 w 67"/>
                  <a:gd name="T21" fmla="*/ 43 h 84"/>
                  <a:gd name="T22" fmla="*/ 66 w 67"/>
                  <a:gd name="T23" fmla="*/ 46 h 84"/>
                  <a:gd name="T24" fmla="*/ 19 w 67"/>
                  <a:gd name="T25" fmla="*/ 46 h 84"/>
                  <a:gd name="T26" fmla="*/ 34 w 67"/>
                  <a:gd name="T27" fmla="*/ 12 h 84"/>
                  <a:gd name="T28" fmla="*/ 19 w 67"/>
                  <a:gd name="T29" fmla="*/ 33 h 84"/>
                  <a:gd name="T30" fmla="*/ 48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9" y="46"/>
                    </a:moveTo>
                    <a:lnTo>
                      <a:pt x="19" y="47"/>
                    </a:lnTo>
                    <a:cubicBezTo>
                      <a:pt x="19" y="58"/>
                      <a:pt x="23" y="69"/>
                      <a:pt x="39" y="69"/>
                    </a:cubicBezTo>
                    <a:cubicBezTo>
                      <a:pt x="45" y="69"/>
                      <a:pt x="52" y="66"/>
                      <a:pt x="58" y="62"/>
                    </a:cubicBezTo>
                    <a:lnTo>
                      <a:pt x="65" y="72"/>
                    </a:lnTo>
                    <a:cubicBezTo>
                      <a:pt x="57" y="79"/>
                      <a:pt x="47" y="83"/>
                      <a:pt x="36" y="83"/>
                    </a:cubicBezTo>
                    <a:cubicBezTo>
                      <a:pt x="14" y="83"/>
                      <a:pt x="0" y="66"/>
                      <a:pt x="0" y="41"/>
                    </a:cubicBezTo>
                    <a:cubicBezTo>
                      <a:pt x="0" y="27"/>
                      <a:pt x="2" y="18"/>
                      <a:pt x="9" y="11"/>
                    </a:cubicBezTo>
                    <a:cubicBezTo>
                      <a:pt x="16" y="4"/>
                      <a:pt x="23" y="0"/>
                      <a:pt x="34" y="0"/>
                    </a:cubicBezTo>
                    <a:cubicBezTo>
                      <a:pt x="41" y="0"/>
                      <a:pt x="48" y="3"/>
                      <a:pt x="55" y="8"/>
                    </a:cubicBezTo>
                    <a:cubicBezTo>
                      <a:pt x="62" y="14"/>
                      <a:pt x="66" y="23"/>
                      <a:pt x="66" y="43"/>
                    </a:cubicBezTo>
                    <a:lnTo>
                      <a:pt x="66" y="46"/>
                    </a:lnTo>
                    <a:lnTo>
                      <a:pt x="19" y="46"/>
                    </a:lnTo>
                    <a:close/>
                    <a:moveTo>
                      <a:pt x="34" y="12"/>
                    </a:moveTo>
                    <a:cubicBezTo>
                      <a:pt x="25" y="12"/>
                      <a:pt x="19" y="21"/>
                      <a:pt x="19" y="33"/>
                    </a:cubicBezTo>
                    <a:lnTo>
                      <a:pt x="48" y="33"/>
                    </a:lnTo>
                    <a:cubicBezTo>
                      <a:pt x="48" y="21"/>
                      <a:pt x="43"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7" name="Freeform 93"/>
              <p:cNvSpPr>
                <a:spLocks noChangeArrowheads="1"/>
              </p:cNvSpPr>
              <p:nvPr/>
            </p:nvSpPr>
            <p:spPr bwMode="auto">
              <a:xfrm>
                <a:off x="3389313" y="4681538"/>
                <a:ext cx="11112" cy="42862"/>
              </a:xfrm>
              <a:custGeom>
                <a:avLst/>
                <a:gdLst>
                  <a:gd name="T0" fmla="*/ 19 w 30"/>
                  <a:gd name="T1" fmla="*/ 117 h 118"/>
                  <a:gd name="T2" fmla="*/ 1 w 30"/>
                  <a:gd name="T3" fmla="*/ 93 h 118"/>
                  <a:gd name="T4" fmla="*/ 1 w 30"/>
                  <a:gd name="T5" fmla="*/ 27 h 118"/>
                  <a:gd name="T6" fmla="*/ 0 w 30"/>
                  <a:gd name="T7" fmla="*/ 3 h 118"/>
                  <a:gd name="T8" fmla="*/ 18 w 30"/>
                  <a:gd name="T9" fmla="*/ 0 h 118"/>
                  <a:gd name="T10" fmla="*/ 19 w 30"/>
                  <a:gd name="T11" fmla="*/ 21 h 118"/>
                  <a:gd name="T12" fmla="*/ 19 w 30"/>
                  <a:gd name="T13" fmla="*/ 88 h 118"/>
                  <a:gd name="T14" fmla="*/ 21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1" y="117"/>
                      <a:pt x="1" y="100"/>
                      <a:pt x="1" y="93"/>
                    </a:cubicBezTo>
                    <a:lnTo>
                      <a:pt x="1" y="27"/>
                    </a:lnTo>
                    <a:cubicBezTo>
                      <a:pt x="1" y="16"/>
                      <a:pt x="1" y="10"/>
                      <a:pt x="0" y="3"/>
                    </a:cubicBezTo>
                    <a:lnTo>
                      <a:pt x="18" y="0"/>
                    </a:lnTo>
                    <a:cubicBezTo>
                      <a:pt x="19" y="5"/>
                      <a:pt x="19" y="12"/>
                      <a:pt x="19" y="21"/>
                    </a:cubicBezTo>
                    <a:lnTo>
                      <a:pt x="19" y="88"/>
                    </a:lnTo>
                    <a:cubicBezTo>
                      <a:pt x="19" y="99"/>
                      <a:pt x="19" y="100"/>
                      <a:pt x="21" y="103"/>
                    </a:cubicBezTo>
                    <a:cubicBezTo>
                      <a:pt x="22" y="104"/>
                      <a:pt x="25" y="104"/>
                      <a:pt x="26" y="104"/>
                    </a:cubicBezTo>
                    <a:lnTo>
                      <a:pt x="29" y="114"/>
                    </a:lnTo>
                    <a:cubicBezTo>
                      <a:pt x="26" y="116"/>
                      <a:pt x="22"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8" name="Freeform 94"/>
              <p:cNvSpPr>
                <a:spLocks noChangeArrowheads="1"/>
              </p:cNvSpPr>
              <p:nvPr/>
            </p:nvSpPr>
            <p:spPr bwMode="auto">
              <a:xfrm>
                <a:off x="34020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3 w 23"/>
                  <a:gd name="T11" fmla="*/ 112 h 113"/>
                  <a:gd name="T12" fmla="*/ 3 w 23"/>
                  <a:gd name="T13" fmla="*/ 35 h 113"/>
                  <a:gd name="T14" fmla="*/ 20 w 23"/>
                  <a:gd name="T15" fmla="*/ 32 h 113"/>
                  <a:gd name="T16" fmla="*/ 20 w 23"/>
                  <a:gd name="T17" fmla="*/ 112 h 113"/>
                  <a:gd name="T18" fmla="*/ 3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6" y="22"/>
                      <a:pt x="0" y="16"/>
                      <a:pt x="0" y="11"/>
                    </a:cubicBezTo>
                    <a:cubicBezTo>
                      <a:pt x="0" y="4"/>
                      <a:pt x="6" y="0"/>
                      <a:pt x="11" y="0"/>
                    </a:cubicBezTo>
                    <a:cubicBezTo>
                      <a:pt x="18" y="0"/>
                      <a:pt x="22" y="4"/>
                      <a:pt x="22" y="11"/>
                    </a:cubicBezTo>
                    <a:cubicBezTo>
                      <a:pt x="22" y="16"/>
                      <a:pt x="18" y="22"/>
                      <a:pt x="11" y="22"/>
                    </a:cubicBezTo>
                    <a:close/>
                    <a:moveTo>
                      <a:pt x="3" y="112"/>
                    </a:moveTo>
                    <a:lnTo>
                      <a:pt x="3" y="35"/>
                    </a:lnTo>
                    <a:lnTo>
                      <a:pt x="20" y="32"/>
                    </a:lnTo>
                    <a:lnTo>
                      <a:pt x="20" y="112"/>
                    </a:lnTo>
                    <a:lnTo>
                      <a:pt x="3"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9" name="Freeform 95"/>
              <p:cNvSpPr>
                <a:spLocks noChangeArrowheads="1"/>
              </p:cNvSpPr>
              <p:nvPr/>
            </p:nvSpPr>
            <p:spPr bwMode="auto">
              <a:xfrm>
                <a:off x="3414713" y="4692650"/>
                <a:ext cx="22225" cy="30163"/>
              </a:xfrm>
              <a:custGeom>
                <a:avLst/>
                <a:gdLst>
                  <a:gd name="T0" fmla="*/ 34 w 60"/>
                  <a:gd name="T1" fmla="*/ 83 h 84"/>
                  <a:gd name="T2" fmla="*/ 0 w 60"/>
                  <a:gd name="T3" fmla="*/ 43 h 84"/>
                  <a:gd name="T4" fmla="*/ 35 w 60"/>
                  <a:gd name="T5" fmla="*/ 0 h 84"/>
                  <a:gd name="T6" fmla="*/ 56 w 60"/>
                  <a:gd name="T7" fmla="*/ 8 h 84"/>
                  <a:gd name="T8" fmla="*/ 47 w 60"/>
                  <a:gd name="T9" fmla="*/ 19 h 84"/>
                  <a:gd name="T10" fmla="*/ 35 w 60"/>
                  <a:gd name="T11" fmla="*/ 14 h 84"/>
                  <a:gd name="T12" fmla="*/ 22 w 60"/>
                  <a:gd name="T13" fmla="*/ 22 h 84"/>
                  <a:gd name="T14" fmla="*/ 18 w 60"/>
                  <a:gd name="T15" fmla="*/ 44 h 84"/>
                  <a:gd name="T16" fmla="*/ 24 w 60"/>
                  <a:gd name="T17" fmla="*/ 65 h 84"/>
                  <a:gd name="T18" fmla="*/ 35 w 60"/>
                  <a:gd name="T19" fmla="*/ 69 h 84"/>
                  <a:gd name="T20" fmla="*/ 50 w 60"/>
                  <a:gd name="T21" fmla="*/ 62 h 84"/>
                  <a:gd name="T22" fmla="*/ 59 w 60"/>
                  <a:gd name="T23" fmla="*/ 72 h 84"/>
                  <a:gd name="T24" fmla="*/ 34 w 60"/>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4">
                    <a:moveTo>
                      <a:pt x="34" y="83"/>
                    </a:moveTo>
                    <a:cubicBezTo>
                      <a:pt x="11" y="83"/>
                      <a:pt x="0" y="68"/>
                      <a:pt x="0" y="43"/>
                    </a:cubicBezTo>
                    <a:cubicBezTo>
                      <a:pt x="0" y="14"/>
                      <a:pt x="17" y="0"/>
                      <a:pt x="35" y="0"/>
                    </a:cubicBezTo>
                    <a:cubicBezTo>
                      <a:pt x="43" y="0"/>
                      <a:pt x="49" y="3"/>
                      <a:pt x="56" y="8"/>
                    </a:cubicBezTo>
                    <a:lnTo>
                      <a:pt x="47" y="19"/>
                    </a:lnTo>
                    <a:cubicBezTo>
                      <a:pt x="43" y="15"/>
                      <a:pt x="39" y="14"/>
                      <a:pt x="35" y="14"/>
                    </a:cubicBezTo>
                    <a:cubicBezTo>
                      <a:pt x="29" y="14"/>
                      <a:pt x="24" y="16"/>
                      <a:pt x="22" y="22"/>
                    </a:cubicBezTo>
                    <a:cubicBezTo>
                      <a:pt x="20" y="26"/>
                      <a:pt x="18" y="34"/>
                      <a:pt x="18" y="44"/>
                    </a:cubicBezTo>
                    <a:cubicBezTo>
                      <a:pt x="18" y="54"/>
                      <a:pt x="20" y="61"/>
                      <a:pt x="24" y="65"/>
                    </a:cubicBezTo>
                    <a:cubicBezTo>
                      <a:pt x="27" y="68"/>
                      <a:pt x="31" y="69"/>
                      <a:pt x="35" y="69"/>
                    </a:cubicBezTo>
                    <a:cubicBezTo>
                      <a:pt x="41" y="69"/>
                      <a:pt x="45" y="66"/>
                      <a:pt x="50" y="62"/>
                    </a:cubicBezTo>
                    <a:lnTo>
                      <a:pt x="59" y="72"/>
                    </a:lnTo>
                    <a:cubicBezTo>
                      <a:pt x="52" y="79"/>
                      <a:pt x="43" y="83"/>
                      <a:pt x="34"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0" name="Freeform 96"/>
              <p:cNvSpPr>
                <a:spLocks noChangeArrowheads="1"/>
              </p:cNvSpPr>
              <p:nvPr/>
            </p:nvSpPr>
            <p:spPr bwMode="auto">
              <a:xfrm>
                <a:off x="3436938" y="4714875"/>
                <a:ext cx="9525" cy="9525"/>
              </a:xfrm>
              <a:custGeom>
                <a:avLst/>
                <a:gdLst>
                  <a:gd name="T0" fmla="*/ 11 w 25"/>
                  <a:gd name="T1" fmla="*/ 24 h 25"/>
                  <a:gd name="T2" fmla="*/ 0 w 25"/>
                  <a:gd name="T3" fmla="*/ 11 h 25"/>
                  <a:gd name="T4" fmla="*/ 11 w 25"/>
                  <a:gd name="T5" fmla="*/ 0 h 25"/>
                  <a:gd name="T6" fmla="*/ 24 w 25"/>
                  <a:gd name="T7" fmla="*/ 11 h 25"/>
                  <a:gd name="T8" fmla="*/ 11 w 25"/>
                  <a:gd name="T9" fmla="*/ 24 h 25"/>
                  <a:gd name="T10" fmla="*/ 11 w 25"/>
                  <a:gd name="T11" fmla="*/ 3 h 25"/>
                  <a:gd name="T12" fmla="*/ 3 w 25"/>
                  <a:gd name="T13" fmla="*/ 11 h 25"/>
                  <a:gd name="T14" fmla="*/ 11 w 25"/>
                  <a:gd name="T15" fmla="*/ 21 h 25"/>
                  <a:gd name="T16" fmla="*/ 21 w 25"/>
                  <a:gd name="T17" fmla="*/ 11 h 25"/>
                  <a:gd name="T18" fmla="*/ 11 w 25"/>
                  <a:gd name="T19" fmla="*/ 3 h 25"/>
                  <a:gd name="T20" fmla="*/ 13 w 25"/>
                  <a:gd name="T21" fmla="*/ 16 h 25"/>
                  <a:gd name="T22" fmla="*/ 11 w 25"/>
                  <a:gd name="T23" fmla="*/ 13 h 25"/>
                  <a:gd name="T24" fmla="*/ 10 w 25"/>
                  <a:gd name="T25" fmla="*/ 13 h 25"/>
                  <a:gd name="T26" fmla="*/ 10 w 25"/>
                  <a:gd name="T27" fmla="*/ 18 h 25"/>
                  <a:gd name="T28" fmla="*/ 9 w 25"/>
                  <a:gd name="T29" fmla="*/ 18 h 25"/>
                  <a:gd name="T30" fmla="*/ 9 w 25"/>
                  <a:gd name="T31" fmla="*/ 5 h 25"/>
                  <a:gd name="T32" fmla="*/ 13 w 25"/>
                  <a:gd name="T33" fmla="*/ 5 h 25"/>
                  <a:gd name="T34" fmla="*/ 17 w 25"/>
                  <a:gd name="T35" fmla="*/ 9 h 25"/>
                  <a:gd name="T36" fmla="*/ 14 w 25"/>
                  <a:gd name="T37" fmla="*/ 13 h 25"/>
                  <a:gd name="T38" fmla="*/ 14 w 25"/>
                  <a:gd name="T39" fmla="*/ 13 h 25"/>
                  <a:gd name="T40" fmla="*/ 17 w 25"/>
                  <a:gd name="T41" fmla="*/ 18 h 25"/>
                  <a:gd name="T42" fmla="*/ 14 w 25"/>
                  <a:gd name="T43" fmla="*/ 18 h 25"/>
                  <a:gd name="T44" fmla="*/ 13 w 25"/>
                  <a:gd name="T45" fmla="*/ 16 h 25"/>
                  <a:gd name="T46" fmla="*/ 13 w 25"/>
                  <a:gd name="T47" fmla="*/ 7 h 25"/>
                  <a:gd name="T48" fmla="*/ 11 w 25"/>
                  <a:gd name="T49" fmla="*/ 7 h 25"/>
                  <a:gd name="T50" fmla="*/ 10 w 25"/>
                  <a:gd name="T51" fmla="*/ 7 h 25"/>
                  <a:gd name="T52" fmla="*/ 10 w 25"/>
                  <a:gd name="T53" fmla="*/ 11 h 25"/>
                  <a:gd name="T54" fmla="*/ 11 w 25"/>
                  <a:gd name="T55" fmla="*/ 11 h 25"/>
                  <a:gd name="T56" fmla="*/ 13 w 25"/>
                  <a:gd name="T57" fmla="*/ 10 h 25"/>
                  <a:gd name="T58" fmla="*/ 14 w 25"/>
                  <a:gd name="T59" fmla="*/ 9 h 25"/>
                  <a:gd name="T60" fmla="*/ 13 w 25"/>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25">
                    <a:moveTo>
                      <a:pt x="11" y="24"/>
                    </a:moveTo>
                    <a:cubicBezTo>
                      <a:pt x="5" y="24"/>
                      <a:pt x="0" y="18"/>
                      <a:pt x="0" y="11"/>
                    </a:cubicBezTo>
                    <a:cubicBezTo>
                      <a:pt x="0" y="6"/>
                      <a:pt x="5" y="0"/>
                      <a:pt x="11" y="0"/>
                    </a:cubicBezTo>
                    <a:cubicBezTo>
                      <a:pt x="18" y="0"/>
                      <a:pt x="24" y="6"/>
                      <a:pt x="24" y="11"/>
                    </a:cubicBezTo>
                    <a:cubicBezTo>
                      <a:pt x="24" y="18"/>
                      <a:pt x="18" y="24"/>
                      <a:pt x="11" y="24"/>
                    </a:cubicBezTo>
                    <a:close/>
                    <a:moveTo>
                      <a:pt x="11" y="3"/>
                    </a:moveTo>
                    <a:cubicBezTo>
                      <a:pt x="7" y="3"/>
                      <a:pt x="3" y="6"/>
                      <a:pt x="3" y="11"/>
                    </a:cubicBezTo>
                    <a:cubicBezTo>
                      <a:pt x="3" y="17"/>
                      <a:pt x="7" y="21"/>
                      <a:pt x="11" y="21"/>
                    </a:cubicBezTo>
                    <a:cubicBezTo>
                      <a:pt x="17" y="21"/>
                      <a:pt x="21" y="17"/>
                      <a:pt x="21" y="11"/>
                    </a:cubicBezTo>
                    <a:cubicBezTo>
                      <a:pt x="21" y="6"/>
                      <a:pt x="16" y="3"/>
                      <a:pt x="11" y="3"/>
                    </a:cubicBezTo>
                    <a:close/>
                    <a:moveTo>
                      <a:pt x="13" y="16"/>
                    </a:moveTo>
                    <a:cubicBezTo>
                      <a:pt x="11" y="14"/>
                      <a:pt x="11" y="13"/>
                      <a:pt x="11" y="13"/>
                    </a:cubicBezTo>
                    <a:lnTo>
                      <a:pt x="10" y="13"/>
                    </a:lnTo>
                    <a:lnTo>
                      <a:pt x="10" y="18"/>
                    </a:lnTo>
                    <a:lnTo>
                      <a:pt x="9" y="18"/>
                    </a:lnTo>
                    <a:lnTo>
                      <a:pt x="9" y="5"/>
                    </a:lnTo>
                    <a:lnTo>
                      <a:pt x="13" y="5"/>
                    </a:lnTo>
                    <a:cubicBezTo>
                      <a:pt x="16" y="5"/>
                      <a:pt x="17" y="7"/>
                      <a:pt x="17" y="9"/>
                    </a:cubicBezTo>
                    <a:cubicBezTo>
                      <a:pt x="17" y="11"/>
                      <a:pt x="16" y="13"/>
                      <a:pt x="14" y="13"/>
                    </a:cubicBezTo>
                    <a:lnTo>
                      <a:pt x="14" y="13"/>
                    </a:lnTo>
                    <a:cubicBezTo>
                      <a:pt x="16" y="14"/>
                      <a:pt x="17" y="18"/>
                      <a:pt x="17" y="18"/>
                    </a:cubicBezTo>
                    <a:lnTo>
                      <a:pt x="14" y="18"/>
                    </a:lnTo>
                    <a:cubicBezTo>
                      <a:pt x="14" y="17"/>
                      <a:pt x="14" y="17"/>
                      <a:pt x="13" y="16"/>
                    </a:cubicBezTo>
                    <a:close/>
                    <a:moveTo>
                      <a:pt x="13" y="7"/>
                    </a:moveTo>
                    <a:lnTo>
                      <a:pt x="11" y="7"/>
                    </a:lnTo>
                    <a:lnTo>
                      <a:pt x="10" y="7"/>
                    </a:lnTo>
                    <a:lnTo>
                      <a:pt x="10" y="11"/>
                    </a:lnTo>
                    <a:lnTo>
                      <a:pt x="11" y="11"/>
                    </a:lnTo>
                    <a:cubicBezTo>
                      <a:pt x="13" y="11"/>
                      <a:pt x="13" y="10"/>
                      <a:pt x="13" y="10"/>
                    </a:cubicBezTo>
                    <a:cubicBezTo>
                      <a:pt x="14" y="10"/>
                      <a:pt x="14" y="10"/>
                      <a:pt x="14" y="9"/>
                    </a:cubicBezTo>
                    <a:cubicBezTo>
                      <a:pt x="14" y="9"/>
                      <a:pt x="14" y="7"/>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19" name="Group 418"/>
            <p:cNvGrpSpPr/>
            <p:nvPr/>
          </p:nvGrpSpPr>
          <p:grpSpPr>
            <a:xfrm>
              <a:off x="4525151" y="3677518"/>
              <a:ext cx="535787" cy="120939"/>
              <a:chOff x="4895850" y="4681538"/>
              <a:chExt cx="604838" cy="136525"/>
            </a:xfrm>
          </p:grpSpPr>
          <p:sp>
            <p:nvSpPr>
              <p:cNvPr id="979" name="Freeform 97"/>
              <p:cNvSpPr>
                <a:spLocks noChangeArrowheads="1"/>
              </p:cNvSpPr>
              <p:nvPr/>
            </p:nvSpPr>
            <p:spPr bwMode="auto">
              <a:xfrm>
                <a:off x="4895850" y="4733925"/>
                <a:ext cx="69850" cy="82550"/>
              </a:xfrm>
              <a:custGeom>
                <a:avLst/>
                <a:gdLst>
                  <a:gd name="T0" fmla="*/ 0 w 195"/>
                  <a:gd name="T1" fmla="*/ 0 h 230"/>
                  <a:gd name="T2" fmla="*/ 107 w 195"/>
                  <a:gd name="T3" fmla="*/ 0 h 230"/>
                  <a:gd name="T4" fmla="*/ 167 w 195"/>
                  <a:gd name="T5" fmla="*/ 21 h 230"/>
                  <a:gd name="T6" fmla="*/ 182 w 195"/>
                  <a:gd name="T7" fmla="*/ 59 h 230"/>
                  <a:gd name="T8" fmla="*/ 182 w 195"/>
                  <a:gd name="T9" fmla="*/ 59 h 230"/>
                  <a:gd name="T10" fmla="*/ 151 w 195"/>
                  <a:gd name="T11" fmla="*/ 109 h 230"/>
                  <a:gd name="T12" fmla="*/ 194 w 195"/>
                  <a:gd name="T13" fmla="*/ 165 h 230"/>
                  <a:gd name="T14" fmla="*/ 194 w 195"/>
                  <a:gd name="T15" fmla="*/ 166 h 230"/>
                  <a:gd name="T16" fmla="*/ 108 w 195"/>
                  <a:gd name="T17" fmla="*/ 229 h 230"/>
                  <a:gd name="T18" fmla="*/ 0 w 195"/>
                  <a:gd name="T19" fmla="*/ 229 h 230"/>
                  <a:gd name="T20" fmla="*/ 0 w 195"/>
                  <a:gd name="T21" fmla="*/ 0 h 230"/>
                  <a:gd name="T22" fmla="*/ 132 w 195"/>
                  <a:gd name="T23" fmla="*/ 68 h 230"/>
                  <a:gd name="T24" fmla="*/ 99 w 195"/>
                  <a:gd name="T25" fmla="*/ 44 h 230"/>
                  <a:gd name="T26" fmla="*/ 50 w 195"/>
                  <a:gd name="T27" fmla="*/ 44 h 230"/>
                  <a:gd name="T28" fmla="*/ 50 w 195"/>
                  <a:gd name="T29" fmla="*/ 93 h 230"/>
                  <a:gd name="T30" fmla="*/ 96 w 195"/>
                  <a:gd name="T31" fmla="*/ 93 h 230"/>
                  <a:gd name="T32" fmla="*/ 132 w 195"/>
                  <a:gd name="T33" fmla="*/ 68 h 230"/>
                  <a:gd name="T34" fmla="*/ 107 w 195"/>
                  <a:gd name="T35" fmla="*/ 134 h 230"/>
                  <a:gd name="T36" fmla="*/ 50 w 195"/>
                  <a:gd name="T37" fmla="*/ 134 h 230"/>
                  <a:gd name="T38" fmla="*/ 50 w 195"/>
                  <a:gd name="T39" fmla="*/ 184 h 230"/>
                  <a:gd name="T40" fmla="*/ 108 w 195"/>
                  <a:gd name="T41" fmla="*/ 184 h 230"/>
                  <a:gd name="T42" fmla="*/ 144 w 195"/>
                  <a:gd name="T43" fmla="*/ 159 h 230"/>
                  <a:gd name="T44" fmla="*/ 144 w 195"/>
                  <a:gd name="T45" fmla="*/ 159 h 230"/>
                  <a:gd name="T46" fmla="*/ 107 w 195"/>
                  <a:gd name="T47" fmla="*/ 13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5" h="230">
                    <a:moveTo>
                      <a:pt x="0" y="0"/>
                    </a:moveTo>
                    <a:lnTo>
                      <a:pt x="107" y="0"/>
                    </a:lnTo>
                    <a:cubicBezTo>
                      <a:pt x="132" y="0"/>
                      <a:pt x="153" y="8"/>
                      <a:pt x="167" y="21"/>
                    </a:cubicBezTo>
                    <a:cubicBezTo>
                      <a:pt x="176" y="30"/>
                      <a:pt x="182" y="44"/>
                      <a:pt x="182" y="59"/>
                    </a:cubicBezTo>
                    <a:lnTo>
                      <a:pt x="182" y="59"/>
                    </a:lnTo>
                    <a:cubicBezTo>
                      <a:pt x="182" y="86"/>
                      <a:pt x="168" y="100"/>
                      <a:pt x="151" y="109"/>
                    </a:cubicBezTo>
                    <a:cubicBezTo>
                      <a:pt x="178" y="119"/>
                      <a:pt x="194" y="134"/>
                      <a:pt x="194" y="165"/>
                    </a:cubicBezTo>
                    <a:lnTo>
                      <a:pt x="194" y="166"/>
                    </a:lnTo>
                    <a:cubicBezTo>
                      <a:pt x="194" y="208"/>
                      <a:pt x="161" y="229"/>
                      <a:pt x="108" y="229"/>
                    </a:cubicBezTo>
                    <a:lnTo>
                      <a:pt x="0" y="229"/>
                    </a:lnTo>
                    <a:lnTo>
                      <a:pt x="0" y="0"/>
                    </a:lnTo>
                    <a:close/>
                    <a:moveTo>
                      <a:pt x="132" y="68"/>
                    </a:moveTo>
                    <a:cubicBezTo>
                      <a:pt x="132" y="52"/>
                      <a:pt x="119" y="44"/>
                      <a:pt x="99" y="44"/>
                    </a:cubicBezTo>
                    <a:lnTo>
                      <a:pt x="50" y="44"/>
                    </a:lnTo>
                    <a:lnTo>
                      <a:pt x="50" y="93"/>
                    </a:lnTo>
                    <a:lnTo>
                      <a:pt x="96" y="93"/>
                    </a:lnTo>
                    <a:cubicBezTo>
                      <a:pt x="118" y="93"/>
                      <a:pt x="132" y="86"/>
                      <a:pt x="132" y="68"/>
                    </a:cubicBezTo>
                    <a:close/>
                    <a:moveTo>
                      <a:pt x="107" y="134"/>
                    </a:moveTo>
                    <a:lnTo>
                      <a:pt x="50" y="134"/>
                    </a:lnTo>
                    <a:lnTo>
                      <a:pt x="50" y="184"/>
                    </a:lnTo>
                    <a:lnTo>
                      <a:pt x="108" y="184"/>
                    </a:lnTo>
                    <a:cubicBezTo>
                      <a:pt x="131" y="184"/>
                      <a:pt x="144" y="176"/>
                      <a:pt x="144" y="159"/>
                    </a:cubicBezTo>
                    <a:lnTo>
                      <a:pt x="144" y="159"/>
                    </a:lnTo>
                    <a:cubicBezTo>
                      <a:pt x="144" y="144"/>
                      <a:pt x="133" y="134"/>
                      <a:pt x="107" y="13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0" name="Freeform 98"/>
              <p:cNvSpPr>
                <a:spLocks noChangeArrowheads="1"/>
              </p:cNvSpPr>
              <p:nvPr/>
            </p:nvSpPr>
            <p:spPr bwMode="auto">
              <a:xfrm>
                <a:off x="4978400" y="4733925"/>
                <a:ext cx="71438" cy="82550"/>
              </a:xfrm>
              <a:custGeom>
                <a:avLst/>
                <a:gdLst>
                  <a:gd name="T0" fmla="*/ 104 w 198"/>
                  <a:gd name="T1" fmla="*/ 0 h 230"/>
                  <a:gd name="T2" fmla="*/ 171 w 198"/>
                  <a:gd name="T3" fmla="*/ 23 h 230"/>
                  <a:gd name="T4" fmla="*/ 190 w 198"/>
                  <a:gd name="T5" fmla="*/ 76 h 230"/>
                  <a:gd name="T6" fmla="*/ 190 w 198"/>
                  <a:gd name="T7" fmla="*/ 76 h 230"/>
                  <a:gd name="T8" fmla="*/ 142 w 198"/>
                  <a:gd name="T9" fmla="*/ 147 h 230"/>
                  <a:gd name="T10" fmla="*/ 197 w 198"/>
                  <a:gd name="T11" fmla="*/ 229 h 230"/>
                  <a:gd name="T12" fmla="*/ 139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1" y="23"/>
                    </a:cubicBezTo>
                    <a:cubicBezTo>
                      <a:pt x="183" y="36"/>
                      <a:pt x="190" y="54"/>
                      <a:pt x="190" y="76"/>
                    </a:cubicBezTo>
                    <a:lnTo>
                      <a:pt x="190" y="76"/>
                    </a:lnTo>
                    <a:cubicBezTo>
                      <a:pt x="190" y="113"/>
                      <a:pt x="171" y="136"/>
                      <a:pt x="142" y="147"/>
                    </a:cubicBezTo>
                    <a:lnTo>
                      <a:pt x="197" y="229"/>
                    </a:lnTo>
                    <a:lnTo>
                      <a:pt x="139"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1" name="Freeform 99"/>
              <p:cNvSpPr>
                <a:spLocks noChangeArrowheads="1"/>
              </p:cNvSpPr>
              <p:nvPr/>
            </p:nvSpPr>
            <p:spPr bwMode="auto">
              <a:xfrm>
                <a:off x="5056188" y="4732338"/>
                <a:ext cx="87312" cy="85725"/>
              </a:xfrm>
              <a:custGeom>
                <a:avLst/>
                <a:gdLst>
                  <a:gd name="T0" fmla="*/ 0 w 244"/>
                  <a:gd name="T1" fmla="*/ 118 h 237"/>
                  <a:gd name="T2" fmla="*/ 0 w 244"/>
                  <a:gd name="T3" fmla="*/ 118 h 237"/>
                  <a:gd name="T4" fmla="*/ 122 w 244"/>
                  <a:gd name="T5" fmla="*/ 0 h 237"/>
                  <a:gd name="T6" fmla="*/ 243 w 244"/>
                  <a:gd name="T7" fmla="*/ 116 h 237"/>
                  <a:gd name="T8" fmla="*/ 243 w 244"/>
                  <a:gd name="T9" fmla="*/ 118 h 237"/>
                  <a:gd name="T10" fmla="*/ 121 w 244"/>
                  <a:gd name="T11" fmla="*/ 236 h 237"/>
                  <a:gd name="T12" fmla="*/ 0 w 244"/>
                  <a:gd name="T13" fmla="*/ 118 h 237"/>
                  <a:gd name="T14" fmla="*/ 190 w 244"/>
                  <a:gd name="T15" fmla="*/ 118 h 237"/>
                  <a:gd name="T16" fmla="*/ 190 w 244"/>
                  <a:gd name="T17" fmla="*/ 118 h 237"/>
                  <a:gd name="T18" fmla="*/ 121 w 244"/>
                  <a:gd name="T19" fmla="*/ 46 h 237"/>
                  <a:gd name="T20" fmla="*/ 53 w 244"/>
                  <a:gd name="T21" fmla="*/ 116 h 237"/>
                  <a:gd name="T22" fmla="*/ 53 w 244"/>
                  <a:gd name="T23" fmla="*/ 118 h 237"/>
                  <a:gd name="T24" fmla="*/ 122 w 244"/>
                  <a:gd name="T25" fmla="*/ 189 h 237"/>
                  <a:gd name="T26" fmla="*/ 190 w 244"/>
                  <a:gd name="T27"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37">
                    <a:moveTo>
                      <a:pt x="0" y="118"/>
                    </a:moveTo>
                    <a:lnTo>
                      <a:pt x="0" y="118"/>
                    </a:lnTo>
                    <a:cubicBezTo>
                      <a:pt x="0" y="53"/>
                      <a:pt x="52" y="0"/>
                      <a:pt x="122" y="0"/>
                    </a:cubicBezTo>
                    <a:cubicBezTo>
                      <a:pt x="192" y="0"/>
                      <a:pt x="243" y="51"/>
                      <a:pt x="243" y="116"/>
                    </a:cubicBezTo>
                    <a:lnTo>
                      <a:pt x="243" y="118"/>
                    </a:lnTo>
                    <a:cubicBezTo>
                      <a:pt x="243" y="182"/>
                      <a:pt x="192" y="236"/>
                      <a:pt x="121" y="236"/>
                    </a:cubicBezTo>
                    <a:cubicBezTo>
                      <a:pt x="50" y="236"/>
                      <a:pt x="0" y="183"/>
                      <a:pt x="0" y="118"/>
                    </a:cubicBezTo>
                    <a:close/>
                    <a:moveTo>
                      <a:pt x="190" y="118"/>
                    </a:moveTo>
                    <a:lnTo>
                      <a:pt x="190" y="118"/>
                    </a:lnTo>
                    <a:cubicBezTo>
                      <a:pt x="190" y="78"/>
                      <a:pt x="161" y="46"/>
                      <a:pt x="121" y="46"/>
                    </a:cubicBezTo>
                    <a:cubicBezTo>
                      <a:pt x="81" y="46"/>
                      <a:pt x="53" y="78"/>
                      <a:pt x="53" y="116"/>
                    </a:cubicBezTo>
                    <a:lnTo>
                      <a:pt x="53" y="118"/>
                    </a:lnTo>
                    <a:cubicBezTo>
                      <a:pt x="53" y="157"/>
                      <a:pt x="81" y="189"/>
                      <a:pt x="122" y="189"/>
                    </a:cubicBezTo>
                    <a:cubicBezTo>
                      <a:pt x="163" y="189"/>
                      <a:pt x="190" y="157"/>
                      <a:pt x="190" y="118"/>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2" name="Freeform 100"/>
              <p:cNvSpPr>
                <a:spLocks noChangeArrowheads="1"/>
              </p:cNvSpPr>
              <p:nvPr/>
            </p:nvSpPr>
            <p:spPr bwMode="auto">
              <a:xfrm>
                <a:off x="5146675" y="4733925"/>
                <a:ext cx="125413" cy="82550"/>
              </a:xfrm>
              <a:custGeom>
                <a:avLst/>
                <a:gdLst>
                  <a:gd name="T0" fmla="*/ 0 w 348"/>
                  <a:gd name="T1" fmla="*/ 0 h 231"/>
                  <a:gd name="T2" fmla="*/ 54 w 348"/>
                  <a:gd name="T3" fmla="*/ 0 h 231"/>
                  <a:gd name="T4" fmla="*/ 101 w 348"/>
                  <a:gd name="T5" fmla="*/ 155 h 231"/>
                  <a:gd name="T6" fmla="*/ 153 w 348"/>
                  <a:gd name="T7" fmla="*/ 0 h 231"/>
                  <a:gd name="T8" fmla="*/ 196 w 348"/>
                  <a:gd name="T9" fmla="*/ 0 h 231"/>
                  <a:gd name="T10" fmla="*/ 247 w 348"/>
                  <a:gd name="T11" fmla="*/ 155 h 231"/>
                  <a:gd name="T12" fmla="*/ 294 w 348"/>
                  <a:gd name="T13" fmla="*/ 0 h 231"/>
                  <a:gd name="T14" fmla="*/ 347 w 348"/>
                  <a:gd name="T15" fmla="*/ 0 h 231"/>
                  <a:gd name="T16" fmla="*/ 268 w 348"/>
                  <a:gd name="T17" fmla="*/ 230 h 231"/>
                  <a:gd name="T18" fmla="*/ 225 w 348"/>
                  <a:gd name="T19" fmla="*/ 230 h 231"/>
                  <a:gd name="T20" fmla="*/ 173 w 348"/>
                  <a:gd name="T21" fmla="*/ 80 h 231"/>
                  <a:gd name="T22" fmla="*/ 122 w 348"/>
                  <a:gd name="T23" fmla="*/ 230 h 231"/>
                  <a:gd name="T24" fmla="*/ 78 w 348"/>
                  <a:gd name="T25" fmla="*/ 230 h 231"/>
                  <a:gd name="T26" fmla="*/ 0 w 348"/>
                  <a:gd name="T2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8" h="231">
                    <a:moveTo>
                      <a:pt x="0" y="0"/>
                    </a:moveTo>
                    <a:lnTo>
                      <a:pt x="54" y="0"/>
                    </a:lnTo>
                    <a:lnTo>
                      <a:pt x="101" y="155"/>
                    </a:lnTo>
                    <a:lnTo>
                      <a:pt x="153" y="0"/>
                    </a:lnTo>
                    <a:lnTo>
                      <a:pt x="196" y="0"/>
                    </a:lnTo>
                    <a:lnTo>
                      <a:pt x="247" y="155"/>
                    </a:lnTo>
                    <a:lnTo>
                      <a:pt x="294" y="0"/>
                    </a:lnTo>
                    <a:lnTo>
                      <a:pt x="347" y="0"/>
                    </a:lnTo>
                    <a:lnTo>
                      <a:pt x="268" y="230"/>
                    </a:lnTo>
                    <a:lnTo>
                      <a:pt x="225" y="230"/>
                    </a:lnTo>
                    <a:lnTo>
                      <a:pt x="173" y="80"/>
                    </a:lnTo>
                    <a:lnTo>
                      <a:pt x="122" y="230"/>
                    </a:lnTo>
                    <a:lnTo>
                      <a:pt x="78" y="230"/>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3" name="Freeform 101"/>
              <p:cNvSpPr>
                <a:spLocks noChangeArrowheads="1"/>
              </p:cNvSpPr>
              <p:nvPr/>
            </p:nvSpPr>
            <p:spPr bwMode="auto">
              <a:xfrm>
                <a:off x="5275263" y="4732338"/>
                <a:ext cx="65087" cy="84137"/>
              </a:xfrm>
              <a:custGeom>
                <a:avLst/>
                <a:gdLst>
                  <a:gd name="T0" fmla="*/ 0 w 181"/>
                  <a:gd name="T1" fmla="*/ 198 h 235"/>
                  <a:gd name="T2" fmla="*/ 29 w 181"/>
                  <a:gd name="T3" fmla="*/ 162 h 235"/>
                  <a:gd name="T4" fmla="*/ 97 w 181"/>
                  <a:gd name="T5" fmla="*/ 190 h 235"/>
                  <a:gd name="T6" fmla="*/ 130 w 181"/>
                  <a:gd name="T7" fmla="*/ 169 h 235"/>
                  <a:gd name="T8" fmla="*/ 130 w 181"/>
                  <a:gd name="T9" fmla="*/ 168 h 235"/>
                  <a:gd name="T10" fmla="*/ 85 w 181"/>
                  <a:gd name="T11" fmla="*/ 139 h 235"/>
                  <a:gd name="T12" fmla="*/ 8 w 181"/>
                  <a:gd name="T13" fmla="*/ 69 h 235"/>
                  <a:gd name="T14" fmla="*/ 8 w 181"/>
                  <a:gd name="T15" fmla="*/ 69 h 235"/>
                  <a:gd name="T16" fmla="*/ 89 w 181"/>
                  <a:gd name="T17" fmla="*/ 0 h 235"/>
                  <a:gd name="T18" fmla="*/ 173 w 181"/>
                  <a:gd name="T19" fmla="*/ 29 h 235"/>
                  <a:gd name="T20" fmla="*/ 147 w 181"/>
                  <a:gd name="T21" fmla="*/ 67 h 235"/>
                  <a:gd name="T22" fmla="*/ 87 w 181"/>
                  <a:gd name="T23" fmla="*/ 44 h 235"/>
                  <a:gd name="T24" fmla="*/ 58 w 181"/>
                  <a:gd name="T25" fmla="*/ 64 h 235"/>
                  <a:gd name="T26" fmla="*/ 58 w 181"/>
                  <a:gd name="T27" fmla="*/ 65 h 235"/>
                  <a:gd name="T28" fmla="*/ 108 w 181"/>
                  <a:gd name="T29" fmla="*/ 94 h 235"/>
                  <a:gd name="T30" fmla="*/ 180 w 181"/>
                  <a:gd name="T31" fmla="*/ 164 h 235"/>
                  <a:gd name="T32" fmla="*/ 180 w 181"/>
                  <a:gd name="T33" fmla="*/ 164 h 235"/>
                  <a:gd name="T34" fmla="*/ 96 w 181"/>
                  <a:gd name="T35" fmla="*/ 234 h 235"/>
                  <a:gd name="T36" fmla="*/ 0 w 181"/>
                  <a:gd name="T37" fmla="*/ 19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235">
                    <a:moveTo>
                      <a:pt x="0" y="198"/>
                    </a:moveTo>
                    <a:lnTo>
                      <a:pt x="29" y="162"/>
                    </a:lnTo>
                    <a:cubicBezTo>
                      <a:pt x="50" y="179"/>
                      <a:pt x="71" y="190"/>
                      <a:pt x="97" y="190"/>
                    </a:cubicBezTo>
                    <a:cubicBezTo>
                      <a:pt x="118" y="190"/>
                      <a:pt x="130" y="182"/>
                      <a:pt x="130" y="169"/>
                    </a:cubicBezTo>
                    <a:lnTo>
                      <a:pt x="130" y="168"/>
                    </a:lnTo>
                    <a:cubicBezTo>
                      <a:pt x="130" y="155"/>
                      <a:pt x="122" y="148"/>
                      <a:pt x="85" y="139"/>
                    </a:cubicBezTo>
                    <a:cubicBezTo>
                      <a:pt x="39" y="128"/>
                      <a:pt x="8" y="115"/>
                      <a:pt x="8" y="69"/>
                    </a:cubicBezTo>
                    <a:lnTo>
                      <a:pt x="8" y="69"/>
                    </a:lnTo>
                    <a:cubicBezTo>
                      <a:pt x="8" y="28"/>
                      <a:pt x="42" y="0"/>
                      <a:pt x="89" y="0"/>
                    </a:cubicBezTo>
                    <a:cubicBezTo>
                      <a:pt x="122" y="0"/>
                      <a:pt x="150" y="11"/>
                      <a:pt x="173" y="29"/>
                    </a:cubicBezTo>
                    <a:lnTo>
                      <a:pt x="147" y="67"/>
                    </a:lnTo>
                    <a:cubicBezTo>
                      <a:pt x="126" y="53"/>
                      <a:pt x="107" y="44"/>
                      <a:pt x="87" y="44"/>
                    </a:cubicBezTo>
                    <a:cubicBezTo>
                      <a:pt x="68" y="44"/>
                      <a:pt x="58" y="53"/>
                      <a:pt x="58" y="64"/>
                    </a:cubicBezTo>
                    <a:lnTo>
                      <a:pt x="58" y="65"/>
                    </a:lnTo>
                    <a:cubicBezTo>
                      <a:pt x="58" y="80"/>
                      <a:pt x="68" y="85"/>
                      <a:pt x="108" y="94"/>
                    </a:cubicBezTo>
                    <a:cubicBezTo>
                      <a:pt x="154" y="107"/>
                      <a:pt x="180" y="123"/>
                      <a:pt x="180" y="164"/>
                    </a:cubicBezTo>
                    <a:lnTo>
                      <a:pt x="180" y="164"/>
                    </a:lnTo>
                    <a:cubicBezTo>
                      <a:pt x="180" y="209"/>
                      <a:pt x="146" y="234"/>
                      <a:pt x="96" y="234"/>
                    </a:cubicBezTo>
                    <a:cubicBezTo>
                      <a:pt x="61" y="234"/>
                      <a:pt x="26" y="222"/>
                      <a:pt x="0" y="198"/>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4" name="Freeform 102"/>
              <p:cNvSpPr>
                <a:spLocks noChangeArrowheads="1"/>
              </p:cNvSpPr>
              <p:nvPr/>
            </p:nvSpPr>
            <p:spPr bwMode="auto">
              <a:xfrm>
                <a:off x="5353050" y="4733925"/>
                <a:ext cx="63500" cy="82550"/>
              </a:xfrm>
              <a:custGeom>
                <a:avLst/>
                <a:gdLst>
                  <a:gd name="T0" fmla="*/ 172 w 176"/>
                  <a:gd name="T1" fmla="*/ 0 h 230"/>
                  <a:gd name="T2" fmla="*/ 172 w 176"/>
                  <a:gd name="T3" fmla="*/ 46 h 230"/>
                  <a:gd name="T4" fmla="*/ 50 w 176"/>
                  <a:gd name="T5" fmla="*/ 46 h 230"/>
                  <a:gd name="T6" fmla="*/ 50 w 176"/>
                  <a:gd name="T7" fmla="*/ 91 h 230"/>
                  <a:gd name="T8" fmla="*/ 159 w 176"/>
                  <a:gd name="T9" fmla="*/ 91 h 230"/>
                  <a:gd name="T10" fmla="*/ 159 w 176"/>
                  <a:gd name="T11" fmla="*/ 136 h 230"/>
                  <a:gd name="T12" fmla="*/ 50 w 176"/>
                  <a:gd name="T13" fmla="*/ 136 h 230"/>
                  <a:gd name="T14" fmla="*/ 50 w 176"/>
                  <a:gd name="T15" fmla="*/ 184 h 230"/>
                  <a:gd name="T16" fmla="*/ 175 w 176"/>
                  <a:gd name="T17" fmla="*/ 184 h 230"/>
                  <a:gd name="T18" fmla="*/ 175 w 176"/>
                  <a:gd name="T19" fmla="*/ 229 h 230"/>
                  <a:gd name="T20" fmla="*/ 0 w 176"/>
                  <a:gd name="T21" fmla="*/ 229 h 230"/>
                  <a:gd name="T22" fmla="*/ 0 w 176"/>
                  <a:gd name="T23" fmla="*/ 0 h 230"/>
                  <a:gd name="T24" fmla="*/ 172 w 176"/>
                  <a:gd name="T2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30">
                    <a:moveTo>
                      <a:pt x="172" y="0"/>
                    </a:moveTo>
                    <a:lnTo>
                      <a:pt x="172" y="46"/>
                    </a:lnTo>
                    <a:lnTo>
                      <a:pt x="50" y="46"/>
                    </a:lnTo>
                    <a:lnTo>
                      <a:pt x="50" y="91"/>
                    </a:lnTo>
                    <a:lnTo>
                      <a:pt x="159" y="91"/>
                    </a:lnTo>
                    <a:lnTo>
                      <a:pt x="159" y="136"/>
                    </a:lnTo>
                    <a:lnTo>
                      <a:pt x="50" y="136"/>
                    </a:lnTo>
                    <a:lnTo>
                      <a:pt x="50" y="184"/>
                    </a:lnTo>
                    <a:lnTo>
                      <a:pt x="175" y="184"/>
                    </a:lnTo>
                    <a:lnTo>
                      <a:pt x="175" y="229"/>
                    </a:lnTo>
                    <a:lnTo>
                      <a:pt x="0" y="229"/>
                    </a:lnTo>
                    <a:lnTo>
                      <a:pt x="0" y="0"/>
                    </a:lnTo>
                    <a:lnTo>
                      <a:pt x="172"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5" name="Freeform 103"/>
              <p:cNvSpPr>
                <a:spLocks noChangeArrowheads="1"/>
              </p:cNvSpPr>
              <p:nvPr/>
            </p:nvSpPr>
            <p:spPr bwMode="auto">
              <a:xfrm>
                <a:off x="5429250" y="4733925"/>
                <a:ext cx="71438" cy="82550"/>
              </a:xfrm>
              <a:custGeom>
                <a:avLst/>
                <a:gdLst>
                  <a:gd name="T0" fmla="*/ 104 w 198"/>
                  <a:gd name="T1" fmla="*/ 0 h 230"/>
                  <a:gd name="T2" fmla="*/ 170 w 198"/>
                  <a:gd name="T3" fmla="*/ 23 h 230"/>
                  <a:gd name="T4" fmla="*/ 190 w 198"/>
                  <a:gd name="T5" fmla="*/ 76 h 230"/>
                  <a:gd name="T6" fmla="*/ 190 w 198"/>
                  <a:gd name="T7" fmla="*/ 76 h 230"/>
                  <a:gd name="T8" fmla="*/ 141 w 198"/>
                  <a:gd name="T9" fmla="*/ 147 h 230"/>
                  <a:gd name="T10" fmla="*/ 197 w 198"/>
                  <a:gd name="T11" fmla="*/ 229 h 230"/>
                  <a:gd name="T12" fmla="*/ 138 w 198"/>
                  <a:gd name="T13" fmla="*/ 229 h 230"/>
                  <a:gd name="T14" fmla="*/ 90 w 198"/>
                  <a:gd name="T15" fmla="*/ 155 h 230"/>
                  <a:gd name="T16" fmla="*/ 50 w 198"/>
                  <a:gd name="T17" fmla="*/ 155 h 230"/>
                  <a:gd name="T18" fmla="*/ 50 w 198"/>
                  <a:gd name="T19" fmla="*/ 229 h 230"/>
                  <a:gd name="T20" fmla="*/ 0 w 198"/>
                  <a:gd name="T21" fmla="*/ 229 h 230"/>
                  <a:gd name="T22" fmla="*/ 0 w 198"/>
                  <a:gd name="T23" fmla="*/ 0 h 230"/>
                  <a:gd name="T24" fmla="*/ 104 w 198"/>
                  <a:gd name="T25" fmla="*/ 0 h 230"/>
                  <a:gd name="T26" fmla="*/ 140 w 198"/>
                  <a:gd name="T27" fmla="*/ 79 h 230"/>
                  <a:gd name="T28" fmla="*/ 140 w 198"/>
                  <a:gd name="T29" fmla="*/ 77 h 230"/>
                  <a:gd name="T30" fmla="*/ 100 w 198"/>
                  <a:gd name="T31" fmla="*/ 46 h 230"/>
                  <a:gd name="T32" fmla="*/ 50 w 198"/>
                  <a:gd name="T33" fmla="*/ 46 h 230"/>
                  <a:gd name="T34" fmla="*/ 50 w 198"/>
                  <a:gd name="T35" fmla="*/ 111 h 230"/>
                  <a:gd name="T36" fmla="*/ 101 w 198"/>
                  <a:gd name="T37" fmla="*/ 111 h 230"/>
                  <a:gd name="T38" fmla="*/ 140 w 198"/>
                  <a:gd name="T39" fmla="*/ 7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30">
                    <a:moveTo>
                      <a:pt x="104" y="0"/>
                    </a:moveTo>
                    <a:cubicBezTo>
                      <a:pt x="133" y="0"/>
                      <a:pt x="155" y="8"/>
                      <a:pt x="170" y="23"/>
                    </a:cubicBezTo>
                    <a:cubicBezTo>
                      <a:pt x="183" y="36"/>
                      <a:pt x="190" y="54"/>
                      <a:pt x="190" y="76"/>
                    </a:cubicBezTo>
                    <a:lnTo>
                      <a:pt x="190" y="76"/>
                    </a:lnTo>
                    <a:cubicBezTo>
                      <a:pt x="190" y="113"/>
                      <a:pt x="170" y="136"/>
                      <a:pt x="141" y="147"/>
                    </a:cubicBezTo>
                    <a:lnTo>
                      <a:pt x="197" y="229"/>
                    </a:lnTo>
                    <a:lnTo>
                      <a:pt x="138" y="229"/>
                    </a:lnTo>
                    <a:lnTo>
                      <a:pt x="90" y="155"/>
                    </a:lnTo>
                    <a:lnTo>
                      <a:pt x="50" y="155"/>
                    </a:lnTo>
                    <a:lnTo>
                      <a:pt x="50" y="229"/>
                    </a:lnTo>
                    <a:lnTo>
                      <a:pt x="0" y="229"/>
                    </a:lnTo>
                    <a:lnTo>
                      <a:pt x="0" y="0"/>
                    </a:lnTo>
                    <a:lnTo>
                      <a:pt x="104" y="0"/>
                    </a:lnTo>
                    <a:close/>
                    <a:moveTo>
                      <a:pt x="140" y="79"/>
                    </a:moveTo>
                    <a:lnTo>
                      <a:pt x="140" y="77"/>
                    </a:lnTo>
                    <a:cubicBezTo>
                      <a:pt x="140" y="57"/>
                      <a:pt x="125" y="46"/>
                      <a:pt x="100" y="46"/>
                    </a:cubicBezTo>
                    <a:lnTo>
                      <a:pt x="50" y="46"/>
                    </a:lnTo>
                    <a:lnTo>
                      <a:pt x="50" y="111"/>
                    </a:lnTo>
                    <a:lnTo>
                      <a:pt x="101" y="111"/>
                    </a:lnTo>
                    <a:cubicBezTo>
                      <a:pt x="126" y="111"/>
                      <a:pt x="140" y="98"/>
                      <a:pt x="140" y="7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6" name="Freeform 104"/>
              <p:cNvSpPr>
                <a:spLocks noChangeArrowheads="1"/>
              </p:cNvSpPr>
              <p:nvPr/>
            </p:nvSpPr>
            <p:spPr bwMode="auto">
              <a:xfrm>
                <a:off x="4895850" y="4683125"/>
                <a:ext cx="26988" cy="38100"/>
              </a:xfrm>
              <a:custGeom>
                <a:avLst/>
                <a:gdLst>
                  <a:gd name="T0" fmla="*/ 54 w 73"/>
                  <a:gd name="T1" fmla="*/ 107 h 108"/>
                  <a:gd name="T2" fmla="*/ 29 w 73"/>
                  <a:gd name="T3" fmla="*/ 57 h 108"/>
                  <a:gd name="T4" fmla="*/ 15 w 73"/>
                  <a:gd name="T5" fmla="*/ 25 h 108"/>
                  <a:gd name="T6" fmla="*/ 15 w 73"/>
                  <a:gd name="T7" fmla="*/ 25 h 108"/>
                  <a:gd name="T8" fmla="*/ 17 w 73"/>
                  <a:gd name="T9" fmla="*/ 56 h 108"/>
                  <a:gd name="T10" fmla="*/ 17 w 73"/>
                  <a:gd name="T11" fmla="*/ 107 h 108"/>
                  <a:gd name="T12" fmla="*/ 0 w 73"/>
                  <a:gd name="T13" fmla="*/ 107 h 108"/>
                  <a:gd name="T14" fmla="*/ 0 w 73"/>
                  <a:gd name="T15" fmla="*/ 0 h 108"/>
                  <a:gd name="T16" fmla="*/ 20 w 73"/>
                  <a:gd name="T17" fmla="*/ 0 h 108"/>
                  <a:gd name="T18" fmla="*/ 46 w 73"/>
                  <a:gd name="T19" fmla="*/ 53 h 108"/>
                  <a:gd name="T20" fmla="*/ 57 w 73"/>
                  <a:gd name="T21" fmla="*/ 81 h 108"/>
                  <a:gd name="T22" fmla="*/ 57 w 73"/>
                  <a:gd name="T23" fmla="*/ 79 h 108"/>
                  <a:gd name="T24" fmla="*/ 56 w 73"/>
                  <a:gd name="T25" fmla="*/ 49 h 108"/>
                  <a:gd name="T26" fmla="*/ 56 w 73"/>
                  <a:gd name="T27" fmla="*/ 0 h 108"/>
                  <a:gd name="T28" fmla="*/ 72 w 73"/>
                  <a:gd name="T29" fmla="*/ 0 h 108"/>
                  <a:gd name="T30" fmla="*/ 72 w 73"/>
                  <a:gd name="T31" fmla="*/ 107 h 108"/>
                  <a:gd name="T32" fmla="*/ 54 w 73"/>
                  <a:gd name="T33"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8">
                    <a:moveTo>
                      <a:pt x="54" y="107"/>
                    </a:moveTo>
                    <a:lnTo>
                      <a:pt x="29" y="57"/>
                    </a:lnTo>
                    <a:cubicBezTo>
                      <a:pt x="24" y="45"/>
                      <a:pt x="18" y="31"/>
                      <a:pt x="15" y="25"/>
                    </a:cubicBezTo>
                    <a:lnTo>
                      <a:pt x="15" y="25"/>
                    </a:lnTo>
                    <a:cubicBezTo>
                      <a:pt x="17" y="35"/>
                      <a:pt x="17" y="46"/>
                      <a:pt x="17" y="56"/>
                    </a:cubicBezTo>
                    <a:lnTo>
                      <a:pt x="17" y="107"/>
                    </a:lnTo>
                    <a:lnTo>
                      <a:pt x="0" y="107"/>
                    </a:lnTo>
                    <a:lnTo>
                      <a:pt x="0" y="0"/>
                    </a:lnTo>
                    <a:lnTo>
                      <a:pt x="20" y="0"/>
                    </a:lnTo>
                    <a:lnTo>
                      <a:pt x="46" y="53"/>
                    </a:lnTo>
                    <a:cubicBezTo>
                      <a:pt x="51" y="63"/>
                      <a:pt x="56" y="75"/>
                      <a:pt x="57" y="81"/>
                    </a:cubicBezTo>
                    <a:lnTo>
                      <a:pt x="57" y="79"/>
                    </a:lnTo>
                    <a:cubicBezTo>
                      <a:pt x="57" y="74"/>
                      <a:pt x="56" y="59"/>
                      <a:pt x="56" y="49"/>
                    </a:cubicBezTo>
                    <a:lnTo>
                      <a:pt x="56" y="0"/>
                    </a:lnTo>
                    <a:lnTo>
                      <a:pt x="72" y="0"/>
                    </a:lnTo>
                    <a:lnTo>
                      <a:pt x="72" y="107"/>
                    </a:lnTo>
                    <a:lnTo>
                      <a:pt x="54" y="107"/>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7" name="Freeform 105"/>
              <p:cNvSpPr>
                <a:spLocks noChangeArrowheads="1"/>
              </p:cNvSpPr>
              <p:nvPr/>
            </p:nvSpPr>
            <p:spPr bwMode="auto">
              <a:xfrm>
                <a:off x="4926013" y="4692650"/>
                <a:ext cx="23812" cy="30163"/>
              </a:xfrm>
              <a:custGeom>
                <a:avLst/>
                <a:gdLst>
                  <a:gd name="T0" fmla="*/ 18 w 66"/>
                  <a:gd name="T1" fmla="*/ 46 h 84"/>
                  <a:gd name="T2" fmla="*/ 18 w 66"/>
                  <a:gd name="T3" fmla="*/ 47 h 84"/>
                  <a:gd name="T4" fmla="*/ 38 w 66"/>
                  <a:gd name="T5" fmla="*/ 69 h 84"/>
                  <a:gd name="T6" fmla="*/ 58 w 66"/>
                  <a:gd name="T7" fmla="*/ 62 h 84"/>
                  <a:gd name="T8" fmla="*/ 64 w 66"/>
                  <a:gd name="T9" fmla="*/ 72 h 84"/>
                  <a:gd name="T10" fmla="*/ 36 w 66"/>
                  <a:gd name="T11" fmla="*/ 83 h 84"/>
                  <a:gd name="T12" fmla="*/ 0 w 66"/>
                  <a:gd name="T13" fmla="*/ 41 h 84"/>
                  <a:gd name="T14" fmla="*/ 10 w 66"/>
                  <a:gd name="T15" fmla="*/ 11 h 84"/>
                  <a:gd name="T16" fmla="*/ 33 w 66"/>
                  <a:gd name="T17" fmla="*/ 0 h 84"/>
                  <a:gd name="T18" fmla="*/ 56 w 66"/>
                  <a:gd name="T19" fmla="*/ 8 h 84"/>
                  <a:gd name="T20" fmla="*/ 65 w 66"/>
                  <a:gd name="T21" fmla="*/ 43 h 84"/>
                  <a:gd name="T22" fmla="*/ 65 w 66"/>
                  <a:gd name="T23" fmla="*/ 46 h 84"/>
                  <a:gd name="T24" fmla="*/ 18 w 66"/>
                  <a:gd name="T25" fmla="*/ 46 h 84"/>
                  <a:gd name="T26" fmla="*/ 33 w 66"/>
                  <a:gd name="T27" fmla="*/ 12 h 84"/>
                  <a:gd name="T28" fmla="*/ 18 w 66"/>
                  <a:gd name="T29" fmla="*/ 33 h 84"/>
                  <a:gd name="T30" fmla="*/ 47 w 66"/>
                  <a:gd name="T31" fmla="*/ 33 h 84"/>
                  <a:gd name="T32" fmla="*/ 33 w 66"/>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4">
                    <a:moveTo>
                      <a:pt x="18" y="46"/>
                    </a:moveTo>
                    <a:lnTo>
                      <a:pt x="18" y="47"/>
                    </a:lnTo>
                    <a:cubicBezTo>
                      <a:pt x="18" y="58"/>
                      <a:pt x="22" y="69"/>
                      <a:pt x="38" y="69"/>
                    </a:cubicBezTo>
                    <a:cubicBezTo>
                      <a:pt x="46" y="69"/>
                      <a:pt x="51" y="66"/>
                      <a:pt x="58" y="62"/>
                    </a:cubicBezTo>
                    <a:lnTo>
                      <a:pt x="64" y="72"/>
                    </a:lnTo>
                    <a:cubicBezTo>
                      <a:pt x="56" y="79"/>
                      <a:pt x="47" y="83"/>
                      <a:pt x="36" y="83"/>
                    </a:cubicBezTo>
                    <a:cubicBezTo>
                      <a:pt x="14" y="83"/>
                      <a:pt x="0" y="66"/>
                      <a:pt x="0" y="41"/>
                    </a:cubicBezTo>
                    <a:cubicBezTo>
                      <a:pt x="0" y="27"/>
                      <a:pt x="3" y="18"/>
                      <a:pt x="10" y="11"/>
                    </a:cubicBezTo>
                    <a:cubicBezTo>
                      <a:pt x="15" y="4"/>
                      <a:pt x="24" y="0"/>
                      <a:pt x="33" y="0"/>
                    </a:cubicBezTo>
                    <a:cubicBezTo>
                      <a:pt x="42" y="0"/>
                      <a:pt x="49" y="3"/>
                      <a:pt x="56" y="8"/>
                    </a:cubicBezTo>
                    <a:cubicBezTo>
                      <a:pt x="63" y="14"/>
                      <a:pt x="65" y="23"/>
                      <a:pt x="65" y="43"/>
                    </a:cubicBezTo>
                    <a:lnTo>
                      <a:pt x="65" y="46"/>
                    </a:lnTo>
                    <a:lnTo>
                      <a:pt x="18" y="46"/>
                    </a:lnTo>
                    <a:close/>
                    <a:moveTo>
                      <a:pt x="33" y="12"/>
                    </a:moveTo>
                    <a:cubicBezTo>
                      <a:pt x="24" y="12"/>
                      <a:pt x="18" y="21"/>
                      <a:pt x="18" y="33"/>
                    </a:cubicBezTo>
                    <a:lnTo>
                      <a:pt x="47" y="33"/>
                    </a:lnTo>
                    <a:cubicBezTo>
                      <a:pt x="47" y="21"/>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8" name="Freeform 106"/>
              <p:cNvSpPr>
                <a:spLocks noChangeArrowheads="1"/>
              </p:cNvSpPr>
              <p:nvPr/>
            </p:nvSpPr>
            <p:spPr bwMode="auto">
              <a:xfrm>
                <a:off x="4953000" y="4694238"/>
                <a:ext cx="38100" cy="30162"/>
              </a:xfrm>
              <a:custGeom>
                <a:avLst/>
                <a:gdLst>
                  <a:gd name="T0" fmla="*/ 83 w 106"/>
                  <a:gd name="T1" fmla="*/ 81 h 82"/>
                  <a:gd name="T2" fmla="*/ 66 w 106"/>
                  <a:gd name="T3" fmla="*/ 81 h 82"/>
                  <a:gd name="T4" fmla="*/ 57 w 106"/>
                  <a:gd name="T5" fmla="*/ 43 h 82"/>
                  <a:gd name="T6" fmla="*/ 52 w 106"/>
                  <a:gd name="T7" fmla="*/ 22 h 82"/>
                  <a:gd name="T8" fmla="*/ 51 w 106"/>
                  <a:gd name="T9" fmla="*/ 22 h 82"/>
                  <a:gd name="T10" fmla="*/ 47 w 106"/>
                  <a:gd name="T11" fmla="*/ 45 h 82"/>
                  <a:gd name="T12" fmla="*/ 37 w 106"/>
                  <a:gd name="T13" fmla="*/ 81 h 82"/>
                  <a:gd name="T14" fmla="*/ 20 w 106"/>
                  <a:gd name="T15" fmla="*/ 81 h 82"/>
                  <a:gd name="T16" fmla="*/ 0 w 106"/>
                  <a:gd name="T17" fmla="*/ 2 h 82"/>
                  <a:gd name="T18" fmla="*/ 16 w 106"/>
                  <a:gd name="T19" fmla="*/ 0 h 82"/>
                  <a:gd name="T20" fmla="*/ 25 w 106"/>
                  <a:gd name="T21" fmla="*/ 38 h 82"/>
                  <a:gd name="T22" fmla="*/ 29 w 106"/>
                  <a:gd name="T23" fmla="*/ 58 h 82"/>
                  <a:gd name="T24" fmla="*/ 30 w 106"/>
                  <a:gd name="T25" fmla="*/ 58 h 82"/>
                  <a:gd name="T26" fmla="*/ 34 w 106"/>
                  <a:gd name="T27" fmla="*/ 38 h 82"/>
                  <a:gd name="T28" fmla="*/ 44 w 106"/>
                  <a:gd name="T29" fmla="*/ 2 h 82"/>
                  <a:gd name="T30" fmla="*/ 61 w 106"/>
                  <a:gd name="T31" fmla="*/ 2 h 82"/>
                  <a:gd name="T32" fmla="*/ 70 w 106"/>
                  <a:gd name="T33" fmla="*/ 36 h 82"/>
                  <a:gd name="T34" fmla="*/ 75 w 106"/>
                  <a:gd name="T35" fmla="*/ 58 h 82"/>
                  <a:gd name="T36" fmla="*/ 76 w 106"/>
                  <a:gd name="T37" fmla="*/ 58 h 82"/>
                  <a:gd name="T38" fmla="*/ 79 w 106"/>
                  <a:gd name="T39" fmla="*/ 38 h 82"/>
                  <a:gd name="T40" fmla="*/ 87 w 106"/>
                  <a:gd name="T41" fmla="*/ 2 h 82"/>
                  <a:gd name="T42" fmla="*/ 105 w 106"/>
                  <a:gd name="T43" fmla="*/ 2 h 82"/>
                  <a:gd name="T44" fmla="*/ 83 w 106"/>
                  <a:gd name="T45"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82">
                    <a:moveTo>
                      <a:pt x="83" y="81"/>
                    </a:moveTo>
                    <a:lnTo>
                      <a:pt x="66" y="81"/>
                    </a:lnTo>
                    <a:lnTo>
                      <a:pt x="57" y="43"/>
                    </a:lnTo>
                    <a:cubicBezTo>
                      <a:pt x="55" y="35"/>
                      <a:pt x="52" y="22"/>
                      <a:pt x="52" y="22"/>
                    </a:cubicBezTo>
                    <a:lnTo>
                      <a:pt x="51" y="22"/>
                    </a:lnTo>
                    <a:cubicBezTo>
                      <a:pt x="51" y="22"/>
                      <a:pt x="51" y="29"/>
                      <a:pt x="47" y="45"/>
                    </a:cubicBezTo>
                    <a:lnTo>
                      <a:pt x="37" y="81"/>
                    </a:lnTo>
                    <a:lnTo>
                      <a:pt x="20" y="81"/>
                    </a:lnTo>
                    <a:lnTo>
                      <a:pt x="0" y="2"/>
                    </a:lnTo>
                    <a:lnTo>
                      <a:pt x="16" y="0"/>
                    </a:lnTo>
                    <a:lnTo>
                      <a:pt x="25" y="38"/>
                    </a:lnTo>
                    <a:cubicBezTo>
                      <a:pt x="27" y="47"/>
                      <a:pt x="29" y="58"/>
                      <a:pt x="29" y="58"/>
                    </a:cubicBezTo>
                    <a:lnTo>
                      <a:pt x="30" y="58"/>
                    </a:lnTo>
                    <a:cubicBezTo>
                      <a:pt x="30" y="58"/>
                      <a:pt x="32" y="49"/>
                      <a:pt x="34" y="38"/>
                    </a:cubicBezTo>
                    <a:lnTo>
                      <a:pt x="44" y="2"/>
                    </a:lnTo>
                    <a:lnTo>
                      <a:pt x="61" y="2"/>
                    </a:lnTo>
                    <a:lnTo>
                      <a:pt x="70" y="36"/>
                    </a:lnTo>
                    <a:cubicBezTo>
                      <a:pt x="73" y="49"/>
                      <a:pt x="75" y="58"/>
                      <a:pt x="75" y="58"/>
                    </a:cubicBezTo>
                    <a:lnTo>
                      <a:pt x="76" y="58"/>
                    </a:lnTo>
                    <a:cubicBezTo>
                      <a:pt x="76" y="58"/>
                      <a:pt x="77" y="47"/>
                      <a:pt x="79" y="38"/>
                    </a:cubicBezTo>
                    <a:lnTo>
                      <a:pt x="87" y="2"/>
                    </a:lnTo>
                    <a:lnTo>
                      <a:pt x="105" y="2"/>
                    </a:lnTo>
                    <a:lnTo>
                      <a:pt x="83" y="81"/>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9" name="Freeform 107"/>
              <p:cNvSpPr>
                <a:spLocks noChangeArrowheads="1"/>
              </p:cNvSpPr>
              <p:nvPr/>
            </p:nvSpPr>
            <p:spPr bwMode="auto">
              <a:xfrm>
                <a:off x="5008563" y="4683125"/>
                <a:ext cx="26987" cy="38100"/>
              </a:xfrm>
              <a:custGeom>
                <a:avLst/>
                <a:gdLst>
                  <a:gd name="T0" fmla="*/ 53 w 75"/>
                  <a:gd name="T1" fmla="*/ 107 h 108"/>
                  <a:gd name="T2" fmla="*/ 43 w 75"/>
                  <a:gd name="T3" fmla="*/ 91 h 108"/>
                  <a:gd name="T4" fmla="*/ 25 w 75"/>
                  <a:gd name="T5" fmla="*/ 64 h 108"/>
                  <a:gd name="T6" fmla="*/ 18 w 75"/>
                  <a:gd name="T7" fmla="*/ 61 h 108"/>
                  <a:gd name="T8" fmla="*/ 18 w 75"/>
                  <a:gd name="T9" fmla="*/ 107 h 108"/>
                  <a:gd name="T10" fmla="*/ 0 w 75"/>
                  <a:gd name="T11" fmla="*/ 107 h 108"/>
                  <a:gd name="T12" fmla="*/ 0 w 75"/>
                  <a:gd name="T13" fmla="*/ 0 h 108"/>
                  <a:gd name="T14" fmla="*/ 34 w 75"/>
                  <a:gd name="T15" fmla="*/ 0 h 108"/>
                  <a:gd name="T16" fmla="*/ 68 w 75"/>
                  <a:gd name="T17" fmla="*/ 31 h 108"/>
                  <a:gd name="T18" fmla="*/ 42 w 75"/>
                  <a:gd name="T19" fmla="*/ 60 h 108"/>
                  <a:gd name="T20" fmla="*/ 59 w 75"/>
                  <a:gd name="T21" fmla="*/ 82 h 108"/>
                  <a:gd name="T22" fmla="*/ 74 w 75"/>
                  <a:gd name="T23" fmla="*/ 107 h 108"/>
                  <a:gd name="T24" fmla="*/ 53 w 75"/>
                  <a:gd name="T25" fmla="*/ 107 h 108"/>
                  <a:gd name="T26" fmla="*/ 28 w 75"/>
                  <a:gd name="T27" fmla="*/ 14 h 108"/>
                  <a:gd name="T28" fmla="*/ 18 w 75"/>
                  <a:gd name="T29" fmla="*/ 14 h 108"/>
                  <a:gd name="T30" fmla="*/ 18 w 75"/>
                  <a:gd name="T31" fmla="*/ 49 h 108"/>
                  <a:gd name="T32" fmla="*/ 27 w 75"/>
                  <a:gd name="T33" fmla="*/ 49 h 108"/>
                  <a:gd name="T34" fmla="*/ 45 w 75"/>
                  <a:gd name="T35" fmla="*/ 43 h 108"/>
                  <a:gd name="T36" fmla="*/ 50 w 75"/>
                  <a:gd name="T37" fmla="*/ 31 h 108"/>
                  <a:gd name="T38" fmla="*/ 28 w 75"/>
                  <a:gd name="T39"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08">
                    <a:moveTo>
                      <a:pt x="53" y="107"/>
                    </a:moveTo>
                    <a:lnTo>
                      <a:pt x="43" y="91"/>
                    </a:lnTo>
                    <a:cubicBezTo>
                      <a:pt x="36" y="78"/>
                      <a:pt x="31" y="69"/>
                      <a:pt x="25" y="64"/>
                    </a:cubicBezTo>
                    <a:cubicBezTo>
                      <a:pt x="23" y="62"/>
                      <a:pt x="21" y="61"/>
                      <a:pt x="18" y="61"/>
                    </a:cubicBezTo>
                    <a:lnTo>
                      <a:pt x="18" y="107"/>
                    </a:lnTo>
                    <a:lnTo>
                      <a:pt x="0" y="107"/>
                    </a:lnTo>
                    <a:lnTo>
                      <a:pt x="0" y="0"/>
                    </a:lnTo>
                    <a:lnTo>
                      <a:pt x="34" y="0"/>
                    </a:lnTo>
                    <a:cubicBezTo>
                      <a:pt x="57" y="0"/>
                      <a:pt x="68" y="14"/>
                      <a:pt x="68" y="31"/>
                    </a:cubicBezTo>
                    <a:cubicBezTo>
                      <a:pt x="68" y="46"/>
                      <a:pt x="59" y="60"/>
                      <a:pt x="42" y="60"/>
                    </a:cubicBezTo>
                    <a:cubicBezTo>
                      <a:pt x="46" y="63"/>
                      <a:pt x="53" y="73"/>
                      <a:pt x="59" y="82"/>
                    </a:cubicBezTo>
                    <a:lnTo>
                      <a:pt x="74" y="107"/>
                    </a:lnTo>
                    <a:lnTo>
                      <a:pt x="53" y="107"/>
                    </a:lnTo>
                    <a:close/>
                    <a:moveTo>
                      <a:pt x="28" y="14"/>
                    </a:moveTo>
                    <a:lnTo>
                      <a:pt x="18" y="14"/>
                    </a:lnTo>
                    <a:lnTo>
                      <a:pt x="18" y="49"/>
                    </a:lnTo>
                    <a:lnTo>
                      <a:pt x="27" y="49"/>
                    </a:lnTo>
                    <a:cubicBezTo>
                      <a:pt x="36" y="49"/>
                      <a:pt x="42" y="48"/>
                      <a:pt x="45" y="43"/>
                    </a:cubicBezTo>
                    <a:cubicBezTo>
                      <a:pt x="47" y="41"/>
                      <a:pt x="50" y="36"/>
                      <a:pt x="50" y="31"/>
                    </a:cubicBezTo>
                    <a:cubicBezTo>
                      <a:pt x="50" y="20"/>
                      <a:pt x="43" y="14"/>
                      <a:pt x="28" y="1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0" name="Freeform 108"/>
              <p:cNvSpPr>
                <a:spLocks noChangeArrowheads="1"/>
              </p:cNvSpPr>
              <p:nvPr/>
            </p:nvSpPr>
            <p:spPr bwMode="auto">
              <a:xfrm>
                <a:off x="5037138" y="4692650"/>
                <a:ext cx="23812" cy="30163"/>
              </a:xfrm>
              <a:custGeom>
                <a:avLst/>
                <a:gdLst>
                  <a:gd name="T0" fmla="*/ 18 w 67"/>
                  <a:gd name="T1" fmla="*/ 46 h 84"/>
                  <a:gd name="T2" fmla="*/ 18 w 67"/>
                  <a:gd name="T3" fmla="*/ 47 h 84"/>
                  <a:gd name="T4" fmla="*/ 38 w 67"/>
                  <a:gd name="T5" fmla="*/ 69 h 84"/>
                  <a:gd name="T6" fmla="*/ 57 w 67"/>
                  <a:gd name="T7" fmla="*/ 62 h 84"/>
                  <a:gd name="T8" fmla="*/ 64 w 67"/>
                  <a:gd name="T9" fmla="*/ 72 h 84"/>
                  <a:gd name="T10" fmla="*/ 36 w 67"/>
                  <a:gd name="T11" fmla="*/ 83 h 84"/>
                  <a:gd name="T12" fmla="*/ 0 w 67"/>
                  <a:gd name="T13" fmla="*/ 41 h 84"/>
                  <a:gd name="T14" fmla="*/ 10 w 67"/>
                  <a:gd name="T15" fmla="*/ 11 h 84"/>
                  <a:gd name="T16" fmla="*/ 34 w 67"/>
                  <a:gd name="T17" fmla="*/ 0 h 84"/>
                  <a:gd name="T18" fmla="*/ 56 w 67"/>
                  <a:gd name="T19" fmla="*/ 8 h 84"/>
                  <a:gd name="T20" fmla="*/ 66 w 67"/>
                  <a:gd name="T21" fmla="*/ 43 h 84"/>
                  <a:gd name="T22" fmla="*/ 66 w 67"/>
                  <a:gd name="T23" fmla="*/ 46 h 84"/>
                  <a:gd name="T24" fmla="*/ 18 w 67"/>
                  <a:gd name="T25" fmla="*/ 46 h 84"/>
                  <a:gd name="T26" fmla="*/ 34 w 67"/>
                  <a:gd name="T27" fmla="*/ 12 h 84"/>
                  <a:gd name="T28" fmla="*/ 18 w 67"/>
                  <a:gd name="T29" fmla="*/ 33 h 84"/>
                  <a:gd name="T30" fmla="*/ 47 w 67"/>
                  <a:gd name="T31" fmla="*/ 33 h 84"/>
                  <a:gd name="T32" fmla="*/ 34 w 67"/>
                  <a:gd name="T3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84">
                    <a:moveTo>
                      <a:pt x="18" y="46"/>
                    </a:moveTo>
                    <a:lnTo>
                      <a:pt x="18" y="47"/>
                    </a:lnTo>
                    <a:cubicBezTo>
                      <a:pt x="18" y="58"/>
                      <a:pt x="23" y="69"/>
                      <a:pt x="38" y="69"/>
                    </a:cubicBezTo>
                    <a:cubicBezTo>
                      <a:pt x="46" y="69"/>
                      <a:pt x="52" y="66"/>
                      <a:pt x="57" y="62"/>
                    </a:cubicBezTo>
                    <a:lnTo>
                      <a:pt x="64" y="72"/>
                    </a:lnTo>
                    <a:cubicBezTo>
                      <a:pt x="56" y="79"/>
                      <a:pt x="46" y="83"/>
                      <a:pt x="36" y="83"/>
                    </a:cubicBezTo>
                    <a:cubicBezTo>
                      <a:pt x="14" y="83"/>
                      <a:pt x="0" y="66"/>
                      <a:pt x="0" y="41"/>
                    </a:cubicBezTo>
                    <a:cubicBezTo>
                      <a:pt x="0" y="27"/>
                      <a:pt x="3" y="18"/>
                      <a:pt x="10" y="11"/>
                    </a:cubicBezTo>
                    <a:cubicBezTo>
                      <a:pt x="16" y="4"/>
                      <a:pt x="24" y="0"/>
                      <a:pt x="34" y="0"/>
                    </a:cubicBezTo>
                    <a:cubicBezTo>
                      <a:pt x="42" y="0"/>
                      <a:pt x="49" y="3"/>
                      <a:pt x="56" y="8"/>
                    </a:cubicBezTo>
                    <a:cubicBezTo>
                      <a:pt x="63" y="14"/>
                      <a:pt x="66" y="23"/>
                      <a:pt x="66" y="43"/>
                    </a:cubicBezTo>
                    <a:lnTo>
                      <a:pt x="66" y="46"/>
                    </a:lnTo>
                    <a:lnTo>
                      <a:pt x="18" y="46"/>
                    </a:lnTo>
                    <a:close/>
                    <a:moveTo>
                      <a:pt x="34" y="12"/>
                    </a:moveTo>
                    <a:cubicBezTo>
                      <a:pt x="24" y="12"/>
                      <a:pt x="18" y="21"/>
                      <a:pt x="18" y="33"/>
                    </a:cubicBezTo>
                    <a:lnTo>
                      <a:pt x="47" y="33"/>
                    </a:lnTo>
                    <a:cubicBezTo>
                      <a:pt x="47" y="21"/>
                      <a:pt x="42" y="12"/>
                      <a:pt x="34"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1" name="Freeform 109"/>
              <p:cNvSpPr>
                <a:spLocks noChangeArrowheads="1"/>
              </p:cNvSpPr>
              <p:nvPr/>
            </p:nvSpPr>
            <p:spPr bwMode="auto">
              <a:xfrm>
                <a:off x="5064125" y="4681538"/>
                <a:ext cx="11113" cy="42862"/>
              </a:xfrm>
              <a:custGeom>
                <a:avLst/>
                <a:gdLst>
                  <a:gd name="T0" fmla="*/ 18 w 31"/>
                  <a:gd name="T1" fmla="*/ 117 h 118"/>
                  <a:gd name="T2" fmla="*/ 2 w 31"/>
                  <a:gd name="T3" fmla="*/ 93 h 118"/>
                  <a:gd name="T4" fmla="*/ 2 w 31"/>
                  <a:gd name="T5" fmla="*/ 27 h 118"/>
                  <a:gd name="T6" fmla="*/ 0 w 31"/>
                  <a:gd name="T7" fmla="*/ 3 h 118"/>
                  <a:gd name="T8" fmla="*/ 17 w 31"/>
                  <a:gd name="T9" fmla="*/ 0 h 118"/>
                  <a:gd name="T10" fmla="*/ 18 w 31"/>
                  <a:gd name="T11" fmla="*/ 21 h 118"/>
                  <a:gd name="T12" fmla="*/ 18 w 31"/>
                  <a:gd name="T13" fmla="*/ 88 h 118"/>
                  <a:gd name="T14" fmla="*/ 21 w 31"/>
                  <a:gd name="T15" fmla="*/ 103 h 118"/>
                  <a:gd name="T16" fmla="*/ 27 w 31"/>
                  <a:gd name="T17" fmla="*/ 104 h 118"/>
                  <a:gd name="T18" fmla="*/ 30 w 31"/>
                  <a:gd name="T19" fmla="*/ 114 h 118"/>
                  <a:gd name="T20" fmla="*/ 18 w 31"/>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18">
                    <a:moveTo>
                      <a:pt x="18" y="117"/>
                    </a:moveTo>
                    <a:cubicBezTo>
                      <a:pt x="2" y="117"/>
                      <a:pt x="2" y="100"/>
                      <a:pt x="2" y="93"/>
                    </a:cubicBezTo>
                    <a:lnTo>
                      <a:pt x="2" y="27"/>
                    </a:lnTo>
                    <a:cubicBezTo>
                      <a:pt x="2" y="16"/>
                      <a:pt x="0" y="10"/>
                      <a:pt x="0" y="3"/>
                    </a:cubicBezTo>
                    <a:lnTo>
                      <a:pt x="17" y="0"/>
                    </a:lnTo>
                    <a:cubicBezTo>
                      <a:pt x="18" y="5"/>
                      <a:pt x="18" y="12"/>
                      <a:pt x="18" y="21"/>
                    </a:cubicBezTo>
                    <a:lnTo>
                      <a:pt x="18" y="88"/>
                    </a:lnTo>
                    <a:cubicBezTo>
                      <a:pt x="18" y="99"/>
                      <a:pt x="20" y="100"/>
                      <a:pt x="21" y="103"/>
                    </a:cubicBezTo>
                    <a:cubicBezTo>
                      <a:pt x="21" y="104"/>
                      <a:pt x="24" y="104"/>
                      <a:pt x="27" y="104"/>
                    </a:cubicBezTo>
                    <a:lnTo>
                      <a:pt x="30" y="114"/>
                    </a:lnTo>
                    <a:cubicBezTo>
                      <a:pt x="25" y="116"/>
                      <a:pt x="23" y="117"/>
                      <a:pt x="18"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2" name="Freeform 110"/>
              <p:cNvSpPr>
                <a:spLocks noChangeArrowheads="1"/>
              </p:cNvSpPr>
              <p:nvPr/>
            </p:nvSpPr>
            <p:spPr bwMode="auto">
              <a:xfrm>
                <a:off x="5078413" y="4681538"/>
                <a:ext cx="7937" cy="41275"/>
              </a:xfrm>
              <a:custGeom>
                <a:avLst/>
                <a:gdLst>
                  <a:gd name="T0" fmla="*/ 11 w 23"/>
                  <a:gd name="T1" fmla="*/ 22 h 113"/>
                  <a:gd name="T2" fmla="*/ 0 w 23"/>
                  <a:gd name="T3" fmla="*/ 11 h 113"/>
                  <a:gd name="T4" fmla="*/ 11 w 23"/>
                  <a:gd name="T5" fmla="*/ 0 h 113"/>
                  <a:gd name="T6" fmla="*/ 22 w 23"/>
                  <a:gd name="T7" fmla="*/ 11 h 113"/>
                  <a:gd name="T8" fmla="*/ 11 w 23"/>
                  <a:gd name="T9" fmla="*/ 22 h 113"/>
                  <a:gd name="T10" fmla="*/ 1 w 23"/>
                  <a:gd name="T11" fmla="*/ 112 h 113"/>
                  <a:gd name="T12" fmla="*/ 1 w 23"/>
                  <a:gd name="T13" fmla="*/ 35 h 113"/>
                  <a:gd name="T14" fmla="*/ 19 w 23"/>
                  <a:gd name="T15" fmla="*/ 32 h 113"/>
                  <a:gd name="T16" fmla="*/ 19 w 23"/>
                  <a:gd name="T17" fmla="*/ 112 h 113"/>
                  <a:gd name="T18" fmla="*/ 1 w 23"/>
                  <a:gd name="T19"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3">
                    <a:moveTo>
                      <a:pt x="11" y="22"/>
                    </a:moveTo>
                    <a:cubicBezTo>
                      <a:pt x="4" y="22"/>
                      <a:pt x="0" y="16"/>
                      <a:pt x="0" y="11"/>
                    </a:cubicBezTo>
                    <a:cubicBezTo>
                      <a:pt x="0" y="4"/>
                      <a:pt x="4" y="0"/>
                      <a:pt x="11" y="0"/>
                    </a:cubicBezTo>
                    <a:cubicBezTo>
                      <a:pt x="16" y="0"/>
                      <a:pt x="22" y="4"/>
                      <a:pt x="22" y="11"/>
                    </a:cubicBezTo>
                    <a:cubicBezTo>
                      <a:pt x="22" y="16"/>
                      <a:pt x="16" y="22"/>
                      <a:pt x="11" y="22"/>
                    </a:cubicBezTo>
                    <a:close/>
                    <a:moveTo>
                      <a:pt x="1" y="112"/>
                    </a:moveTo>
                    <a:lnTo>
                      <a:pt x="1" y="35"/>
                    </a:lnTo>
                    <a:lnTo>
                      <a:pt x="19" y="32"/>
                    </a:lnTo>
                    <a:lnTo>
                      <a:pt x="19" y="112"/>
                    </a:lnTo>
                    <a:lnTo>
                      <a:pt x="1" y="112"/>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3" name="Freeform 111"/>
              <p:cNvSpPr>
                <a:spLocks noChangeArrowheads="1"/>
              </p:cNvSpPr>
              <p:nvPr/>
            </p:nvSpPr>
            <p:spPr bwMode="auto">
              <a:xfrm>
                <a:off x="5091113" y="4692650"/>
                <a:ext cx="20637" cy="30163"/>
              </a:xfrm>
              <a:custGeom>
                <a:avLst/>
                <a:gdLst>
                  <a:gd name="T0" fmla="*/ 33 w 59"/>
                  <a:gd name="T1" fmla="*/ 83 h 84"/>
                  <a:gd name="T2" fmla="*/ 0 w 59"/>
                  <a:gd name="T3" fmla="*/ 43 h 84"/>
                  <a:gd name="T4" fmla="*/ 34 w 59"/>
                  <a:gd name="T5" fmla="*/ 0 h 84"/>
                  <a:gd name="T6" fmla="*/ 56 w 59"/>
                  <a:gd name="T7" fmla="*/ 8 h 84"/>
                  <a:gd name="T8" fmla="*/ 48 w 59"/>
                  <a:gd name="T9" fmla="*/ 19 h 84"/>
                  <a:gd name="T10" fmla="*/ 34 w 59"/>
                  <a:gd name="T11" fmla="*/ 14 h 84"/>
                  <a:gd name="T12" fmla="*/ 22 w 59"/>
                  <a:gd name="T13" fmla="*/ 22 h 84"/>
                  <a:gd name="T14" fmla="*/ 19 w 59"/>
                  <a:gd name="T15" fmla="*/ 44 h 84"/>
                  <a:gd name="T16" fmla="*/ 25 w 59"/>
                  <a:gd name="T17" fmla="*/ 65 h 84"/>
                  <a:gd name="T18" fmla="*/ 34 w 59"/>
                  <a:gd name="T19" fmla="*/ 69 h 84"/>
                  <a:gd name="T20" fmla="*/ 51 w 59"/>
                  <a:gd name="T21" fmla="*/ 62 h 84"/>
                  <a:gd name="T22" fmla="*/ 58 w 59"/>
                  <a:gd name="T23" fmla="*/ 72 h 84"/>
                  <a:gd name="T24" fmla="*/ 33 w 59"/>
                  <a:gd name="T2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4">
                    <a:moveTo>
                      <a:pt x="33" y="83"/>
                    </a:moveTo>
                    <a:cubicBezTo>
                      <a:pt x="12" y="83"/>
                      <a:pt x="0" y="68"/>
                      <a:pt x="0" y="43"/>
                    </a:cubicBezTo>
                    <a:cubicBezTo>
                      <a:pt x="0" y="14"/>
                      <a:pt x="18" y="0"/>
                      <a:pt x="34" y="0"/>
                    </a:cubicBezTo>
                    <a:cubicBezTo>
                      <a:pt x="43" y="0"/>
                      <a:pt x="49" y="3"/>
                      <a:pt x="56" y="8"/>
                    </a:cubicBezTo>
                    <a:lnTo>
                      <a:pt x="48" y="19"/>
                    </a:lnTo>
                    <a:cubicBezTo>
                      <a:pt x="43" y="15"/>
                      <a:pt x="38" y="14"/>
                      <a:pt x="34" y="14"/>
                    </a:cubicBezTo>
                    <a:cubicBezTo>
                      <a:pt x="29" y="14"/>
                      <a:pt x="25" y="16"/>
                      <a:pt x="22" y="22"/>
                    </a:cubicBezTo>
                    <a:cubicBezTo>
                      <a:pt x="20" y="26"/>
                      <a:pt x="19" y="34"/>
                      <a:pt x="19" y="44"/>
                    </a:cubicBezTo>
                    <a:cubicBezTo>
                      <a:pt x="19" y="54"/>
                      <a:pt x="20" y="61"/>
                      <a:pt x="25" y="65"/>
                    </a:cubicBezTo>
                    <a:cubicBezTo>
                      <a:pt x="26" y="68"/>
                      <a:pt x="30" y="69"/>
                      <a:pt x="34" y="69"/>
                    </a:cubicBezTo>
                    <a:cubicBezTo>
                      <a:pt x="40" y="69"/>
                      <a:pt x="45" y="66"/>
                      <a:pt x="51" y="62"/>
                    </a:cubicBezTo>
                    <a:lnTo>
                      <a:pt x="58" y="72"/>
                    </a:lnTo>
                    <a:cubicBezTo>
                      <a:pt x="51" y="79"/>
                      <a:pt x="44" y="83"/>
                      <a:pt x="33" y="8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4" name="Freeform 112"/>
              <p:cNvSpPr>
                <a:spLocks noChangeArrowheads="1"/>
              </p:cNvSpPr>
              <p:nvPr/>
            </p:nvSpPr>
            <p:spPr bwMode="auto">
              <a:xfrm>
                <a:off x="5113338" y="4714875"/>
                <a:ext cx="7937"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19 w 23"/>
                  <a:gd name="T17" fmla="*/ 11 h 25"/>
                  <a:gd name="T18" fmla="*/ 11 w 23"/>
                  <a:gd name="T19" fmla="*/ 3 h 25"/>
                  <a:gd name="T20" fmla="*/ 12 w 23"/>
                  <a:gd name="T21" fmla="*/ 16 h 25"/>
                  <a:gd name="T22" fmla="*/ 10 w 23"/>
                  <a:gd name="T23" fmla="*/ 13 h 25"/>
                  <a:gd name="T24" fmla="*/ 10 w 23"/>
                  <a:gd name="T25" fmla="*/ 13 h 25"/>
                  <a:gd name="T26" fmla="*/ 10 w 23"/>
                  <a:gd name="T27" fmla="*/ 18 h 25"/>
                  <a:gd name="T28" fmla="*/ 7 w 23"/>
                  <a:gd name="T29" fmla="*/ 18 h 25"/>
                  <a:gd name="T30" fmla="*/ 7 w 23"/>
                  <a:gd name="T31" fmla="*/ 5 h 25"/>
                  <a:gd name="T32" fmla="*/ 12 w 23"/>
                  <a:gd name="T33" fmla="*/ 5 h 25"/>
                  <a:gd name="T34" fmla="*/ 15 w 23"/>
                  <a:gd name="T35" fmla="*/ 9 h 25"/>
                  <a:gd name="T36" fmla="*/ 12 w 23"/>
                  <a:gd name="T37" fmla="*/ 13 h 25"/>
                  <a:gd name="T38" fmla="*/ 14 w 23"/>
                  <a:gd name="T39" fmla="*/ 13 h 25"/>
                  <a:gd name="T40" fmla="*/ 17 w 23"/>
                  <a:gd name="T41" fmla="*/ 18 h 25"/>
                  <a:gd name="T42" fmla="*/ 14 w 23"/>
                  <a:gd name="T43" fmla="*/ 18 h 25"/>
                  <a:gd name="T44" fmla="*/ 12 w 23"/>
                  <a:gd name="T45" fmla="*/ 16 h 25"/>
                  <a:gd name="T46" fmla="*/ 12 w 23"/>
                  <a:gd name="T47" fmla="*/ 7 h 25"/>
                  <a:gd name="T48" fmla="*/ 11 w 23"/>
                  <a:gd name="T49" fmla="*/ 7 h 25"/>
                  <a:gd name="T50" fmla="*/ 10 w 23"/>
                  <a:gd name="T51" fmla="*/ 7 h 25"/>
                  <a:gd name="T52" fmla="*/ 10 w 23"/>
                  <a:gd name="T53" fmla="*/ 11 h 25"/>
                  <a:gd name="T54" fmla="*/ 11 w 23"/>
                  <a:gd name="T55" fmla="*/ 11 h 25"/>
                  <a:gd name="T56" fmla="*/ 12 w 23"/>
                  <a:gd name="T57" fmla="*/ 10 h 25"/>
                  <a:gd name="T58" fmla="*/ 12 w 23"/>
                  <a:gd name="T59" fmla="*/ 9 h 25"/>
                  <a:gd name="T60" fmla="*/ 12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4" y="24"/>
                      <a:pt x="0" y="18"/>
                      <a:pt x="0" y="11"/>
                    </a:cubicBezTo>
                    <a:cubicBezTo>
                      <a:pt x="0" y="6"/>
                      <a:pt x="4" y="0"/>
                      <a:pt x="11" y="0"/>
                    </a:cubicBezTo>
                    <a:cubicBezTo>
                      <a:pt x="18" y="0"/>
                      <a:pt x="22" y="6"/>
                      <a:pt x="22" y="11"/>
                    </a:cubicBezTo>
                    <a:cubicBezTo>
                      <a:pt x="22" y="18"/>
                      <a:pt x="18" y="24"/>
                      <a:pt x="11" y="24"/>
                    </a:cubicBezTo>
                    <a:close/>
                    <a:moveTo>
                      <a:pt x="11" y="3"/>
                    </a:moveTo>
                    <a:cubicBezTo>
                      <a:pt x="6" y="3"/>
                      <a:pt x="3" y="6"/>
                      <a:pt x="3" y="11"/>
                    </a:cubicBezTo>
                    <a:cubicBezTo>
                      <a:pt x="3" y="17"/>
                      <a:pt x="6" y="21"/>
                      <a:pt x="11" y="21"/>
                    </a:cubicBezTo>
                    <a:cubicBezTo>
                      <a:pt x="17" y="21"/>
                      <a:pt x="19" y="17"/>
                      <a:pt x="19" y="11"/>
                    </a:cubicBezTo>
                    <a:cubicBezTo>
                      <a:pt x="19" y="6"/>
                      <a:pt x="17" y="3"/>
                      <a:pt x="11" y="3"/>
                    </a:cubicBezTo>
                    <a:close/>
                    <a:moveTo>
                      <a:pt x="12" y="16"/>
                    </a:moveTo>
                    <a:cubicBezTo>
                      <a:pt x="11" y="14"/>
                      <a:pt x="11" y="13"/>
                      <a:pt x="10" y="13"/>
                    </a:cubicBezTo>
                    <a:lnTo>
                      <a:pt x="10" y="13"/>
                    </a:lnTo>
                    <a:lnTo>
                      <a:pt x="10" y="18"/>
                    </a:lnTo>
                    <a:lnTo>
                      <a:pt x="7" y="18"/>
                    </a:lnTo>
                    <a:lnTo>
                      <a:pt x="7" y="5"/>
                    </a:lnTo>
                    <a:lnTo>
                      <a:pt x="12" y="5"/>
                    </a:lnTo>
                    <a:cubicBezTo>
                      <a:pt x="14" y="5"/>
                      <a:pt x="15" y="7"/>
                      <a:pt x="15" y="9"/>
                    </a:cubicBezTo>
                    <a:cubicBezTo>
                      <a:pt x="15" y="11"/>
                      <a:pt x="14" y="13"/>
                      <a:pt x="12" y="13"/>
                    </a:cubicBezTo>
                    <a:cubicBezTo>
                      <a:pt x="12" y="13"/>
                      <a:pt x="12" y="13"/>
                      <a:pt x="14" y="13"/>
                    </a:cubicBezTo>
                    <a:cubicBezTo>
                      <a:pt x="14" y="14"/>
                      <a:pt x="17" y="18"/>
                      <a:pt x="17" y="18"/>
                    </a:cubicBezTo>
                    <a:lnTo>
                      <a:pt x="14" y="18"/>
                    </a:lnTo>
                    <a:cubicBezTo>
                      <a:pt x="12" y="17"/>
                      <a:pt x="12" y="17"/>
                      <a:pt x="12" y="16"/>
                    </a:cubicBezTo>
                    <a:close/>
                    <a:moveTo>
                      <a:pt x="12" y="7"/>
                    </a:moveTo>
                    <a:cubicBezTo>
                      <a:pt x="11" y="7"/>
                      <a:pt x="11" y="7"/>
                      <a:pt x="11" y="7"/>
                    </a:cubicBezTo>
                    <a:lnTo>
                      <a:pt x="10" y="7"/>
                    </a:lnTo>
                    <a:lnTo>
                      <a:pt x="10" y="11"/>
                    </a:lnTo>
                    <a:lnTo>
                      <a:pt x="11" y="11"/>
                    </a:lnTo>
                    <a:lnTo>
                      <a:pt x="12" y="10"/>
                    </a:lnTo>
                    <a:cubicBezTo>
                      <a:pt x="12" y="10"/>
                      <a:pt x="12" y="10"/>
                      <a:pt x="12" y="9"/>
                    </a:cubicBezTo>
                    <a:lnTo>
                      <a:pt x="12" y="7"/>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0" name="Group 419"/>
            <p:cNvGrpSpPr/>
            <p:nvPr/>
          </p:nvGrpSpPr>
          <p:grpSpPr>
            <a:xfrm>
              <a:off x="5236721" y="3676111"/>
              <a:ext cx="635631" cy="118126"/>
              <a:chOff x="5699125" y="4679950"/>
              <a:chExt cx="717550" cy="133350"/>
            </a:xfrm>
          </p:grpSpPr>
          <p:sp>
            <p:nvSpPr>
              <p:cNvPr id="958" name="Freeform 113"/>
              <p:cNvSpPr>
                <a:spLocks noChangeArrowheads="1"/>
              </p:cNvSpPr>
              <p:nvPr/>
            </p:nvSpPr>
            <p:spPr bwMode="auto">
              <a:xfrm>
                <a:off x="5699125" y="4729163"/>
                <a:ext cx="65088" cy="82550"/>
              </a:xfrm>
              <a:custGeom>
                <a:avLst/>
                <a:gdLst>
                  <a:gd name="T0" fmla="*/ 0 w 179"/>
                  <a:gd name="T1" fmla="*/ 194 h 231"/>
                  <a:gd name="T2" fmla="*/ 29 w 179"/>
                  <a:gd name="T3" fmla="*/ 160 h 231"/>
                  <a:gd name="T4" fmla="*/ 96 w 179"/>
                  <a:gd name="T5" fmla="*/ 187 h 231"/>
                  <a:gd name="T6" fmla="*/ 128 w 179"/>
                  <a:gd name="T7" fmla="*/ 166 h 231"/>
                  <a:gd name="T8" fmla="*/ 128 w 179"/>
                  <a:gd name="T9" fmla="*/ 165 h 231"/>
                  <a:gd name="T10" fmla="*/ 83 w 179"/>
                  <a:gd name="T11" fmla="*/ 137 h 231"/>
                  <a:gd name="T12" fmla="*/ 9 w 179"/>
                  <a:gd name="T13" fmla="*/ 68 h 231"/>
                  <a:gd name="T14" fmla="*/ 9 w 179"/>
                  <a:gd name="T15" fmla="*/ 68 h 231"/>
                  <a:gd name="T16" fmla="*/ 88 w 179"/>
                  <a:gd name="T17" fmla="*/ 0 h 231"/>
                  <a:gd name="T18" fmla="*/ 171 w 179"/>
                  <a:gd name="T19" fmla="*/ 29 h 231"/>
                  <a:gd name="T20" fmla="*/ 144 w 179"/>
                  <a:gd name="T21" fmla="*/ 67 h 231"/>
                  <a:gd name="T22" fmla="*/ 86 w 179"/>
                  <a:gd name="T23" fmla="*/ 44 h 231"/>
                  <a:gd name="T24" fmla="*/ 58 w 179"/>
                  <a:gd name="T25" fmla="*/ 64 h 231"/>
                  <a:gd name="T26" fmla="*/ 58 w 179"/>
                  <a:gd name="T27" fmla="*/ 64 h 231"/>
                  <a:gd name="T28" fmla="*/ 106 w 179"/>
                  <a:gd name="T29" fmla="*/ 93 h 231"/>
                  <a:gd name="T30" fmla="*/ 178 w 179"/>
                  <a:gd name="T31" fmla="*/ 161 h 231"/>
                  <a:gd name="T32" fmla="*/ 178 w 179"/>
                  <a:gd name="T33" fmla="*/ 161 h 231"/>
                  <a:gd name="T34" fmla="*/ 95 w 179"/>
                  <a:gd name="T35" fmla="*/ 230 h 231"/>
                  <a:gd name="T36" fmla="*/ 0 w 179"/>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9" h="231">
                    <a:moveTo>
                      <a:pt x="0" y="194"/>
                    </a:moveTo>
                    <a:lnTo>
                      <a:pt x="29" y="160"/>
                    </a:lnTo>
                    <a:cubicBezTo>
                      <a:pt x="49" y="176"/>
                      <a:pt x="71" y="187"/>
                      <a:pt x="96" y="187"/>
                    </a:cubicBezTo>
                    <a:cubicBezTo>
                      <a:pt x="117" y="187"/>
                      <a:pt x="128" y="179"/>
                      <a:pt x="128" y="166"/>
                    </a:cubicBezTo>
                    <a:lnTo>
                      <a:pt x="128" y="165"/>
                    </a:lnTo>
                    <a:cubicBezTo>
                      <a:pt x="128" y="153"/>
                      <a:pt x="121" y="147"/>
                      <a:pt x="83" y="137"/>
                    </a:cubicBezTo>
                    <a:cubicBezTo>
                      <a:pt x="38" y="125"/>
                      <a:pt x="9" y="112"/>
                      <a:pt x="9" y="68"/>
                    </a:cubicBezTo>
                    <a:lnTo>
                      <a:pt x="9" y="68"/>
                    </a:lnTo>
                    <a:cubicBezTo>
                      <a:pt x="9" y="28"/>
                      <a:pt x="42" y="0"/>
                      <a:pt x="88" y="0"/>
                    </a:cubicBezTo>
                    <a:cubicBezTo>
                      <a:pt x="120" y="0"/>
                      <a:pt x="147" y="11"/>
                      <a:pt x="171" y="29"/>
                    </a:cubicBezTo>
                    <a:lnTo>
                      <a:pt x="144" y="67"/>
                    </a:lnTo>
                    <a:cubicBezTo>
                      <a:pt x="125" y="53"/>
                      <a:pt x="106" y="44"/>
                      <a:pt x="86" y="44"/>
                    </a:cubicBezTo>
                    <a:cubicBezTo>
                      <a:pt x="68" y="44"/>
                      <a:pt x="58" y="53"/>
                      <a:pt x="58" y="64"/>
                    </a:cubicBezTo>
                    <a:lnTo>
                      <a:pt x="58" y="64"/>
                    </a:lnTo>
                    <a:cubicBezTo>
                      <a:pt x="58" y="79"/>
                      <a:pt x="68" y="83"/>
                      <a:pt x="106" y="93"/>
                    </a:cubicBezTo>
                    <a:cubicBezTo>
                      <a:pt x="151" y="105"/>
                      <a:pt x="178" y="122"/>
                      <a:pt x="178" y="161"/>
                    </a:cubicBezTo>
                    <a:lnTo>
                      <a:pt x="178" y="161"/>
                    </a:lnTo>
                    <a:cubicBezTo>
                      <a:pt x="178" y="205"/>
                      <a:pt x="143" y="230"/>
                      <a:pt x="95" y="230"/>
                    </a:cubicBezTo>
                    <a:cubicBezTo>
                      <a:pt x="61" y="230"/>
                      <a:pt x="27"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9" name="Freeform 114"/>
              <p:cNvSpPr>
                <a:spLocks noChangeArrowheads="1"/>
              </p:cNvSpPr>
              <p:nvPr/>
            </p:nvSpPr>
            <p:spPr bwMode="auto">
              <a:xfrm>
                <a:off x="5761038" y="4730750"/>
                <a:ext cx="80962" cy="80963"/>
              </a:xfrm>
              <a:custGeom>
                <a:avLst/>
                <a:gdLst>
                  <a:gd name="T0" fmla="*/ 86 w 223"/>
                  <a:gd name="T1" fmla="*/ 135 h 225"/>
                  <a:gd name="T2" fmla="*/ 0 w 223"/>
                  <a:gd name="T3" fmla="*/ 0 h 225"/>
                  <a:gd name="T4" fmla="*/ 58 w 223"/>
                  <a:gd name="T5" fmla="*/ 0 h 225"/>
                  <a:gd name="T6" fmla="*/ 111 w 223"/>
                  <a:gd name="T7" fmla="*/ 89 h 225"/>
                  <a:gd name="T8" fmla="*/ 166 w 223"/>
                  <a:gd name="T9" fmla="*/ 0 h 225"/>
                  <a:gd name="T10" fmla="*/ 222 w 223"/>
                  <a:gd name="T11" fmla="*/ 0 h 225"/>
                  <a:gd name="T12" fmla="*/ 136 w 223"/>
                  <a:gd name="T13" fmla="*/ 135 h 225"/>
                  <a:gd name="T14" fmla="*/ 136 w 223"/>
                  <a:gd name="T15" fmla="*/ 224 h 225"/>
                  <a:gd name="T16" fmla="*/ 86 w 223"/>
                  <a:gd name="T17" fmla="*/ 224 h 225"/>
                  <a:gd name="T18" fmla="*/ 86 w 223"/>
                  <a:gd name="T19" fmla="*/ 13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5">
                    <a:moveTo>
                      <a:pt x="86" y="135"/>
                    </a:moveTo>
                    <a:lnTo>
                      <a:pt x="0" y="0"/>
                    </a:lnTo>
                    <a:lnTo>
                      <a:pt x="58" y="0"/>
                    </a:lnTo>
                    <a:lnTo>
                      <a:pt x="111" y="89"/>
                    </a:lnTo>
                    <a:lnTo>
                      <a:pt x="166" y="0"/>
                    </a:lnTo>
                    <a:lnTo>
                      <a:pt x="222" y="0"/>
                    </a:lnTo>
                    <a:lnTo>
                      <a:pt x="136" y="135"/>
                    </a:lnTo>
                    <a:lnTo>
                      <a:pt x="136" y="224"/>
                    </a:lnTo>
                    <a:lnTo>
                      <a:pt x="86" y="224"/>
                    </a:lnTo>
                    <a:lnTo>
                      <a:pt x="86" y="13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0" name="Freeform 115"/>
              <p:cNvSpPr>
                <a:spLocks noChangeArrowheads="1"/>
              </p:cNvSpPr>
              <p:nvPr/>
            </p:nvSpPr>
            <p:spPr bwMode="auto">
              <a:xfrm>
                <a:off x="5845175" y="4730750"/>
                <a:ext cx="71438" cy="80963"/>
              </a:xfrm>
              <a:custGeom>
                <a:avLst/>
                <a:gdLst>
                  <a:gd name="T0" fmla="*/ 0 w 200"/>
                  <a:gd name="T1" fmla="*/ 0 h 225"/>
                  <a:gd name="T2" fmla="*/ 45 w 200"/>
                  <a:gd name="T3" fmla="*/ 0 h 225"/>
                  <a:gd name="T4" fmla="*/ 151 w 200"/>
                  <a:gd name="T5" fmla="*/ 138 h 225"/>
                  <a:gd name="T6" fmla="*/ 151 w 200"/>
                  <a:gd name="T7" fmla="*/ 0 h 225"/>
                  <a:gd name="T8" fmla="*/ 199 w 200"/>
                  <a:gd name="T9" fmla="*/ 0 h 225"/>
                  <a:gd name="T10" fmla="*/ 199 w 200"/>
                  <a:gd name="T11" fmla="*/ 224 h 225"/>
                  <a:gd name="T12" fmla="*/ 158 w 200"/>
                  <a:gd name="T13" fmla="*/ 224 h 225"/>
                  <a:gd name="T14" fmla="*/ 48 w 200"/>
                  <a:gd name="T15" fmla="*/ 81 h 225"/>
                  <a:gd name="T16" fmla="*/ 48 w 200"/>
                  <a:gd name="T17" fmla="*/ 224 h 225"/>
                  <a:gd name="T18" fmla="*/ 0 w 200"/>
                  <a:gd name="T19" fmla="*/ 224 h 225"/>
                  <a:gd name="T20" fmla="*/ 0 w 200"/>
                  <a:gd name="T2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5">
                    <a:moveTo>
                      <a:pt x="0" y="0"/>
                    </a:moveTo>
                    <a:lnTo>
                      <a:pt x="45" y="0"/>
                    </a:lnTo>
                    <a:lnTo>
                      <a:pt x="151" y="138"/>
                    </a:lnTo>
                    <a:lnTo>
                      <a:pt x="151" y="0"/>
                    </a:lnTo>
                    <a:lnTo>
                      <a:pt x="199" y="0"/>
                    </a:lnTo>
                    <a:lnTo>
                      <a:pt x="199" y="224"/>
                    </a:lnTo>
                    <a:lnTo>
                      <a:pt x="158" y="224"/>
                    </a:lnTo>
                    <a:lnTo>
                      <a:pt x="48" y="81"/>
                    </a:lnTo>
                    <a:lnTo>
                      <a:pt x="48"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1" name="Freeform 116"/>
              <p:cNvSpPr>
                <a:spLocks noChangeArrowheads="1"/>
              </p:cNvSpPr>
              <p:nvPr/>
            </p:nvSpPr>
            <p:spPr bwMode="auto">
              <a:xfrm>
                <a:off x="5924550" y="4730750"/>
                <a:ext cx="66675" cy="80963"/>
              </a:xfrm>
              <a:custGeom>
                <a:avLst/>
                <a:gdLst>
                  <a:gd name="T0" fmla="*/ 0 w 187"/>
                  <a:gd name="T1" fmla="*/ 45 h 225"/>
                  <a:gd name="T2" fmla="*/ 0 w 187"/>
                  <a:gd name="T3" fmla="*/ 0 h 225"/>
                  <a:gd name="T4" fmla="*/ 186 w 187"/>
                  <a:gd name="T5" fmla="*/ 0 h 225"/>
                  <a:gd name="T6" fmla="*/ 186 w 187"/>
                  <a:gd name="T7" fmla="*/ 45 h 225"/>
                  <a:gd name="T8" fmla="*/ 118 w 187"/>
                  <a:gd name="T9" fmla="*/ 45 h 225"/>
                  <a:gd name="T10" fmla="*/ 118 w 187"/>
                  <a:gd name="T11" fmla="*/ 224 h 225"/>
                  <a:gd name="T12" fmla="*/ 68 w 187"/>
                  <a:gd name="T13" fmla="*/ 224 h 225"/>
                  <a:gd name="T14" fmla="*/ 68 w 187"/>
                  <a:gd name="T15" fmla="*/ 45 h 225"/>
                  <a:gd name="T16" fmla="*/ 0 w 187"/>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25">
                    <a:moveTo>
                      <a:pt x="0" y="45"/>
                    </a:moveTo>
                    <a:lnTo>
                      <a:pt x="0" y="0"/>
                    </a:lnTo>
                    <a:lnTo>
                      <a:pt x="186" y="0"/>
                    </a:lnTo>
                    <a:lnTo>
                      <a:pt x="186" y="45"/>
                    </a:lnTo>
                    <a:lnTo>
                      <a:pt x="118" y="45"/>
                    </a:lnTo>
                    <a:lnTo>
                      <a:pt x="118"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2" name="Freeform 117"/>
              <p:cNvSpPr>
                <a:spLocks noChangeArrowheads="1"/>
              </p:cNvSpPr>
              <p:nvPr/>
            </p:nvSpPr>
            <p:spPr bwMode="auto">
              <a:xfrm>
                <a:off x="5999163" y="4730750"/>
                <a:ext cx="68262" cy="80963"/>
              </a:xfrm>
              <a:custGeom>
                <a:avLst/>
                <a:gdLst>
                  <a:gd name="T0" fmla="*/ 0 w 190"/>
                  <a:gd name="T1" fmla="*/ 0 h 225"/>
                  <a:gd name="T2" fmla="*/ 49 w 190"/>
                  <a:gd name="T3" fmla="*/ 0 h 225"/>
                  <a:gd name="T4" fmla="*/ 49 w 190"/>
                  <a:gd name="T5" fmla="*/ 88 h 225"/>
                  <a:gd name="T6" fmla="*/ 140 w 190"/>
                  <a:gd name="T7" fmla="*/ 88 h 225"/>
                  <a:gd name="T8" fmla="*/ 140 w 190"/>
                  <a:gd name="T9" fmla="*/ 0 h 225"/>
                  <a:gd name="T10" fmla="*/ 189 w 190"/>
                  <a:gd name="T11" fmla="*/ 0 h 225"/>
                  <a:gd name="T12" fmla="*/ 189 w 190"/>
                  <a:gd name="T13" fmla="*/ 224 h 225"/>
                  <a:gd name="T14" fmla="*/ 140 w 190"/>
                  <a:gd name="T15" fmla="*/ 224 h 225"/>
                  <a:gd name="T16" fmla="*/ 140 w 190"/>
                  <a:gd name="T17" fmla="*/ 133 h 225"/>
                  <a:gd name="T18" fmla="*/ 49 w 190"/>
                  <a:gd name="T19" fmla="*/ 133 h 225"/>
                  <a:gd name="T20" fmla="*/ 49 w 190"/>
                  <a:gd name="T21" fmla="*/ 224 h 225"/>
                  <a:gd name="T22" fmla="*/ 0 w 190"/>
                  <a:gd name="T23" fmla="*/ 224 h 225"/>
                  <a:gd name="T24" fmla="*/ 0 w 190"/>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225">
                    <a:moveTo>
                      <a:pt x="0" y="0"/>
                    </a:moveTo>
                    <a:lnTo>
                      <a:pt x="49" y="0"/>
                    </a:lnTo>
                    <a:lnTo>
                      <a:pt x="49" y="88"/>
                    </a:lnTo>
                    <a:lnTo>
                      <a:pt x="140" y="88"/>
                    </a:lnTo>
                    <a:lnTo>
                      <a:pt x="140" y="0"/>
                    </a:lnTo>
                    <a:lnTo>
                      <a:pt x="189" y="0"/>
                    </a:lnTo>
                    <a:lnTo>
                      <a:pt x="189" y="224"/>
                    </a:lnTo>
                    <a:lnTo>
                      <a:pt x="140" y="224"/>
                    </a:lnTo>
                    <a:lnTo>
                      <a:pt x="140" y="133"/>
                    </a:lnTo>
                    <a:lnTo>
                      <a:pt x="49" y="133"/>
                    </a:lnTo>
                    <a:lnTo>
                      <a:pt x="49"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3" name="Freeform 118"/>
              <p:cNvSpPr>
                <a:spLocks noChangeArrowheads="1"/>
              </p:cNvSpPr>
              <p:nvPr/>
            </p:nvSpPr>
            <p:spPr bwMode="auto">
              <a:xfrm>
                <a:off x="6081713" y="4730750"/>
                <a:ext cx="61912" cy="80963"/>
              </a:xfrm>
              <a:custGeom>
                <a:avLst/>
                <a:gdLst>
                  <a:gd name="T0" fmla="*/ 170 w 172"/>
                  <a:gd name="T1" fmla="*/ 0 h 225"/>
                  <a:gd name="T2" fmla="*/ 170 w 172"/>
                  <a:gd name="T3" fmla="*/ 43 h 225"/>
                  <a:gd name="T4" fmla="*/ 49 w 172"/>
                  <a:gd name="T5" fmla="*/ 43 h 225"/>
                  <a:gd name="T6" fmla="*/ 49 w 172"/>
                  <a:gd name="T7" fmla="*/ 89 h 225"/>
                  <a:gd name="T8" fmla="*/ 154 w 172"/>
                  <a:gd name="T9" fmla="*/ 89 h 225"/>
                  <a:gd name="T10" fmla="*/ 154 w 172"/>
                  <a:gd name="T11" fmla="*/ 132 h 225"/>
                  <a:gd name="T12" fmla="*/ 49 w 172"/>
                  <a:gd name="T13" fmla="*/ 132 h 225"/>
                  <a:gd name="T14" fmla="*/ 49 w 172"/>
                  <a:gd name="T15" fmla="*/ 179 h 225"/>
                  <a:gd name="T16" fmla="*/ 171 w 172"/>
                  <a:gd name="T17" fmla="*/ 179 h 225"/>
                  <a:gd name="T18" fmla="*/ 171 w 172"/>
                  <a:gd name="T19" fmla="*/ 224 h 225"/>
                  <a:gd name="T20" fmla="*/ 0 w 172"/>
                  <a:gd name="T21" fmla="*/ 224 h 225"/>
                  <a:gd name="T22" fmla="*/ 0 w 172"/>
                  <a:gd name="T23" fmla="*/ 0 h 225"/>
                  <a:gd name="T24" fmla="*/ 170 w 172"/>
                  <a:gd name="T2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225">
                    <a:moveTo>
                      <a:pt x="170" y="0"/>
                    </a:moveTo>
                    <a:lnTo>
                      <a:pt x="170" y="43"/>
                    </a:lnTo>
                    <a:lnTo>
                      <a:pt x="49" y="43"/>
                    </a:lnTo>
                    <a:lnTo>
                      <a:pt x="49" y="89"/>
                    </a:lnTo>
                    <a:lnTo>
                      <a:pt x="154" y="89"/>
                    </a:lnTo>
                    <a:lnTo>
                      <a:pt x="154" y="132"/>
                    </a:lnTo>
                    <a:lnTo>
                      <a:pt x="49" y="132"/>
                    </a:lnTo>
                    <a:lnTo>
                      <a:pt x="49" y="179"/>
                    </a:lnTo>
                    <a:lnTo>
                      <a:pt x="171" y="179"/>
                    </a:lnTo>
                    <a:lnTo>
                      <a:pt x="171" y="224"/>
                    </a:lnTo>
                    <a:lnTo>
                      <a:pt x="0" y="224"/>
                    </a:lnTo>
                    <a:lnTo>
                      <a:pt x="0" y="0"/>
                    </a:lnTo>
                    <a:lnTo>
                      <a:pt x="17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4" name="Freeform 119"/>
              <p:cNvSpPr>
                <a:spLocks noChangeArrowheads="1"/>
              </p:cNvSpPr>
              <p:nvPr/>
            </p:nvSpPr>
            <p:spPr bwMode="auto">
              <a:xfrm>
                <a:off x="6146800" y="4730750"/>
                <a:ext cx="66675" cy="80963"/>
              </a:xfrm>
              <a:custGeom>
                <a:avLst/>
                <a:gdLst>
                  <a:gd name="T0" fmla="*/ 0 w 185"/>
                  <a:gd name="T1" fmla="*/ 45 h 225"/>
                  <a:gd name="T2" fmla="*/ 0 w 185"/>
                  <a:gd name="T3" fmla="*/ 0 h 225"/>
                  <a:gd name="T4" fmla="*/ 184 w 185"/>
                  <a:gd name="T5" fmla="*/ 0 h 225"/>
                  <a:gd name="T6" fmla="*/ 184 w 185"/>
                  <a:gd name="T7" fmla="*/ 45 h 225"/>
                  <a:gd name="T8" fmla="*/ 116 w 185"/>
                  <a:gd name="T9" fmla="*/ 45 h 225"/>
                  <a:gd name="T10" fmla="*/ 116 w 185"/>
                  <a:gd name="T11" fmla="*/ 224 h 225"/>
                  <a:gd name="T12" fmla="*/ 68 w 185"/>
                  <a:gd name="T13" fmla="*/ 224 h 225"/>
                  <a:gd name="T14" fmla="*/ 68 w 185"/>
                  <a:gd name="T15" fmla="*/ 45 h 225"/>
                  <a:gd name="T16" fmla="*/ 0 w 185"/>
                  <a:gd name="T17" fmla="*/ 4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25">
                    <a:moveTo>
                      <a:pt x="0" y="45"/>
                    </a:moveTo>
                    <a:lnTo>
                      <a:pt x="0" y="0"/>
                    </a:lnTo>
                    <a:lnTo>
                      <a:pt x="184" y="0"/>
                    </a:lnTo>
                    <a:lnTo>
                      <a:pt x="184" y="45"/>
                    </a:lnTo>
                    <a:lnTo>
                      <a:pt x="116" y="45"/>
                    </a:lnTo>
                    <a:lnTo>
                      <a:pt x="116" y="224"/>
                    </a:lnTo>
                    <a:lnTo>
                      <a:pt x="68" y="224"/>
                    </a:lnTo>
                    <a:lnTo>
                      <a:pt x="68" y="45"/>
                    </a:lnTo>
                    <a:lnTo>
                      <a:pt x="0" y="45"/>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5" name="Freeform 120"/>
              <p:cNvSpPr>
                <a:spLocks noChangeArrowheads="1"/>
              </p:cNvSpPr>
              <p:nvPr/>
            </p:nvSpPr>
            <p:spPr bwMode="auto">
              <a:xfrm>
                <a:off x="6223000" y="4730750"/>
                <a:ext cx="19050" cy="80963"/>
              </a:xfrm>
              <a:custGeom>
                <a:avLst/>
                <a:gdLst>
                  <a:gd name="T0" fmla="*/ 0 w 51"/>
                  <a:gd name="T1" fmla="*/ 0 h 225"/>
                  <a:gd name="T2" fmla="*/ 50 w 51"/>
                  <a:gd name="T3" fmla="*/ 0 h 225"/>
                  <a:gd name="T4" fmla="*/ 50 w 51"/>
                  <a:gd name="T5" fmla="*/ 224 h 225"/>
                  <a:gd name="T6" fmla="*/ 0 w 51"/>
                  <a:gd name="T7" fmla="*/ 224 h 225"/>
                  <a:gd name="T8" fmla="*/ 0 w 51"/>
                  <a:gd name="T9" fmla="*/ 0 h 225"/>
                </a:gdLst>
                <a:ahLst/>
                <a:cxnLst>
                  <a:cxn ang="0">
                    <a:pos x="T0" y="T1"/>
                  </a:cxn>
                  <a:cxn ang="0">
                    <a:pos x="T2" y="T3"/>
                  </a:cxn>
                  <a:cxn ang="0">
                    <a:pos x="T4" y="T5"/>
                  </a:cxn>
                  <a:cxn ang="0">
                    <a:pos x="T6" y="T7"/>
                  </a:cxn>
                  <a:cxn ang="0">
                    <a:pos x="T8" y="T9"/>
                  </a:cxn>
                </a:cxnLst>
                <a:rect l="0" t="0" r="r" b="b"/>
                <a:pathLst>
                  <a:path w="51" h="225">
                    <a:moveTo>
                      <a:pt x="0" y="0"/>
                    </a:moveTo>
                    <a:lnTo>
                      <a:pt x="50" y="0"/>
                    </a:lnTo>
                    <a:lnTo>
                      <a:pt x="50" y="224"/>
                    </a:lnTo>
                    <a:lnTo>
                      <a:pt x="0" y="224"/>
                    </a:lnTo>
                    <a:lnTo>
                      <a:pt x="0"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6" name="Freeform 121"/>
              <p:cNvSpPr>
                <a:spLocks noChangeArrowheads="1"/>
              </p:cNvSpPr>
              <p:nvPr/>
            </p:nvSpPr>
            <p:spPr bwMode="auto">
              <a:xfrm>
                <a:off x="6251575" y="4729163"/>
                <a:ext cx="74613" cy="84137"/>
              </a:xfrm>
              <a:custGeom>
                <a:avLst/>
                <a:gdLst>
                  <a:gd name="T0" fmla="*/ 0 w 206"/>
                  <a:gd name="T1" fmla="*/ 117 h 233"/>
                  <a:gd name="T2" fmla="*/ 0 w 206"/>
                  <a:gd name="T3" fmla="*/ 115 h 233"/>
                  <a:gd name="T4" fmla="*/ 117 w 206"/>
                  <a:gd name="T5" fmla="*/ 0 h 233"/>
                  <a:gd name="T6" fmla="*/ 204 w 206"/>
                  <a:gd name="T7" fmla="*/ 35 h 233"/>
                  <a:gd name="T8" fmla="*/ 174 w 206"/>
                  <a:gd name="T9" fmla="*/ 71 h 233"/>
                  <a:gd name="T10" fmla="*/ 115 w 206"/>
                  <a:gd name="T11" fmla="*/ 46 h 233"/>
                  <a:gd name="T12" fmla="*/ 51 w 206"/>
                  <a:gd name="T13" fmla="*/ 115 h 233"/>
                  <a:gd name="T14" fmla="*/ 51 w 206"/>
                  <a:gd name="T15" fmla="*/ 115 h 233"/>
                  <a:gd name="T16" fmla="*/ 115 w 206"/>
                  <a:gd name="T17" fmla="*/ 186 h 233"/>
                  <a:gd name="T18" fmla="*/ 175 w 206"/>
                  <a:gd name="T19" fmla="*/ 160 h 233"/>
                  <a:gd name="T20" fmla="*/ 205 w 206"/>
                  <a:gd name="T21" fmla="*/ 191 h 233"/>
                  <a:gd name="T22" fmla="*/ 114 w 206"/>
                  <a:gd name="T23" fmla="*/ 232 h 233"/>
                  <a:gd name="T24" fmla="*/ 0 w 206"/>
                  <a:gd name="T25" fmla="*/ 11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33">
                    <a:moveTo>
                      <a:pt x="0" y="117"/>
                    </a:moveTo>
                    <a:lnTo>
                      <a:pt x="0" y="115"/>
                    </a:lnTo>
                    <a:cubicBezTo>
                      <a:pt x="0" y="51"/>
                      <a:pt x="47" y="0"/>
                      <a:pt x="117" y="0"/>
                    </a:cubicBezTo>
                    <a:cubicBezTo>
                      <a:pt x="158" y="0"/>
                      <a:pt x="183" y="14"/>
                      <a:pt x="204" y="35"/>
                    </a:cubicBezTo>
                    <a:lnTo>
                      <a:pt x="174" y="71"/>
                    </a:lnTo>
                    <a:cubicBezTo>
                      <a:pt x="156" y="54"/>
                      <a:pt x="137" y="46"/>
                      <a:pt x="115" y="46"/>
                    </a:cubicBezTo>
                    <a:cubicBezTo>
                      <a:pt x="78" y="46"/>
                      <a:pt x="51" y="76"/>
                      <a:pt x="51" y="115"/>
                    </a:cubicBezTo>
                    <a:lnTo>
                      <a:pt x="51" y="115"/>
                    </a:lnTo>
                    <a:cubicBezTo>
                      <a:pt x="51" y="154"/>
                      <a:pt x="78" y="186"/>
                      <a:pt x="115" y="186"/>
                    </a:cubicBezTo>
                    <a:cubicBezTo>
                      <a:pt x="142" y="186"/>
                      <a:pt x="157" y="176"/>
                      <a:pt x="175" y="160"/>
                    </a:cubicBezTo>
                    <a:lnTo>
                      <a:pt x="205" y="191"/>
                    </a:lnTo>
                    <a:cubicBezTo>
                      <a:pt x="183" y="216"/>
                      <a:pt x="157" y="232"/>
                      <a:pt x="114" y="232"/>
                    </a:cubicBezTo>
                    <a:cubicBezTo>
                      <a:pt x="49" y="232"/>
                      <a:pt x="0" y="180"/>
                      <a:pt x="0"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7" name="Freeform 122"/>
              <p:cNvSpPr>
                <a:spLocks noChangeArrowheads="1"/>
              </p:cNvSpPr>
              <p:nvPr/>
            </p:nvSpPr>
            <p:spPr bwMode="auto">
              <a:xfrm>
                <a:off x="6327775" y="4729163"/>
                <a:ext cx="63500" cy="82550"/>
              </a:xfrm>
              <a:custGeom>
                <a:avLst/>
                <a:gdLst>
                  <a:gd name="T0" fmla="*/ 0 w 178"/>
                  <a:gd name="T1" fmla="*/ 194 h 231"/>
                  <a:gd name="T2" fmla="*/ 29 w 178"/>
                  <a:gd name="T3" fmla="*/ 160 h 231"/>
                  <a:gd name="T4" fmla="*/ 95 w 178"/>
                  <a:gd name="T5" fmla="*/ 187 h 231"/>
                  <a:gd name="T6" fmla="*/ 127 w 178"/>
                  <a:gd name="T7" fmla="*/ 166 h 231"/>
                  <a:gd name="T8" fmla="*/ 127 w 178"/>
                  <a:gd name="T9" fmla="*/ 165 h 231"/>
                  <a:gd name="T10" fmla="*/ 83 w 178"/>
                  <a:gd name="T11" fmla="*/ 137 h 231"/>
                  <a:gd name="T12" fmla="*/ 9 w 178"/>
                  <a:gd name="T13" fmla="*/ 68 h 231"/>
                  <a:gd name="T14" fmla="*/ 9 w 178"/>
                  <a:gd name="T15" fmla="*/ 68 h 231"/>
                  <a:gd name="T16" fmla="*/ 87 w 178"/>
                  <a:gd name="T17" fmla="*/ 0 h 231"/>
                  <a:gd name="T18" fmla="*/ 170 w 178"/>
                  <a:gd name="T19" fmla="*/ 29 h 231"/>
                  <a:gd name="T20" fmla="*/ 144 w 178"/>
                  <a:gd name="T21" fmla="*/ 67 h 231"/>
                  <a:gd name="T22" fmla="*/ 87 w 178"/>
                  <a:gd name="T23" fmla="*/ 44 h 231"/>
                  <a:gd name="T24" fmla="*/ 58 w 178"/>
                  <a:gd name="T25" fmla="*/ 64 h 231"/>
                  <a:gd name="T26" fmla="*/ 58 w 178"/>
                  <a:gd name="T27" fmla="*/ 64 h 231"/>
                  <a:gd name="T28" fmla="*/ 107 w 178"/>
                  <a:gd name="T29" fmla="*/ 93 h 231"/>
                  <a:gd name="T30" fmla="*/ 177 w 178"/>
                  <a:gd name="T31" fmla="*/ 161 h 231"/>
                  <a:gd name="T32" fmla="*/ 177 w 178"/>
                  <a:gd name="T33" fmla="*/ 161 h 231"/>
                  <a:gd name="T34" fmla="*/ 94 w 178"/>
                  <a:gd name="T35" fmla="*/ 230 h 231"/>
                  <a:gd name="T36" fmla="*/ 0 w 178"/>
                  <a:gd name="T37" fmla="*/ 19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231">
                    <a:moveTo>
                      <a:pt x="0" y="194"/>
                    </a:moveTo>
                    <a:lnTo>
                      <a:pt x="29" y="160"/>
                    </a:lnTo>
                    <a:cubicBezTo>
                      <a:pt x="50" y="176"/>
                      <a:pt x="71" y="187"/>
                      <a:pt x="95" y="187"/>
                    </a:cubicBezTo>
                    <a:cubicBezTo>
                      <a:pt x="116" y="187"/>
                      <a:pt x="127" y="179"/>
                      <a:pt x="127" y="166"/>
                    </a:cubicBezTo>
                    <a:lnTo>
                      <a:pt x="127" y="165"/>
                    </a:lnTo>
                    <a:cubicBezTo>
                      <a:pt x="127" y="153"/>
                      <a:pt x="120" y="147"/>
                      <a:pt x="83" y="137"/>
                    </a:cubicBezTo>
                    <a:cubicBezTo>
                      <a:pt x="37" y="125"/>
                      <a:pt x="9" y="112"/>
                      <a:pt x="9" y="68"/>
                    </a:cubicBezTo>
                    <a:lnTo>
                      <a:pt x="9" y="68"/>
                    </a:lnTo>
                    <a:cubicBezTo>
                      <a:pt x="9" y="28"/>
                      <a:pt x="41" y="0"/>
                      <a:pt x="87" y="0"/>
                    </a:cubicBezTo>
                    <a:cubicBezTo>
                      <a:pt x="119" y="0"/>
                      <a:pt x="148" y="11"/>
                      <a:pt x="170" y="29"/>
                    </a:cubicBezTo>
                    <a:lnTo>
                      <a:pt x="144" y="67"/>
                    </a:lnTo>
                    <a:cubicBezTo>
                      <a:pt x="125" y="53"/>
                      <a:pt x="105" y="44"/>
                      <a:pt x="87" y="44"/>
                    </a:cubicBezTo>
                    <a:cubicBezTo>
                      <a:pt x="68" y="44"/>
                      <a:pt x="58" y="53"/>
                      <a:pt x="58" y="64"/>
                    </a:cubicBezTo>
                    <a:lnTo>
                      <a:pt x="58" y="64"/>
                    </a:lnTo>
                    <a:cubicBezTo>
                      <a:pt x="58" y="79"/>
                      <a:pt x="68" y="83"/>
                      <a:pt x="107" y="93"/>
                    </a:cubicBezTo>
                    <a:cubicBezTo>
                      <a:pt x="151" y="105"/>
                      <a:pt x="177" y="122"/>
                      <a:pt x="177" y="161"/>
                    </a:cubicBezTo>
                    <a:lnTo>
                      <a:pt x="177" y="161"/>
                    </a:lnTo>
                    <a:cubicBezTo>
                      <a:pt x="177" y="205"/>
                      <a:pt x="143" y="230"/>
                      <a:pt x="94" y="230"/>
                    </a:cubicBezTo>
                    <a:cubicBezTo>
                      <a:pt x="61" y="230"/>
                      <a:pt x="26" y="219"/>
                      <a:pt x="0" y="194"/>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8" name="Freeform 123"/>
              <p:cNvSpPr>
                <a:spLocks noChangeArrowheads="1"/>
              </p:cNvSpPr>
              <p:nvPr/>
            </p:nvSpPr>
            <p:spPr bwMode="auto">
              <a:xfrm>
                <a:off x="5703888" y="4681538"/>
                <a:ext cx="26987" cy="39687"/>
              </a:xfrm>
              <a:custGeom>
                <a:avLst/>
                <a:gdLst>
                  <a:gd name="T0" fmla="*/ 54 w 73"/>
                  <a:gd name="T1" fmla="*/ 108 h 109"/>
                  <a:gd name="T2" fmla="*/ 31 w 73"/>
                  <a:gd name="T3" fmla="*/ 57 h 109"/>
                  <a:gd name="T4" fmla="*/ 17 w 73"/>
                  <a:gd name="T5" fmla="*/ 25 h 109"/>
                  <a:gd name="T6" fmla="*/ 15 w 73"/>
                  <a:gd name="T7" fmla="*/ 27 h 109"/>
                  <a:gd name="T8" fmla="*/ 17 w 73"/>
                  <a:gd name="T9" fmla="*/ 56 h 109"/>
                  <a:gd name="T10" fmla="*/ 18 w 73"/>
                  <a:gd name="T11" fmla="*/ 108 h 109"/>
                  <a:gd name="T12" fmla="*/ 0 w 73"/>
                  <a:gd name="T13" fmla="*/ 108 h 109"/>
                  <a:gd name="T14" fmla="*/ 0 w 73"/>
                  <a:gd name="T15" fmla="*/ 0 h 109"/>
                  <a:gd name="T16" fmla="*/ 21 w 73"/>
                  <a:gd name="T17" fmla="*/ 0 h 109"/>
                  <a:gd name="T18" fmla="*/ 46 w 73"/>
                  <a:gd name="T19" fmla="*/ 53 h 109"/>
                  <a:gd name="T20" fmla="*/ 57 w 73"/>
                  <a:gd name="T21" fmla="*/ 81 h 109"/>
                  <a:gd name="T22" fmla="*/ 58 w 73"/>
                  <a:gd name="T23" fmla="*/ 81 h 109"/>
                  <a:gd name="T24" fmla="*/ 56 w 73"/>
                  <a:gd name="T25" fmla="*/ 50 h 109"/>
                  <a:gd name="T26" fmla="*/ 56 w 73"/>
                  <a:gd name="T27" fmla="*/ 0 h 109"/>
                  <a:gd name="T28" fmla="*/ 72 w 73"/>
                  <a:gd name="T29" fmla="*/ 0 h 109"/>
                  <a:gd name="T30" fmla="*/ 72 w 73"/>
                  <a:gd name="T31" fmla="*/ 108 h 109"/>
                  <a:gd name="T32" fmla="*/ 54 w 73"/>
                  <a:gd name="T3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109">
                    <a:moveTo>
                      <a:pt x="54" y="108"/>
                    </a:moveTo>
                    <a:lnTo>
                      <a:pt x="31" y="57"/>
                    </a:lnTo>
                    <a:cubicBezTo>
                      <a:pt x="24" y="46"/>
                      <a:pt x="18" y="32"/>
                      <a:pt x="17" y="25"/>
                    </a:cubicBezTo>
                    <a:lnTo>
                      <a:pt x="15" y="27"/>
                    </a:lnTo>
                    <a:cubicBezTo>
                      <a:pt x="17" y="35"/>
                      <a:pt x="17" y="46"/>
                      <a:pt x="17" y="56"/>
                    </a:cubicBezTo>
                    <a:lnTo>
                      <a:pt x="18" y="108"/>
                    </a:lnTo>
                    <a:lnTo>
                      <a:pt x="0" y="108"/>
                    </a:lnTo>
                    <a:lnTo>
                      <a:pt x="0" y="0"/>
                    </a:lnTo>
                    <a:lnTo>
                      <a:pt x="21" y="0"/>
                    </a:lnTo>
                    <a:lnTo>
                      <a:pt x="46" y="53"/>
                    </a:lnTo>
                    <a:cubicBezTo>
                      <a:pt x="51" y="63"/>
                      <a:pt x="56" y="75"/>
                      <a:pt x="57" y="81"/>
                    </a:cubicBezTo>
                    <a:lnTo>
                      <a:pt x="58" y="81"/>
                    </a:lnTo>
                    <a:cubicBezTo>
                      <a:pt x="57" y="75"/>
                      <a:pt x="56" y="60"/>
                      <a:pt x="56" y="50"/>
                    </a:cubicBezTo>
                    <a:lnTo>
                      <a:pt x="56" y="0"/>
                    </a:lnTo>
                    <a:lnTo>
                      <a:pt x="72" y="0"/>
                    </a:lnTo>
                    <a:lnTo>
                      <a:pt x="72" y="108"/>
                    </a:lnTo>
                    <a:lnTo>
                      <a:pt x="54" y="1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9" name="Freeform 124"/>
              <p:cNvSpPr>
                <a:spLocks noChangeArrowheads="1"/>
              </p:cNvSpPr>
              <p:nvPr/>
            </p:nvSpPr>
            <p:spPr bwMode="auto">
              <a:xfrm>
                <a:off x="5735638" y="4692650"/>
                <a:ext cx="23812" cy="30163"/>
              </a:xfrm>
              <a:custGeom>
                <a:avLst/>
                <a:gdLst>
                  <a:gd name="T0" fmla="*/ 18 w 66"/>
                  <a:gd name="T1" fmla="*/ 46 h 83"/>
                  <a:gd name="T2" fmla="*/ 18 w 66"/>
                  <a:gd name="T3" fmla="*/ 47 h 83"/>
                  <a:gd name="T4" fmla="*/ 38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6 w 66"/>
                  <a:gd name="T19" fmla="*/ 7 h 83"/>
                  <a:gd name="T20" fmla="*/ 65 w 66"/>
                  <a:gd name="T21" fmla="*/ 42 h 83"/>
                  <a:gd name="T22" fmla="*/ 65 w 66"/>
                  <a:gd name="T23" fmla="*/ 46 h 83"/>
                  <a:gd name="T24" fmla="*/ 18 w 66"/>
                  <a:gd name="T25" fmla="*/ 46 h 83"/>
                  <a:gd name="T26" fmla="*/ 33 w 66"/>
                  <a:gd name="T27" fmla="*/ 12 h 83"/>
                  <a:gd name="T28" fmla="*/ 20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8" y="69"/>
                    </a:cubicBezTo>
                    <a:cubicBezTo>
                      <a:pt x="46" y="69"/>
                      <a:pt x="51" y="67"/>
                      <a:pt x="57" y="61"/>
                    </a:cubicBezTo>
                    <a:lnTo>
                      <a:pt x="64" y="72"/>
                    </a:lnTo>
                    <a:cubicBezTo>
                      <a:pt x="56" y="79"/>
                      <a:pt x="47" y="82"/>
                      <a:pt x="36" y="82"/>
                    </a:cubicBezTo>
                    <a:cubicBezTo>
                      <a:pt x="14" y="82"/>
                      <a:pt x="0" y="65"/>
                      <a:pt x="0" y="40"/>
                    </a:cubicBezTo>
                    <a:cubicBezTo>
                      <a:pt x="0" y="26"/>
                      <a:pt x="3" y="18"/>
                      <a:pt x="10" y="10"/>
                    </a:cubicBezTo>
                    <a:cubicBezTo>
                      <a:pt x="17" y="3"/>
                      <a:pt x="24" y="0"/>
                      <a:pt x="33" y="0"/>
                    </a:cubicBezTo>
                    <a:cubicBezTo>
                      <a:pt x="42" y="0"/>
                      <a:pt x="49" y="1"/>
                      <a:pt x="56" y="7"/>
                    </a:cubicBezTo>
                    <a:cubicBezTo>
                      <a:pt x="63" y="14"/>
                      <a:pt x="65" y="24"/>
                      <a:pt x="65" y="42"/>
                    </a:cubicBezTo>
                    <a:lnTo>
                      <a:pt x="65" y="46"/>
                    </a:lnTo>
                    <a:lnTo>
                      <a:pt x="18" y="46"/>
                    </a:lnTo>
                    <a:close/>
                    <a:moveTo>
                      <a:pt x="33" y="12"/>
                    </a:moveTo>
                    <a:cubicBezTo>
                      <a:pt x="24" y="12"/>
                      <a:pt x="20" y="19"/>
                      <a:pt x="20"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0" name="Freeform 125"/>
              <p:cNvSpPr>
                <a:spLocks noChangeArrowheads="1"/>
              </p:cNvSpPr>
              <p:nvPr/>
            </p:nvSpPr>
            <p:spPr bwMode="auto">
              <a:xfrm>
                <a:off x="5761038" y="4692650"/>
                <a:ext cx="38100" cy="28575"/>
              </a:xfrm>
              <a:custGeom>
                <a:avLst/>
                <a:gdLst>
                  <a:gd name="T0" fmla="*/ 81 w 105"/>
                  <a:gd name="T1" fmla="*/ 80 h 81"/>
                  <a:gd name="T2" fmla="*/ 66 w 105"/>
                  <a:gd name="T3" fmla="*/ 80 h 81"/>
                  <a:gd name="T4" fmla="*/ 56 w 105"/>
                  <a:gd name="T5" fmla="*/ 44 h 81"/>
                  <a:gd name="T6" fmla="*/ 51 w 105"/>
                  <a:gd name="T7" fmla="*/ 22 h 81"/>
                  <a:gd name="T8" fmla="*/ 51 w 105"/>
                  <a:gd name="T9" fmla="*/ 22 h 81"/>
                  <a:gd name="T10" fmla="*/ 45 w 105"/>
                  <a:gd name="T11" fmla="*/ 44 h 81"/>
                  <a:gd name="T12" fmla="*/ 37 w 105"/>
                  <a:gd name="T13" fmla="*/ 80 h 81"/>
                  <a:gd name="T14" fmla="*/ 20 w 105"/>
                  <a:gd name="T15" fmla="*/ 80 h 81"/>
                  <a:gd name="T16" fmla="*/ 0 w 105"/>
                  <a:gd name="T17" fmla="*/ 3 h 81"/>
                  <a:gd name="T18" fmla="*/ 16 w 105"/>
                  <a:gd name="T19" fmla="*/ 0 h 81"/>
                  <a:gd name="T20" fmla="*/ 25 w 105"/>
                  <a:gd name="T21" fmla="*/ 39 h 81"/>
                  <a:gd name="T22" fmla="*/ 29 w 105"/>
                  <a:gd name="T23" fmla="*/ 58 h 81"/>
                  <a:gd name="T24" fmla="*/ 29 w 105"/>
                  <a:gd name="T25" fmla="*/ 58 h 81"/>
                  <a:gd name="T26" fmla="*/ 34 w 105"/>
                  <a:gd name="T27" fmla="*/ 37 h 81"/>
                  <a:gd name="T28" fmla="*/ 44 w 105"/>
                  <a:gd name="T29" fmla="*/ 1 h 81"/>
                  <a:gd name="T30" fmla="*/ 61 w 105"/>
                  <a:gd name="T31" fmla="*/ 1 h 81"/>
                  <a:gd name="T32" fmla="*/ 69 w 105"/>
                  <a:gd name="T33" fmla="*/ 37 h 81"/>
                  <a:gd name="T34" fmla="*/ 75 w 105"/>
                  <a:gd name="T35" fmla="*/ 60 h 81"/>
                  <a:gd name="T36" fmla="*/ 75 w 105"/>
                  <a:gd name="T37" fmla="*/ 60 h 81"/>
                  <a:gd name="T38" fmla="*/ 79 w 105"/>
                  <a:gd name="T39" fmla="*/ 37 h 81"/>
                  <a:gd name="T40" fmla="*/ 87 w 105"/>
                  <a:gd name="T41" fmla="*/ 1 h 81"/>
                  <a:gd name="T42" fmla="*/ 104 w 105"/>
                  <a:gd name="T43" fmla="*/ 1 h 81"/>
                  <a:gd name="T44" fmla="*/ 81 w 105"/>
                  <a:gd name="T45"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81">
                    <a:moveTo>
                      <a:pt x="81" y="80"/>
                    </a:moveTo>
                    <a:lnTo>
                      <a:pt x="66" y="80"/>
                    </a:lnTo>
                    <a:lnTo>
                      <a:pt x="56" y="44"/>
                    </a:lnTo>
                    <a:cubicBezTo>
                      <a:pt x="54" y="35"/>
                      <a:pt x="51" y="22"/>
                      <a:pt x="51" y="22"/>
                    </a:cubicBezTo>
                    <a:lnTo>
                      <a:pt x="51" y="22"/>
                    </a:lnTo>
                    <a:cubicBezTo>
                      <a:pt x="51" y="22"/>
                      <a:pt x="50" y="30"/>
                      <a:pt x="45" y="44"/>
                    </a:cubicBezTo>
                    <a:lnTo>
                      <a:pt x="37" y="80"/>
                    </a:lnTo>
                    <a:lnTo>
                      <a:pt x="20" y="80"/>
                    </a:lnTo>
                    <a:lnTo>
                      <a:pt x="0" y="3"/>
                    </a:lnTo>
                    <a:lnTo>
                      <a:pt x="16" y="0"/>
                    </a:lnTo>
                    <a:lnTo>
                      <a:pt x="25" y="39"/>
                    </a:lnTo>
                    <a:cubicBezTo>
                      <a:pt x="27" y="49"/>
                      <a:pt x="29" y="58"/>
                      <a:pt x="29" y="58"/>
                    </a:cubicBezTo>
                    <a:lnTo>
                      <a:pt x="29" y="58"/>
                    </a:lnTo>
                    <a:cubicBezTo>
                      <a:pt x="29" y="58"/>
                      <a:pt x="30" y="49"/>
                      <a:pt x="34" y="37"/>
                    </a:cubicBezTo>
                    <a:lnTo>
                      <a:pt x="44" y="1"/>
                    </a:lnTo>
                    <a:lnTo>
                      <a:pt x="61" y="1"/>
                    </a:lnTo>
                    <a:lnTo>
                      <a:pt x="69" y="37"/>
                    </a:lnTo>
                    <a:cubicBezTo>
                      <a:pt x="73" y="50"/>
                      <a:pt x="75" y="60"/>
                      <a:pt x="75" y="60"/>
                    </a:cubicBezTo>
                    <a:lnTo>
                      <a:pt x="75" y="60"/>
                    </a:lnTo>
                    <a:cubicBezTo>
                      <a:pt x="75" y="60"/>
                      <a:pt x="76" y="47"/>
                      <a:pt x="79" y="37"/>
                    </a:cubicBezTo>
                    <a:lnTo>
                      <a:pt x="87" y="1"/>
                    </a:lnTo>
                    <a:lnTo>
                      <a:pt x="104" y="1"/>
                    </a:lnTo>
                    <a:lnTo>
                      <a:pt x="81" y="8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1" name="Freeform 126"/>
              <p:cNvSpPr>
                <a:spLocks noChangeArrowheads="1"/>
              </p:cNvSpPr>
              <p:nvPr/>
            </p:nvSpPr>
            <p:spPr bwMode="auto">
              <a:xfrm>
                <a:off x="5816600" y="4681538"/>
                <a:ext cx="26988" cy="39687"/>
              </a:xfrm>
              <a:custGeom>
                <a:avLst/>
                <a:gdLst>
                  <a:gd name="T0" fmla="*/ 43 w 74"/>
                  <a:gd name="T1" fmla="*/ 92 h 109"/>
                  <a:gd name="T2" fmla="*/ 25 w 74"/>
                  <a:gd name="T3" fmla="*/ 65 h 109"/>
                  <a:gd name="T4" fmla="*/ 18 w 74"/>
                  <a:gd name="T5" fmla="*/ 61 h 109"/>
                  <a:gd name="T6" fmla="*/ 18 w 74"/>
                  <a:gd name="T7" fmla="*/ 108 h 109"/>
                  <a:gd name="T8" fmla="*/ 0 w 74"/>
                  <a:gd name="T9" fmla="*/ 108 h 109"/>
                  <a:gd name="T10" fmla="*/ 0 w 74"/>
                  <a:gd name="T11" fmla="*/ 0 h 109"/>
                  <a:gd name="T12" fmla="*/ 33 w 74"/>
                  <a:gd name="T13" fmla="*/ 0 h 109"/>
                  <a:gd name="T14" fmla="*/ 68 w 74"/>
                  <a:gd name="T15" fmla="*/ 31 h 109"/>
                  <a:gd name="T16" fmla="*/ 41 w 74"/>
                  <a:gd name="T17" fmla="*/ 61 h 109"/>
                  <a:gd name="T18" fmla="*/ 58 w 74"/>
                  <a:gd name="T19" fmla="*/ 82 h 109"/>
                  <a:gd name="T20" fmla="*/ 73 w 74"/>
                  <a:gd name="T21" fmla="*/ 108 h 109"/>
                  <a:gd name="T22" fmla="*/ 53 w 74"/>
                  <a:gd name="T23" fmla="*/ 108 h 109"/>
                  <a:gd name="T24" fmla="*/ 43 w 74"/>
                  <a:gd name="T25" fmla="*/ 92 h 109"/>
                  <a:gd name="T26" fmla="*/ 28 w 74"/>
                  <a:gd name="T27" fmla="*/ 15 h 109"/>
                  <a:gd name="T28" fmla="*/ 18 w 74"/>
                  <a:gd name="T29" fmla="*/ 15 h 109"/>
                  <a:gd name="T30" fmla="*/ 18 w 74"/>
                  <a:gd name="T31" fmla="*/ 49 h 109"/>
                  <a:gd name="T32" fmla="*/ 28 w 74"/>
                  <a:gd name="T33" fmla="*/ 49 h 109"/>
                  <a:gd name="T34" fmla="*/ 44 w 74"/>
                  <a:gd name="T35" fmla="*/ 45 h 109"/>
                  <a:gd name="T36" fmla="*/ 50 w 74"/>
                  <a:gd name="T37" fmla="*/ 32 h 109"/>
                  <a:gd name="T38" fmla="*/ 28 w 74"/>
                  <a:gd name="T39"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109">
                    <a:moveTo>
                      <a:pt x="43" y="92"/>
                    </a:moveTo>
                    <a:cubicBezTo>
                      <a:pt x="36" y="78"/>
                      <a:pt x="30" y="71"/>
                      <a:pt x="25" y="65"/>
                    </a:cubicBezTo>
                    <a:cubicBezTo>
                      <a:pt x="23" y="63"/>
                      <a:pt x="22" y="61"/>
                      <a:pt x="18" y="61"/>
                    </a:cubicBezTo>
                    <a:lnTo>
                      <a:pt x="18" y="108"/>
                    </a:lnTo>
                    <a:lnTo>
                      <a:pt x="0" y="108"/>
                    </a:lnTo>
                    <a:lnTo>
                      <a:pt x="0" y="0"/>
                    </a:lnTo>
                    <a:lnTo>
                      <a:pt x="33" y="0"/>
                    </a:lnTo>
                    <a:cubicBezTo>
                      <a:pt x="57" y="0"/>
                      <a:pt x="68" y="14"/>
                      <a:pt x="68" y="31"/>
                    </a:cubicBezTo>
                    <a:cubicBezTo>
                      <a:pt x="68" y="46"/>
                      <a:pt x="58" y="61"/>
                      <a:pt x="41" y="61"/>
                    </a:cubicBezTo>
                    <a:cubicBezTo>
                      <a:pt x="46" y="63"/>
                      <a:pt x="53" y="74"/>
                      <a:pt x="58" y="82"/>
                    </a:cubicBezTo>
                    <a:lnTo>
                      <a:pt x="73" y="108"/>
                    </a:lnTo>
                    <a:lnTo>
                      <a:pt x="53" y="108"/>
                    </a:lnTo>
                    <a:lnTo>
                      <a:pt x="43" y="92"/>
                    </a:lnTo>
                    <a:close/>
                    <a:moveTo>
                      <a:pt x="28" y="15"/>
                    </a:moveTo>
                    <a:lnTo>
                      <a:pt x="18" y="15"/>
                    </a:lnTo>
                    <a:lnTo>
                      <a:pt x="18" y="49"/>
                    </a:lnTo>
                    <a:lnTo>
                      <a:pt x="28" y="49"/>
                    </a:lnTo>
                    <a:cubicBezTo>
                      <a:pt x="36" y="49"/>
                      <a:pt x="41" y="47"/>
                      <a:pt x="44" y="45"/>
                    </a:cubicBezTo>
                    <a:cubicBezTo>
                      <a:pt x="47" y="42"/>
                      <a:pt x="50" y="38"/>
                      <a:pt x="50" y="32"/>
                    </a:cubicBezTo>
                    <a:cubicBezTo>
                      <a:pt x="50" y="21"/>
                      <a:pt x="44" y="15"/>
                      <a:pt x="28" y="1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2" name="Freeform 127"/>
              <p:cNvSpPr>
                <a:spLocks noChangeArrowheads="1"/>
              </p:cNvSpPr>
              <p:nvPr/>
            </p:nvSpPr>
            <p:spPr bwMode="auto">
              <a:xfrm>
                <a:off x="5845175" y="4692650"/>
                <a:ext cx="23813" cy="30163"/>
              </a:xfrm>
              <a:custGeom>
                <a:avLst/>
                <a:gdLst>
                  <a:gd name="T0" fmla="*/ 18 w 66"/>
                  <a:gd name="T1" fmla="*/ 46 h 83"/>
                  <a:gd name="T2" fmla="*/ 18 w 66"/>
                  <a:gd name="T3" fmla="*/ 47 h 83"/>
                  <a:gd name="T4" fmla="*/ 37 w 66"/>
                  <a:gd name="T5" fmla="*/ 69 h 83"/>
                  <a:gd name="T6" fmla="*/ 57 w 66"/>
                  <a:gd name="T7" fmla="*/ 61 h 83"/>
                  <a:gd name="T8" fmla="*/ 64 w 66"/>
                  <a:gd name="T9" fmla="*/ 72 h 83"/>
                  <a:gd name="T10" fmla="*/ 36 w 66"/>
                  <a:gd name="T11" fmla="*/ 82 h 83"/>
                  <a:gd name="T12" fmla="*/ 0 w 66"/>
                  <a:gd name="T13" fmla="*/ 40 h 83"/>
                  <a:gd name="T14" fmla="*/ 10 w 66"/>
                  <a:gd name="T15" fmla="*/ 10 h 83"/>
                  <a:gd name="T16" fmla="*/ 33 w 66"/>
                  <a:gd name="T17" fmla="*/ 0 h 83"/>
                  <a:gd name="T18" fmla="*/ 55 w 66"/>
                  <a:gd name="T19" fmla="*/ 7 h 83"/>
                  <a:gd name="T20" fmla="*/ 65 w 66"/>
                  <a:gd name="T21" fmla="*/ 42 h 83"/>
                  <a:gd name="T22" fmla="*/ 65 w 66"/>
                  <a:gd name="T23" fmla="*/ 46 h 83"/>
                  <a:gd name="T24" fmla="*/ 18 w 66"/>
                  <a:gd name="T25" fmla="*/ 46 h 83"/>
                  <a:gd name="T26" fmla="*/ 33 w 66"/>
                  <a:gd name="T27" fmla="*/ 12 h 83"/>
                  <a:gd name="T28" fmla="*/ 18 w 66"/>
                  <a:gd name="T29" fmla="*/ 33 h 83"/>
                  <a:gd name="T30" fmla="*/ 47 w 66"/>
                  <a:gd name="T31" fmla="*/ 33 h 83"/>
                  <a:gd name="T32" fmla="*/ 33 w 66"/>
                  <a:gd name="T33"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83">
                    <a:moveTo>
                      <a:pt x="18" y="46"/>
                    </a:moveTo>
                    <a:lnTo>
                      <a:pt x="18" y="47"/>
                    </a:lnTo>
                    <a:cubicBezTo>
                      <a:pt x="18" y="57"/>
                      <a:pt x="22" y="69"/>
                      <a:pt x="37" y="69"/>
                    </a:cubicBezTo>
                    <a:cubicBezTo>
                      <a:pt x="44" y="69"/>
                      <a:pt x="51" y="67"/>
                      <a:pt x="57" y="61"/>
                    </a:cubicBezTo>
                    <a:lnTo>
                      <a:pt x="64" y="72"/>
                    </a:lnTo>
                    <a:cubicBezTo>
                      <a:pt x="55" y="79"/>
                      <a:pt x="46" y="82"/>
                      <a:pt x="36" y="82"/>
                    </a:cubicBezTo>
                    <a:cubicBezTo>
                      <a:pt x="14" y="82"/>
                      <a:pt x="0" y="65"/>
                      <a:pt x="0" y="40"/>
                    </a:cubicBezTo>
                    <a:cubicBezTo>
                      <a:pt x="0" y="26"/>
                      <a:pt x="3" y="18"/>
                      <a:pt x="10" y="10"/>
                    </a:cubicBezTo>
                    <a:cubicBezTo>
                      <a:pt x="15" y="3"/>
                      <a:pt x="23" y="0"/>
                      <a:pt x="33" y="0"/>
                    </a:cubicBezTo>
                    <a:cubicBezTo>
                      <a:pt x="42" y="0"/>
                      <a:pt x="48" y="1"/>
                      <a:pt x="55" y="7"/>
                    </a:cubicBezTo>
                    <a:cubicBezTo>
                      <a:pt x="61" y="14"/>
                      <a:pt x="65" y="24"/>
                      <a:pt x="65" y="42"/>
                    </a:cubicBezTo>
                    <a:lnTo>
                      <a:pt x="65" y="46"/>
                    </a:lnTo>
                    <a:lnTo>
                      <a:pt x="18" y="46"/>
                    </a:lnTo>
                    <a:close/>
                    <a:moveTo>
                      <a:pt x="33" y="12"/>
                    </a:moveTo>
                    <a:cubicBezTo>
                      <a:pt x="23" y="12"/>
                      <a:pt x="18" y="19"/>
                      <a:pt x="18" y="33"/>
                    </a:cubicBezTo>
                    <a:lnTo>
                      <a:pt x="47" y="33"/>
                    </a:lnTo>
                    <a:cubicBezTo>
                      <a:pt x="47" y="19"/>
                      <a:pt x="42" y="12"/>
                      <a:pt x="33" y="1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3" name="Freeform 128"/>
              <p:cNvSpPr>
                <a:spLocks noChangeArrowheads="1"/>
              </p:cNvSpPr>
              <p:nvPr/>
            </p:nvSpPr>
            <p:spPr bwMode="auto">
              <a:xfrm>
                <a:off x="5872163" y="4679950"/>
                <a:ext cx="11112" cy="42863"/>
              </a:xfrm>
              <a:custGeom>
                <a:avLst/>
                <a:gdLst>
                  <a:gd name="T0" fmla="*/ 19 w 30"/>
                  <a:gd name="T1" fmla="*/ 117 h 118"/>
                  <a:gd name="T2" fmla="*/ 2 w 30"/>
                  <a:gd name="T3" fmla="*/ 95 h 118"/>
                  <a:gd name="T4" fmla="*/ 2 w 30"/>
                  <a:gd name="T5" fmla="*/ 28 h 118"/>
                  <a:gd name="T6" fmla="*/ 0 w 30"/>
                  <a:gd name="T7" fmla="*/ 4 h 118"/>
                  <a:gd name="T8" fmla="*/ 18 w 30"/>
                  <a:gd name="T9" fmla="*/ 0 h 118"/>
                  <a:gd name="T10" fmla="*/ 19 w 30"/>
                  <a:gd name="T11" fmla="*/ 22 h 118"/>
                  <a:gd name="T12" fmla="*/ 19 w 30"/>
                  <a:gd name="T13" fmla="*/ 89 h 118"/>
                  <a:gd name="T14" fmla="*/ 20 w 30"/>
                  <a:gd name="T15" fmla="*/ 103 h 118"/>
                  <a:gd name="T16" fmla="*/ 26 w 30"/>
                  <a:gd name="T17" fmla="*/ 104 h 118"/>
                  <a:gd name="T18" fmla="*/ 29 w 30"/>
                  <a:gd name="T19" fmla="*/ 114 h 118"/>
                  <a:gd name="T20" fmla="*/ 19 w 30"/>
                  <a:gd name="T21" fmla="*/ 11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18">
                    <a:moveTo>
                      <a:pt x="19" y="117"/>
                    </a:moveTo>
                    <a:cubicBezTo>
                      <a:pt x="2" y="117"/>
                      <a:pt x="2" y="102"/>
                      <a:pt x="2" y="95"/>
                    </a:cubicBezTo>
                    <a:lnTo>
                      <a:pt x="2" y="28"/>
                    </a:lnTo>
                    <a:cubicBezTo>
                      <a:pt x="2" y="17"/>
                      <a:pt x="1" y="11"/>
                      <a:pt x="0" y="4"/>
                    </a:cubicBezTo>
                    <a:lnTo>
                      <a:pt x="18" y="0"/>
                    </a:lnTo>
                    <a:cubicBezTo>
                      <a:pt x="19" y="6"/>
                      <a:pt x="19" y="11"/>
                      <a:pt x="19" y="22"/>
                    </a:cubicBezTo>
                    <a:lnTo>
                      <a:pt x="19" y="89"/>
                    </a:lnTo>
                    <a:cubicBezTo>
                      <a:pt x="19" y="99"/>
                      <a:pt x="19" y="102"/>
                      <a:pt x="20" y="103"/>
                    </a:cubicBezTo>
                    <a:cubicBezTo>
                      <a:pt x="22" y="104"/>
                      <a:pt x="25" y="104"/>
                      <a:pt x="26" y="104"/>
                    </a:cubicBezTo>
                    <a:lnTo>
                      <a:pt x="29" y="114"/>
                    </a:lnTo>
                    <a:cubicBezTo>
                      <a:pt x="26" y="115"/>
                      <a:pt x="23" y="117"/>
                      <a:pt x="19" y="11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4" name="Freeform 129"/>
              <p:cNvSpPr>
                <a:spLocks noChangeArrowheads="1"/>
              </p:cNvSpPr>
              <p:nvPr/>
            </p:nvSpPr>
            <p:spPr bwMode="auto">
              <a:xfrm>
                <a:off x="5886450" y="4679950"/>
                <a:ext cx="7938" cy="41275"/>
              </a:xfrm>
              <a:custGeom>
                <a:avLst/>
                <a:gdLst>
                  <a:gd name="T0" fmla="*/ 11 w 23"/>
                  <a:gd name="T1" fmla="*/ 23 h 114"/>
                  <a:gd name="T2" fmla="*/ 0 w 23"/>
                  <a:gd name="T3" fmla="*/ 12 h 114"/>
                  <a:gd name="T4" fmla="*/ 11 w 23"/>
                  <a:gd name="T5" fmla="*/ 0 h 114"/>
                  <a:gd name="T6" fmla="*/ 22 w 23"/>
                  <a:gd name="T7" fmla="*/ 12 h 114"/>
                  <a:gd name="T8" fmla="*/ 11 w 23"/>
                  <a:gd name="T9" fmla="*/ 23 h 114"/>
                  <a:gd name="T10" fmla="*/ 3 w 23"/>
                  <a:gd name="T11" fmla="*/ 113 h 114"/>
                  <a:gd name="T12" fmla="*/ 3 w 23"/>
                  <a:gd name="T13" fmla="*/ 36 h 114"/>
                  <a:gd name="T14" fmla="*/ 19 w 23"/>
                  <a:gd name="T15" fmla="*/ 33 h 114"/>
                  <a:gd name="T16" fmla="*/ 19 w 23"/>
                  <a:gd name="T17" fmla="*/ 113 h 114"/>
                  <a:gd name="T18" fmla="*/ 3 w 23"/>
                  <a:gd name="T19"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14">
                    <a:moveTo>
                      <a:pt x="11" y="23"/>
                    </a:moveTo>
                    <a:cubicBezTo>
                      <a:pt x="6" y="23"/>
                      <a:pt x="0" y="18"/>
                      <a:pt x="0" y="12"/>
                    </a:cubicBezTo>
                    <a:cubicBezTo>
                      <a:pt x="0" y="5"/>
                      <a:pt x="6" y="0"/>
                      <a:pt x="11" y="0"/>
                    </a:cubicBezTo>
                    <a:cubicBezTo>
                      <a:pt x="18" y="0"/>
                      <a:pt x="22" y="5"/>
                      <a:pt x="22" y="12"/>
                    </a:cubicBezTo>
                    <a:cubicBezTo>
                      <a:pt x="22" y="18"/>
                      <a:pt x="18" y="23"/>
                      <a:pt x="11" y="23"/>
                    </a:cubicBezTo>
                    <a:close/>
                    <a:moveTo>
                      <a:pt x="3" y="113"/>
                    </a:moveTo>
                    <a:lnTo>
                      <a:pt x="3" y="36"/>
                    </a:lnTo>
                    <a:lnTo>
                      <a:pt x="19" y="33"/>
                    </a:lnTo>
                    <a:lnTo>
                      <a:pt x="19" y="113"/>
                    </a:lnTo>
                    <a:lnTo>
                      <a:pt x="3" y="113"/>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5" name="Freeform 130"/>
              <p:cNvSpPr>
                <a:spLocks noChangeArrowheads="1"/>
              </p:cNvSpPr>
              <p:nvPr/>
            </p:nvSpPr>
            <p:spPr bwMode="auto">
              <a:xfrm>
                <a:off x="5899150" y="4692650"/>
                <a:ext cx="20638" cy="30163"/>
              </a:xfrm>
              <a:custGeom>
                <a:avLst/>
                <a:gdLst>
                  <a:gd name="T0" fmla="*/ 33 w 59"/>
                  <a:gd name="T1" fmla="*/ 82 h 83"/>
                  <a:gd name="T2" fmla="*/ 0 w 59"/>
                  <a:gd name="T3" fmla="*/ 42 h 83"/>
                  <a:gd name="T4" fmla="*/ 35 w 59"/>
                  <a:gd name="T5" fmla="*/ 0 h 83"/>
                  <a:gd name="T6" fmla="*/ 56 w 59"/>
                  <a:gd name="T7" fmla="*/ 8 h 83"/>
                  <a:gd name="T8" fmla="*/ 47 w 59"/>
                  <a:gd name="T9" fmla="*/ 19 h 83"/>
                  <a:gd name="T10" fmla="*/ 35 w 59"/>
                  <a:gd name="T11" fmla="*/ 14 h 83"/>
                  <a:gd name="T12" fmla="*/ 22 w 59"/>
                  <a:gd name="T13" fmla="*/ 21 h 83"/>
                  <a:gd name="T14" fmla="*/ 18 w 59"/>
                  <a:gd name="T15" fmla="*/ 43 h 83"/>
                  <a:gd name="T16" fmla="*/ 24 w 59"/>
                  <a:gd name="T17" fmla="*/ 64 h 83"/>
                  <a:gd name="T18" fmla="*/ 35 w 59"/>
                  <a:gd name="T19" fmla="*/ 69 h 83"/>
                  <a:gd name="T20" fmla="*/ 50 w 59"/>
                  <a:gd name="T21" fmla="*/ 61 h 83"/>
                  <a:gd name="T22" fmla="*/ 58 w 59"/>
                  <a:gd name="T23" fmla="*/ 72 h 83"/>
                  <a:gd name="T24" fmla="*/ 33 w 59"/>
                  <a:gd name="T2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33" y="82"/>
                    </a:moveTo>
                    <a:cubicBezTo>
                      <a:pt x="11" y="82"/>
                      <a:pt x="0" y="67"/>
                      <a:pt x="0" y="42"/>
                    </a:cubicBezTo>
                    <a:cubicBezTo>
                      <a:pt x="0" y="12"/>
                      <a:pt x="17" y="0"/>
                      <a:pt x="35" y="0"/>
                    </a:cubicBezTo>
                    <a:cubicBezTo>
                      <a:pt x="43" y="0"/>
                      <a:pt x="49" y="1"/>
                      <a:pt x="56" y="8"/>
                    </a:cubicBezTo>
                    <a:lnTo>
                      <a:pt x="47" y="19"/>
                    </a:lnTo>
                    <a:cubicBezTo>
                      <a:pt x="43" y="15"/>
                      <a:pt x="39" y="14"/>
                      <a:pt x="35" y="14"/>
                    </a:cubicBezTo>
                    <a:cubicBezTo>
                      <a:pt x="29" y="14"/>
                      <a:pt x="24" y="17"/>
                      <a:pt x="22" y="21"/>
                    </a:cubicBezTo>
                    <a:cubicBezTo>
                      <a:pt x="20" y="26"/>
                      <a:pt x="18" y="33"/>
                      <a:pt x="18" y="43"/>
                    </a:cubicBezTo>
                    <a:cubicBezTo>
                      <a:pt x="18" y="54"/>
                      <a:pt x="20" y="61"/>
                      <a:pt x="24" y="64"/>
                    </a:cubicBezTo>
                    <a:cubicBezTo>
                      <a:pt x="26" y="67"/>
                      <a:pt x="31" y="69"/>
                      <a:pt x="35" y="69"/>
                    </a:cubicBezTo>
                    <a:cubicBezTo>
                      <a:pt x="39" y="69"/>
                      <a:pt x="45" y="67"/>
                      <a:pt x="50" y="61"/>
                    </a:cubicBezTo>
                    <a:lnTo>
                      <a:pt x="58" y="72"/>
                    </a:lnTo>
                    <a:cubicBezTo>
                      <a:pt x="51" y="79"/>
                      <a:pt x="43" y="82"/>
                      <a:pt x="33" y="82"/>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6" name="Freeform 131"/>
              <p:cNvSpPr>
                <a:spLocks noChangeArrowheads="1"/>
              </p:cNvSpPr>
              <p:nvPr/>
            </p:nvSpPr>
            <p:spPr bwMode="auto">
              <a:xfrm>
                <a:off x="5921375" y="4713288"/>
                <a:ext cx="7938" cy="9525"/>
              </a:xfrm>
              <a:custGeom>
                <a:avLst/>
                <a:gdLst>
                  <a:gd name="T0" fmla="*/ 11 w 23"/>
                  <a:gd name="T1" fmla="*/ 24 h 25"/>
                  <a:gd name="T2" fmla="*/ 0 w 23"/>
                  <a:gd name="T3" fmla="*/ 11 h 25"/>
                  <a:gd name="T4" fmla="*/ 11 w 23"/>
                  <a:gd name="T5" fmla="*/ 0 h 25"/>
                  <a:gd name="T6" fmla="*/ 22 w 23"/>
                  <a:gd name="T7" fmla="*/ 11 h 25"/>
                  <a:gd name="T8" fmla="*/ 11 w 23"/>
                  <a:gd name="T9" fmla="*/ 24 h 25"/>
                  <a:gd name="T10" fmla="*/ 11 w 23"/>
                  <a:gd name="T11" fmla="*/ 3 h 25"/>
                  <a:gd name="T12" fmla="*/ 3 w 23"/>
                  <a:gd name="T13" fmla="*/ 11 h 25"/>
                  <a:gd name="T14" fmla="*/ 11 w 23"/>
                  <a:gd name="T15" fmla="*/ 21 h 25"/>
                  <a:gd name="T16" fmla="*/ 21 w 23"/>
                  <a:gd name="T17" fmla="*/ 11 h 25"/>
                  <a:gd name="T18" fmla="*/ 11 w 23"/>
                  <a:gd name="T19" fmla="*/ 3 h 25"/>
                  <a:gd name="T20" fmla="*/ 14 w 23"/>
                  <a:gd name="T21" fmla="*/ 18 h 25"/>
                  <a:gd name="T22" fmla="*/ 13 w 23"/>
                  <a:gd name="T23" fmla="*/ 17 h 25"/>
                  <a:gd name="T24" fmla="*/ 10 w 23"/>
                  <a:gd name="T25" fmla="*/ 13 h 25"/>
                  <a:gd name="T26" fmla="*/ 10 w 23"/>
                  <a:gd name="T27" fmla="*/ 13 h 25"/>
                  <a:gd name="T28" fmla="*/ 10 w 23"/>
                  <a:gd name="T29" fmla="*/ 18 h 25"/>
                  <a:gd name="T30" fmla="*/ 7 w 23"/>
                  <a:gd name="T31" fmla="*/ 18 h 25"/>
                  <a:gd name="T32" fmla="*/ 7 w 23"/>
                  <a:gd name="T33" fmla="*/ 6 h 25"/>
                  <a:gd name="T34" fmla="*/ 13 w 23"/>
                  <a:gd name="T35" fmla="*/ 6 h 25"/>
                  <a:gd name="T36" fmla="*/ 17 w 23"/>
                  <a:gd name="T37" fmla="*/ 10 h 25"/>
                  <a:gd name="T38" fmla="*/ 13 w 23"/>
                  <a:gd name="T39" fmla="*/ 13 h 25"/>
                  <a:gd name="T40" fmla="*/ 14 w 23"/>
                  <a:gd name="T41" fmla="*/ 13 h 25"/>
                  <a:gd name="T42" fmla="*/ 17 w 23"/>
                  <a:gd name="T43" fmla="*/ 18 h 25"/>
                  <a:gd name="T44" fmla="*/ 14 w 23"/>
                  <a:gd name="T45" fmla="*/ 18 h 25"/>
                  <a:gd name="T46" fmla="*/ 13 w 23"/>
                  <a:gd name="T47" fmla="*/ 7 h 25"/>
                  <a:gd name="T48" fmla="*/ 11 w 23"/>
                  <a:gd name="T49" fmla="*/ 7 h 25"/>
                  <a:gd name="T50" fmla="*/ 10 w 23"/>
                  <a:gd name="T51" fmla="*/ 7 h 25"/>
                  <a:gd name="T52" fmla="*/ 10 w 23"/>
                  <a:gd name="T53" fmla="*/ 11 h 25"/>
                  <a:gd name="T54" fmla="*/ 11 w 23"/>
                  <a:gd name="T55" fmla="*/ 11 h 25"/>
                  <a:gd name="T56" fmla="*/ 13 w 23"/>
                  <a:gd name="T57" fmla="*/ 11 h 25"/>
                  <a:gd name="T58" fmla="*/ 14 w 23"/>
                  <a:gd name="T59" fmla="*/ 10 h 25"/>
                  <a:gd name="T60" fmla="*/ 13 w 23"/>
                  <a:gd name="T6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25">
                    <a:moveTo>
                      <a:pt x="11" y="24"/>
                    </a:moveTo>
                    <a:cubicBezTo>
                      <a:pt x="6" y="24"/>
                      <a:pt x="0" y="18"/>
                      <a:pt x="0" y="11"/>
                    </a:cubicBezTo>
                    <a:cubicBezTo>
                      <a:pt x="0" y="6"/>
                      <a:pt x="5" y="0"/>
                      <a:pt x="11" y="0"/>
                    </a:cubicBezTo>
                    <a:cubicBezTo>
                      <a:pt x="17" y="0"/>
                      <a:pt x="22" y="6"/>
                      <a:pt x="22" y="11"/>
                    </a:cubicBezTo>
                    <a:cubicBezTo>
                      <a:pt x="22" y="18"/>
                      <a:pt x="18" y="24"/>
                      <a:pt x="11" y="24"/>
                    </a:cubicBezTo>
                    <a:close/>
                    <a:moveTo>
                      <a:pt x="11" y="3"/>
                    </a:moveTo>
                    <a:cubicBezTo>
                      <a:pt x="7" y="3"/>
                      <a:pt x="3" y="6"/>
                      <a:pt x="3" y="11"/>
                    </a:cubicBezTo>
                    <a:cubicBezTo>
                      <a:pt x="3" y="16"/>
                      <a:pt x="6" y="21"/>
                      <a:pt x="11" y="21"/>
                    </a:cubicBezTo>
                    <a:cubicBezTo>
                      <a:pt x="16" y="21"/>
                      <a:pt x="21" y="17"/>
                      <a:pt x="21" y="11"/>
                    </a:cubicBezTo>
                    <a:cubicBezTo>
                      <a:pt x="21" y="7"/>
                      <a:pt x="17" y="3"/>
                      <a:pt x="11" y="3"/>
                    </a:cubicBezTo>
                    <a:close/>
                    <a:moveTo>
                      <a:pt x="14" y="18"/>
                    </a:moveTo>
                    <a:cubicBezTo>
                      <a:pt x="13" y="17"/>
                      <a:pt x="13" y="17"/>
                      <a:pt x="13" y="17"/>
                    </a:cubicBezTo>
                    <a:cubicBezTo>
                      <a:pt x="11" y="14"/>
                      <a:pt x="11" y="13"/>
                      <a:pt x="10" y="13"/>
                    </a:cubicBezTo>
                    <a:lnTo>
                      <a:pt x="10" y="13"/>
                    </a:lnTo>
                    <a:lnTo>
                      <a:pt x="10" y="18"/>
                    </a:lnTo>
                    <a:lnTo>
                      <a:pt x="7" y="18"/>
                    </a:lnTo>
                    <a:lnTo>
                      <a:pt x="7" y="6"/>
                    </a:lnTo>
                    <a:lnTo>
                      <a:pt x="13" y="6"/>
                    </a:lnTo>
                    <a:cubicBezTo>
                      <a:pt x="14" y="6"/>
                      <a:pt x="17" y="7"/>
                      <a:pt x="17" y="10"/>
                    </a:cubicBezTo>
                    <a:cubicBezTo>
                      <a:pt x="17" y="11"/>
                      <a:pt x="15" y="13"/>
                      <a:pt x="13" y="13"/>
                    </a:cubicBezTo>
                    <a:cubicBezTo>
                      <a:pt x="14" y="13"/>
                      <a:pt x="14" y="13"/>
                      <a:pt x="14" y="13"/>
                    </a:cubicBezTo>
                    <a:cubicBezTo>
                      <a:pt x="14" y="14"/>
                      <a:pt x="17" y="18"/>
                      <a:pt x="17" y="18"/>
                    </a:cubicBezTo>
                    <a:lnTo>
                      <a:pt x="14" y="18"/>
                    </a:lnTo>
                    <a:close/>
                    <a:moveTo>
                      <a:pt x="13" y="7"/>
                    </a:moveTo>
                    <a:lnTo>
                      <a:pt x="11" y="7"/>
                    </a:lnTo>
                    <a:lnTo>
                      <a:pt x="10" y="7"/>
                    </a:lnTo>
                    <a:lnTo>
                      <a:pt x="10" y="11"/>
                    </a:lnTo>
                    <a:lnTo>
                      <a:pt x="11" y="11"/>
                    </a:lnTo>
                    <a:cubicBezTo>
                      <a:pt x="13" y="11"/>
                      <a:pt x="13" y="11"/>
                      <a:pt x="13" y="11"/>
                    </a:cubicBezTo>
                    <a:cubicBezTo>
                      <a:pt x="13" y="10"/>
                      <a:pt x="14" y="10"/>
                      <a:pt x="14" y="10"/>
                    </a:cubicBezTo>
                    <a:cubicBezTo>
                      <a:pt x="14" y="9"/>
                      <a:pt x="13" y="9"/>
                      <a:pt x="13" y="7"/>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7" name="Freeform 132"/>
              <p:cNvSpPr>
                <a:spLocks noChangeArrowheads="1"/>
              </p:cNvSpPr>
              <p:nvPr/>
            </p:nvSpPr>
            <p:spPr bwMode="auto">
              <a:xfrm>
                <a:off x="6396038" y="4730750"/>
                <a:ext cx="9525" cy="11113"/>
              </a:xfrm>
              <a:custGeom>
                <a:avLst/>
                <a:gdLst>
                  <a:gd name="T0" fmla="*/ 10 w 25"/>
                  <a:gd name="T1" fmla="*/ 3 h 31"/>
                  <a:gd name="T2" fmla="*/ 0 w 25"/>
                  <a:gd name="T3" fmla="*/ 3 h 31"/>
                  <a:gd name="T4" fmla="*/ 0 w 25"/>
                  <a:gd name="T5" fmla="*/ 0 h 31"/>
                  <a:gd name="T6" fmla="*/ 24 w 25"/>
                  <a:gd name="T7" fmla="*/ 0 h 31"/>
                  <a:gd name="T8" fmla="*/ 24 w 25"/>
                  <a:gd name="T9" fmla="*/ 3 h 31"/>
                  <a:gd name="T10" fmla="*/ 14 w 25"/>
                  <a:gd name="T11" fmla="*/ 3 h 31"/>
                  <a:gd name="T12" fmla="*/ 14 w 25"/>
                  <a:gd name="T13" fmla="*/ 30 h 31"/>
                  <a:gd name="T14" fmla="*/ 10 w 25"/>
                  <a:gd name="T15" fmla="*/ 30 h 31"/>
                  <a:gd name="T16" fmla="*/ 10 w 25"/>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1">
                    <a:moveTo>
                      <a:pt x="10" y="3"/>
                    </a:moveTo>
                    <a:lnTo>
                      <a:pt x="0" y="3"/>
                    </a:lnTo>
                    <a:lnTo>
                      <a:pt x="0" y="0"/>
                    </a:lnTo>
                    <a:lnTo>
                      <a:pt x="24" y="0"/>
                    </a:lnTo>
                    <a:lnTo>
                      <a:pt x="24" y="3"/>
                    </a:lnTo>
                    <a:lnTo>
                      <a:pt x="14" y="3"/>
                    </a:lnTo>
                    <a:lnTo>
                      <a:pt x="14" y="30"/>
                    </a:lnTo>
                    <a:lnTo>
                      <a:pt x="10" y="30"/>
                    </a:lnTo>
                    <a:lnTo>
                      <a:pt x="10" y="3"/>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8" name="Freeform 133"/>
              <p:cNvSpPr>
                <a:spLocks noChangeArrowheads="1"/>
              </p:cNvSpPr>
              <p:nvPr/>
            </p:nvSpPr>
            <p:spPr bwMode="auto">
              <a:xfrm>
                <a:off x="6407150" y="4730750"/>
                <a:ext cx="9525" cy="11113"/>
              </a:xfrm>
              <a:custGeom>
                <a:avLst/>
                <a:gdLst>
                  <a:gd name="T0" fmla="*/ 4 w 28"/>
                  <a:gd name="T1" fmla="*/ 0 h 31"/>
                  <a:gd name="T2" fmla="*/ 13 w 28"/>
                  <a:gd name="T3" fmla="*/ 16 h 31"/>
                  <a:gd name="T4" fmla="*/ 25 w 28"/>
                  <a:gd name="T5" fmla="*/ 0 h 31"/>
                  <a:gd name="T6" fmla="*/ 27 w 28"/>
                  <a:gd name="T7" fmla="*/ 0 h 31"/>
                  <a:gd name="T8" fmla="*/ 27 w 28"/>
                  <a:gd name="T9" fmla="*/ 30 h 31"/>
                  <a:gd name="T10" fmla="*/ 25 w 28"/>
                  <a:gd name="T11" fmla="*/ 30 h 31"/>
                  <a:gd name="T12" fmla="*/ 25 w 28"/>
                  <a:gd name="T13" fmla="*/ 6 h 31"/>
                  <a:gd name="T14" fmla="*/ 13 w 28"/>
                  <a:gd name="T15" fmla="*/ 21 h 31"/>
                  <a:gd name="T16" fmla="*/ 13 w 28"/>
                  <a:gd name="T17" fmla="*/ 21 h 31"/>
                  <a:gd name="T18" fmla="*/ 2 w 28"/>
                  <a:gd name="T19" fmla="*/ 6 h 31"/>
                  <a:gd name="T20" fmla="*/ 2 w 28"/>
                  <a:gd name="T21" fmla="*/ 30 h 31"/>
                  <a:gd name="T22" fmla="*/ 0 w 28"/>
                  <a:gd name="T23" fmla="*/ 30 h 31"/>
                  <a:gd name="T24" fmla="*/ 0 w 28"/>
                  <a:gd name="T25" fmla="*/ 0 h 31"/>
                  <a:gd name="T26" fmla="*/ 4 w 28"/>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1">
                    <a:moveTo>
                      <a:pt x="4" y="0"/>
                    </a:moveTo>
                    <a:lnTo>
                      <a:pt x="13" y="16"/>
                    </a:lnTo>
                    <a:lnTo>
                      <a:pt x="25" y="0"/>
                    </a:lnTo>
                    <a:lnTo>
                      <a:pt x="27" y="0"/>
                    </a:lnTo>
                    <a:lnTo>
                      <a:pt x="27" y="30"/>
                    </a:lnTo>
                    <a:lnTo>
                      <a:pt x="25" y="30"/>
                    </a:lnTo>
                    <a:lnTo>
                      <a:pt x="25" y="6"/>
                    </a:lnTo>
                    <a:lnTo>
                      <a:pt x="13" y="21"/>
                    </a:lnTo>
                    <a:lnTo>
                      <a:pt x="13" y="21"/>
                    </a:lnTo>
                    <a:lnTo>
                      <a:pt x="2" y="6"/>
                    </a:lnTo>
                    <a:lnTo>
                      <a:pt x="2" y="30"/>
                    </a:lnTo>
                    <a:lnTo>
                      <a:pt x="0" y="30"/>
                    </a:lnTo>
                    <a:lnTo>
                      <a:pt x="0" y="0"/>
                    </a:lnTo>
                    <a:lnTo>
                      <a:pt x="4"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21" name="Freeform 134"/>
            <p:cNvSpPr>
              <a:spLocks noChangeArrowheads="1"/>
            </p:cNvSpPr>
            <p:nvPr/>
          </p:nvSpPr>
          <p:spPr bwMode="auto">
            <a:xfrm>
              <a:off x="2172472" y="4003771"/>
              <a:ext cx="4500044" cy="712975"/>
            </a:xfrm>
            <a:custGeom>
              <a:avLst/>
              <a:gdLst>
                <a:gd name="T0" fmla="*/ 7054 w 14111"/>
                <a:gd name="T1" fmla="*/ 2233 h 2234"/>
                <a:gd name="T2" fmla="*/ 0 w 14111"/>
                <a:gd name="T3" fmla="*/ 2233 h 2234"/>
                <a:gd name="T4" fmla="*/ 0 w 14111"/>
                <a:gd name="T5" fmla="*/ 0 h 2234"/>
                <a:gd name="T6" fmla="*/ 14110 w 14111"/>
                <a:gd name="T7" fmla="*/ 0 h 2234"/>
                <a:gd name="T8" fmla="*/ 14110 w 14111"/>
                <a:gd name="T9" fmla="*/ 2233 h 2234"/>
                <a:gd name="T10" fmla="*/ 7054 w 14111"/>
                <a:gd name="T11" fmla="*/ 2233 h 2234"/>
              </a:gdLst>
              <a:ahLst/>
              <a:cxnLst>
                <a:cxn ang="0">
                  <a:pos x="T0" y="T1"/>
                </a:cxn>
                <a:cxn ang="0">
                  <a:pos x="T2" y="T3"/>
                </a:cxn>
                <a:cxn ang="0">
                  <a:pos x="T4" y="T5"/>
                </a:cxn>
                <a:cxn ang="0">
                  <a:pos x="T6" y="T7"/>
                </a:cxn>
                <a:cxn ang="0">
                  <a:pos x="T8" y="T9"/>
                </a:cxn>
                <a:cxn ang="0">
                  <a:pos x="T10" y="T11"/>
                </a:cxn>
              </a:cxnLst>
              <a:rect l="0" t="0" r="r" b="b"/>
              <a:pathLst>
                <a:path w="14111" h="2234">
                  <a:moveTo>
                    <a:pt x="7054" y="2233"/>
                  </a:moveTo>
                  <a:lnTo>
                    <a:pt x="0" y="2233"/>
                  </a:lnTo>
                  <a:lnTo>
                    <a:pt x="0" y="0"/>
                  </a:lnTo>
                  <a:lnTo>
                    <a:pt x="14110" y="0"/>
                  </a:lnTo>
                  <a:lnTo>
                    <a:pt x="14110" y="2233"/>
                  </a:lnTo>
                  <a:lnTo>
                    <a:pt x="7054" y="2233"/>
                  </a:lnTo>
                </a:path>
              </a:pathLst>
            </a:custGeom>
            <a:solidFill>
              <a:srgbClr val="85B2E0"/>
            </a:solidFill>
            <a:ln>
              <a:noFill/>
            </a:ln>
            <a:effectLst/>
          </p:spPr>
          <p:txBody>
            <a:bodyPr wrap="none" anchor="ctr"/>
            <a:lstStyle/>
            <a:p>
              <a:endParaRPr lang="en-US"/>
            </a:p>
          </p:txBody>
        </p:sp>
        <p:sp>
          <p:nvSpPr>
            <p:cNvPr id="422" name="Freeform 135"/>
            <p:cNvSpPr>
              <a:spLocks noChangeArrowheads="1"/>
            </p:cNvSpPr>
            <p:nvPr/>
          </p:nvSpPr>
          <p:spPr bwMode="auto">
            <a:xfrm>
              <a:off x="6672517" y="3747831"/>
              <a:ext cx="261565" cy="967509"/>
            </a:xfrm>
            <a:custGeom>
              <a:avLst/>
              <a:gdLst>
                <a:gd name="T0" fmla="*/ 818 w 819"/>
                <a:gd name="T1" fmla="*/ 2233 h 3036"/>
                <a:gd name="T2" fmla="*/ 0 w 819"/>
                <a:gd name="T3" fmla="*/ 3035 h 3036"/>
                <a:gd name="T4" fmla="*/ 0 w 819"/>
                <a:gd name="T5" fmla="*/ 802 h 3036"/>
                <a:gd name="T6" fmla="*/ 818 w 819"/>
                <a:gd name="T7" fmla="*/ 0 h 3036"/>
                <a:gd name="T8" fmla="*/ 818 w 819"/>
                <a:gd name="T9" fmla="*/ 2233 h 3036"/>
              </a:gdLst>
              <a:ahLst/>
              <a:cxnLst>
                <a:cxn ang="0">
                  <a:pos x="T0" y="T1"/>
                </a:cxn>
                <a:cxn ang="0">
                  <a:pos x="T2" y="T3"/>
                </a:cxn>
                <a:cxn ang="0">
                  <a:pos x="T4" y="T5"/>
                </a:cxn>
                <a:cxn ang="0">
                  <a:pos x="T6" y="T7"/>
                </a:cxn>
                <a:cxn ang="0">
                  <a:pos x="T8" y="T9"/>
                </a:cxn>
              </a:cxnLst>
              <a:rect l="0" t="0" r="r" b="b"/>
              <a:pathLst>
                <a:path w="819" h="3036">
                  <a:moveTo>
                    <a:pt x="818" y="2233"/>
                  </a:moveTo>
                  <a:lnTo>
                    <a:pt x="0" y="3035"/>
                  </a:lnTo>
                  <a:lnTo>
                    <a:pt x="0" y="802"/>
                  </a:lnTo>
                  <a:lnTo>
                    <a:pt x="818" y="0"/>
                  </a:lnTo>
                  <a:lnTo>
                    <a:pt x="818" y="2233"/>
                  </a:lnTo>
                </a:path>
              </a:pathLst>
            </a:custGeom>
            <a:solidFill>
              <a:srgbClr val="85B2E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23" name="Group 422"/>
            <p:cNvGrpSpPr/>
            <p:nvPr/>
          </p:nvGrpSpPr>
          <p:grpSpPr>
            <a:xfrm>
              <a:off x="2543726" y="3189544"/>
              <a:ext cx="208127" cy="208127"/>
              <a:chOff x="2659063" y="4130675"/>
              <a:chExt cx="234950" cy="234950"/>
            </a:xfrm>
          </p:grpSpPr>
          <p:sp>
            <p:nvSpPr>
              <p:cNvPr id="954" name="Line 136"/>
              <p:cNvSpPr>
                <a:spLocks noChangeShapeType="1"/>
              </p:cNvSpPr>
              <p:nvPr/>
            </p:nvSpPr>
            <p:spPr bwMode="auto">
              <a:xfrm flipV="1">
                <a:off x="2776538" y="4211638"/>
                <a:ext cx="1587" cy="8413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55" name="Freeform 137"/>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6" name="Freeform 138"/>
              <p:cNvSpPr>
                <a:spLocks noChangeArrowheads="1"/>
              </p:cNvSpPr>
              <p:nvPr/>
            </p:nvSpPr>
            <p:spPr bwMode="auto">
              <a:xfrm>
                <a:off x="2767013" y="4319588"/>
                <a:ext cx="20637" cy="20637"/>
              </a:xfrm>
              <a:custGeom>
                <a:avLst/>
                <a:gdLst>
                  <a:gd name="T0" fmla="*/ 27 w 58"/>
                  <a:gd name="T1" fmla="*/ 0 h 58"/>
                  <a:gd name="T2" fmla="*/ 0 w 58"/>
                  <a:gd name="T3" fmla="*/ 29 h 58"/>
                  <a:gd name="T4" fmla="*/ 27 w 58"/>
                  <a:gd name="T5" fmla="*/ 57 h 58"/>
                  <a:gd name="T6" fmla="*/ 57 w 58"/>
                  <a:gd name="T7" fmla="*/ 29 h 58"/>
                  <a:gd name="T8" fmla="*/ 27 w 58"/>
                  <a:gd name="T9" fmla="*/ 0 h 58"/>
                </a:gdLst>
                <a:ahLst/>
                <a:cxnLst>
                  <a:cxn ang="0">
                    <a:pos x="T0" y="T1"/>
                  </a:cxn>
                  <a:cxn ang="0">
                    <a:pos x="T2" y="T3"/>
                  </a:cxn>
                  <a:cxn ang="0">
                    <a:pos x="T4" y="T5"/>
                  </a:cxn>
                  <a:cxn ang="0">
                    <a:pos x="T6" y="T7"/>
                  </a:cxn>
                  <a:cxn ang="0">
                    <a:pos x="T8" y="T9"/>
                  </a:cxn>
                </a:cxnLst>
                <a:rect l="0" t="0" r="r" b="b"/>
                <a:pathLst>
                  <a:path w="58" h="58">
                    <a:moveTo>
                      <a:pt x="27" y="0"/>
                    </a:moveTo>
                    <a:cubicBezTo>
                      <a:pt x="12" y="0"/>
                      <a:pt x="0" y="13"/>
                      <a:pt x="0" y="29"/>
                    </a:cubicBezTo>
                    <a:cubicBezTo>
                      <a:pt x="0" y="44"/>
                      <a:pt x="12" y="57"/>
                      <a:pt x="27" y="57"/>
                    </a:cubicBezTo>
                    <a:cubicBezTo>
                      <a:pt x="43" y="57"/>
                      <a:pt x="57" y="44"/>
                      <a:pt x="57" y="29"/>
                    </a:cubicBezTo>
                    <a:cubicBezTo>
                      <a:pt x="57" y="13"/>
                      <a:pt x="43" y="0"/>
                      <a:pt x="27"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7" name="Freeform 139"/>
              <p:cNvSpPr>
                <a:spLocks noChangeArrowheads="1"/>
              </p:cNvSpPr>
              <p:nvPr/>
            </p:nvSpPr>
            <p:spPr bwMode="auto">
              <a:xfrm>
                <a:off x="2659063" y="4130675"/>
                <a:ext cx="234950" cy="234950"/>
              </a:xfrm>
              <a:custGeom>
                <a:avLst/>
                <a:gdLst>
                  <a:gd name="T0" fmla="*/ 652 w 653"/>
                  <a:gd name="T1" fmla="*/ 652 h 653"/>
                  <a:gd name="T2" fmla="*/ 0 w 653"/>
                  <a:gd name="T3" fmla="*/ 652 h 653"/>
                  <a:gd name="T4" fmla="*/ 326 w 653"/>
                  <a:gd name="T5" fmla="*/ 0 h 653"/>
                  <a:gd name="T6" fmla="*/ 652 w 653"/>
                  <a:gd name="T7" fmla="*/ 652 h 653"/>
                </a:gdLst>
                <a:ahLst/>
                <a:cxnLst>
                  <a:cxn ang="0">
                    <a:pos x="T0" y="T1"/>
                  </a:cxn>
                  <a:cxn ang="0">
                    <a:pos x="T2" y="T3"/>
                  </a:cxn>
                  <a:cxn ang="0">
                    <a:pos x="T4" y="T5"/>
                  </a:cxn>
                  <a:cxn ang="0">
                    <a:pos x="T6" y="T7"/>
                  </a:cxn>
                </a:cxnLst>
                <a:rect l="0" t="0" r="r" b="b"/>
                <a:pathLst>
                  <a:path w="653" h="653">
                    <a:moveTo>
                      <a:pt x="652" y="652"/>
                    </a:moveTo>
                    <a:lnTo>
                      <a:pt x="0" y="652"/>
                    </a:lnTo>
                    <a:lnTo>
                      <a:pt x="326" y="0"/>
                    </a:lnTo>
                    <a:lnTo>
                      <a:pt x="652" y="65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4" name="Group 423"/>
            <p:cNvGrpSpPr/>
            <p:nvPr/>
          </p:nvGrpSpPr>
          <p:grpSpPr>
            <a:xfrm>
              <a:off x="3867020" y="3206419"/>
              <a:ext cx="253127" cy="191252"/>
              <a:chOff x="4152900" y="4149725"/>
              <a:chExt cx="285750" cy="215900"/>
            </a:xfrm>
          </p:grpSpPr>
          <p:sp>
            <p:nvSpPr>
              <p:cNvPr id="943" name="Freeform 140"/>
              <p:cNvSpPr>
                <a:spLocks noChangeArrowheads="1"/>
              </p:cNvSpPr>
              <p:nvPr/>
            </p:nvSpPr>
            <p:spPr bwMode="auto">
              <a:xfrm>
                <a:off x="4152900" y="4149725"/>
                <a:ext cx="285750" cy="215900"/>
              </a:xfrm>
              <a:custGeom>
                <a:avLst/>
                <a:gdLst>
                  <a:gd name="T0" fmla="*/ 792 w 793"/>
                  <a:gd name="T1" fmla="*/ 532 h 601"/>
                  <a:gd name="T2" fmla="*/ 724 w 793"/>
                  <a:gd name="T3" fmla="*/ 600 h 601"/>
                  <a:gd name="T4" fmla="*/ 68 w 793"/>
                  <a:gd name="T5" fmla="*/ 600 h 601"/>
                  <a:gd name="T6" fmla="*/ 0 w 793"/>
                  <a:gd name="T7" fmla="*/ 532 h 601"/>
                  <a:gd name="T8" fmla="*/ 0 w 793"/>
                  <a:gd name="T9" fmla="*/ 68 h 601"/>
                  <a:gd name="T10" fmla="*/ 68 w 793"/>
                  <a:gd name="T11" fmla="*/ 0 h 601"/>
                  <a:gd name="T12" fmla="*/ 724 w 793"/>
                  <a:gd name="T13" fmla="*/ 0 h 601"/>
                  <a:gd name="T14" fmla="*/ 792 w 793"/>
                  <a:gd name="T15" fmla="*/ 68 h 601"/>
                  <a:gd name="T16" fmla="*/ 792 w 793"/>
                  <a:gd name="T17" fmla="*/ 53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3" h="601">
                    <a:moveTo>
                      <a:pt x="792" y="532"/>
                    </a:moveTo>
                    <a:cubicBezTo>
                      <a:pt x="792" y="570"/>
                      <a:pt x="761" y="600"/>
                      <a:pt x="724" y="600"/>
                    </a:cubicBezTo>
                    <a:lnTo>
                      <a:pt x="68" y="600"/>
                    </a:lnTo>
                    <a:cubicBezTo>
                      <a:pt x="30" y="600"/>
                      <a:pt x="0" y="570"/>
                      <a:pt x="0" y="532"/>
                    </a:cubicBezTo>
                    <a:lnTo>
                      <a:pt x="0" y="68"/>
                    </a:lnTo>
                    <a:cubicBezTo>
                      <a:pt x="0" y="30"/>
                      <a:pt x="30" y="0"/>
                      <a:pt x="68" y="0"/>
                    </a:cubicBezTo>
                    <a:lnTo>
                      <a:pt x="724" y="0"/>
                    </a:lnTo>
                    <a:cubicBezTo>
                      <a:pt x="761" y="0"/>
                      <a:pt x="792" y="30"/>
                      <a:pt x="792" y="68"/>
                    </a:cubicBezTo>
                    <a:lnTo>
                      <a:pt x="792" y="53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4" name="Line 141"/>
              <p:cNvSpPr>
                <a:spLocks noChangeShapeType="1"/>
              </p:cNvSpPr>
              <p:nvPr/>
            </p:nvSpPr>
            <p:spPr bwMode="auto">
              <a:xfrm>
                <a:off x="4152900" y="4198938"/>
                <a:ext cx="28575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45" name="Freeform 142"/>
              <p:cNvSpPr>
                <a:spLocks noChangeArrowheads="1"/>
              </p:cNvSpPr>
              <p:nvPr/>
            </p:nvSpPr>
            <p:spPr bwMode="auto">
              <a:xfrm>
                <a:off x="4181475" y="4168775"/>
                <a:ext cx="9525" cy="9525"/>
              </a:xfrm>
              <a:custGeom>
                <a:avLst/>
                <a:gdLst>
                  <a:gd name="T0" fmla="*/ 27 w 28"/>
                  <a:gd name="T1" fmla="*/ 13 h 28"/>
                  <a:gd name="T2" fmla="*/ 26 w 28"/>
                  <a:gd name="T3" fmla="*/ 20 h 28"/>
                  <a:gd name="T4" fmla="*/ 21 w 28"/>
                  <a:gd name="T5" fmla="*/ 25 h 28"/>
                  <a:gd name="T6" fmla="*/ 14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4 w 28"/>
                  <a:gd name="T19" fmla="*/ 0 h 28"/>
                  <a:gd name="T20" fmla="*/ 21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3" y="24"/>
                      <a:pt x="21" y="25"/>
                    </a:cubicBezTo>
                    <a:cubicBezTo>
                      <a:pt x="18" y="27"/>
                      <a:pt x="16" y="27"/>
                      <a:pt x="14" y="27"/>
                    </a:cubicBezTo>
                    <a:cubicBezTo>
                      <a:pt x="11" y="27"/>
                      <a:pt x="9" y="27"/>
                      <a:pt x="7" y="25"/>
                    </a:cubicBezTo>
                    <a:cubicBezTo>
                      <a:pt x="5" y="24"/>
                      <a:pt x="3" y="22"/>
                      <a:pt x="2" y="20"/>
                    </a:cubicBezTo>
                    <a:cubicBezTo>
                      <a:pt x="2" y="17"/>
                      <a:pt x="0" y="15"/>
                      <a:pt x="0" y="13"/>
                    </a:cubicBezTo>
                    <a:cubicBezTo>
                      <a:pt x="0" y="11"/>
                      <a:pt x="2" y="8"/>
                      <a:pt x="2" y="6"/>
                    </a:cubicBezTo>
                    <a:cubicBezTo>
                      <a:pt x="3" y="4"/>
                      <a:pt x="5" y="3"/>
                      <a:pt x="7" y="2"/>
                    </a:cubicBezTo>
                    <a:cubicBezTo>
                      <a:pt x="9" y="0"/>
                      <a:pt x="11" y="0"/>
                      <a:pt x="14" y="0"/>
                    </a:cubicBezTo>
                    <a:cubicBezTo>
                      <a:pt x="16" y="0"/>
                      <a:pt x="18" y="0"/>
                      <a:pt x="21" y="2"/>
                    </a:cubicBezTo>
                    <a:cubicBezTo>
                      <a:pt x="23"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6" name="Freeform 143"/>
              <p:cNvSpPr>
                <a:spLocks noChangeArrowheads="1"/>
              </p:cNvSpPr>
              <p:nvPr/>
            </p:nvSpPr>
            <p:spPr bwMode="auto">
              <a:xfrm>
                <a:off x="4211638" y="4168775"/>
                <a:ext cx="9525" cy="9525"/>
              </a:xfrm>
              <a:custGeom>
                <a:avLst/>
                <a:gdLst>
                  <a:gd name="T0" fmla="*/ 27 w 28"/>
                  <a:gd name="T1" fmla="*/ 13 h 28"/>
                  <a:gd name="T2" fmla="*/ 26 w 28"/>
                  <a:gd name="T3" fmla="*/ 20 h 28"/>
                  <a:gd name="T4" fmla="*/ 20 w 28"/>
                  <a:gd name="T5" fmla="*/ 25 h 28"/>
                  <a:gd name="T6" fmla="*/ 13 w 28"/>
                  <a:gd name="T7" fmla="*/ 27 h 28"/>
                  <a:gd name="T8" fmla="*/ 7 w 28"/>
                  <a:gd name="T9" fmla="*/ 25 h 28"/>
                  <a:gd name="T10" fmla="*/ 2 w 28"/>
                  <a:gd name="T11" fmla="*/ 20 h 28"/>
                  <a:gd name="T12" fmla="*/ 0 w 28"/>
                  <a:gd name="T13" fmla="*/ 13 h 28"/>
                  <a:gd name="T14" fmla="*/ 2 w 28"/>
                  <a:gd name="T15" fmla="*/ 6 h 28"/>
                  <a:gd name="T16" fmla="*/ 7 w 28"/>
                  <a:gd name="T17" fmla="*/ 2 h 28"/>
                  <a:gd name="T18" fmla="*/ 13 w 28"/>
                  <a:gd name="T19" fmla="*/ 0 h 28"/>
                  <a:gd name="T20" fmla="*/ 20 w 28"/>
                  <a:gd name="T21" fmla="*/ 2 h 28"/>
                  <a:gd name="T22" fmla="*/ 26 w 28"/>
                  <a:gd name="T23" fmla="*/ 6 h 28"/>
                  <a:gd name="T24" fmla="*/ 27 w 28"/>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8">
                    <a:moveTo>
                      <a:pt x="27" y="13"/>
                    </a:moveTo>
                    <a:cubicBezTo>
                      <a:pt x="27" y="15"/>
                      <a:pt x="27" y="17"/>
                      <a:pt x="26" y="20"/>
                    </a:cubicBezTo>
                    <a:cubicBezTo>
                      <a:pt x="25" y="22"/>
                      <a:pt x="22" y="24"/>
                      <a:pt x="20" y="25"/>
                    </a:cubicBezTo>
                    <a:cubicBezTo>
                      <a:pt x="18" y="27"/>
                      <a:pt x="16" y="27"/>
                      <a:pt x="13" y="27"/>
                    </a:cubicBezTo>
                    <a:cubicBezTo>
                      <a:pt x="11" y="27"/>
                      <a:pt x="9" y="27"/>
                      <a:pt x="7" y="25"/>
                    </a:cubicBezTo>
                    <a:cubicBezTo>
                      <a:pt x="4" y="24"/>
                      <a:pt x="4" y="22"/>
                      <a:pt x="2" y="20"/>
                    </a:cubicBezTo>
                    <a:cubicBezTo>
                      <a:pt x="1" y="17"/>
                      <a:pt x="0" y="15"/>
                      <a:pt x="0" y="13"/>
                    </a:cubicBezTo>
                    <a:cubicBezTo>
                      <a:pt x="0" y="11"/>
                      <a:pt x="1" y="8"/>
                      <a:pt x="2" y="6"/>
                    </a:cubicBezTo>
                    <a:cubicBezTo>
                      <a:pt x="4" y="4"/>
                      <a:pt x="4" y="3"/>
                      <a:pt x="7" y="2"/>
                    </a:cubicBezTo>
                    <a:cubicBezTo>
                      <a:pt x="9" y="0"/>
                      <a:pt x="11" y="0"/>
                      <a:pt x="13" y="0"/>
                    </a:cubicBezTo>
                    <a:cubicBezTo>
                      <a:pt x="16" y="0"/>
                      <a:pt x="18" y="0"/>
                      <a:pt x="20" y="2"/>
                    </a:cubicBezTo>
                    <a:cubicBezTo>
                      <a:pt x="22" y="3"/>
                      <a:pt x="25" y="4"/>
                      <a:pt x="26" y="6"/>
                    </a:cubicBezTo>
                    <a:cubicBezTo>
                      <a:pt x="27" y="8"/>
                      <a:pt x="27" y="11"/>
                      <a:pt x="27"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7" name="Freeform 144"/>
              <p:cNvSpPr>
                <a:spLocks noChangeArrowheads="1"/>
              </p:cNvSpPr>
              <p:nvPr/>
            </p:nvSpPr>
            <p:spPr bwMode="auto">
              <a:xfrm>
                <a:off x="4240213" y="4168775"/>
                <a:ext cx="11112" cy="9525"/>
              </a:xfrm>
              <a:custGeom>
                <a:avLst/>
                <a:gdLst>
                  <a:gd name="T0" fmla="*/ 28 w 29"/>
                  <a:gd name="T1" fmla="*/ 13 h 28"/>
                  <a:gd name="T2" fmla="*/ 27 w 29"/>
                  <a:gd name="T3" fmla="*/ 20 h 28"/>
                  <a:gd name="T4" fmla="*/ 21 w 29"/>
                  <a:gd name="T5" fmla="*/ 25 h 28"/>
                  <a:gd name="T6" fmla="*/ 14 w 29"/>
                  <a:gd name="T7" fmla="*/ 27 h 28"/>
                  <a:gd name="T8" fmla="*/ 7 w 29"/>
                  <a:gd name="T9" fmla="*/ 25 h 28"/>
                  <a:gd name="T10" fmla="*/ 3 w 29"/>
                  <a:gd name="T11" fmla="*/ 20 h 28"/>
                  <a:gd name="T12" fmla="*/ 0 w 29"/>
                  <a:gd name="T13" fmla="*/ 13 h 28"/>
                  <a:gd name="T14" fmla="*/ 3 w 29"/>
                  <a:gd name="T15" fmla="*/ 6 h 28"/>
                  <a:gd name="T16" fmla="*/ 7 w 29"/>
                  <a:gd name="T17" fmla="*/ 2 h 28"/>
                  <a:gd name="T18" fmla="*/ 14 w 29"/>
                  <a:gd name="T19" fmla="*/ 0 h 28"/>
                  <a:gd name="T20" fmla="*/ 21 w 29"/>
                  <a:gd name="T21" fmla="*/ 2 h 28"/>
                  <a:gd name="T22" fmla="*/ 27 w 29"/>
                  <a:gd name="T23" fmla="*/ 6 h 28"/>
                  <a:gd name="T24" fmla="*/ 28 w 29"/>
                  <a:gd name="T25"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28" y="13"/>
                    </a:moveTo>
                    <a:cubicBezTo>
                      <a:pt x="28" y="15"/>
                      <a:pt x="28" y="17"/>
                      <a:pt x="27" y="20"/>
                    </a:cubicBezTo>
                    <a:cubicBezTo>
                      <a:pt x="25" y="22"/>
                      <a:pt x="23" y="24"/>
                      <a:pt x="21" y="25"/>
                    </a:cubicBezTo>
                    <a:cubicBezTo>
                      <a:pt x="19" y="27"/>
                      <a:pt x="17" y="27"/>
                      <a:pt x="14" y="27"/>
                    </a:cubicBezTo>
                    <a:cubicBezTo>
                      <a:pt x="12" y="27"/>
                      <a:pt x="9" y="27"/>
                      <a:pt x="7" y="25"/>
                    </a:cubicBezTo>
                    <a:cubicBezTo>
                      <a:pt x="5" y="24"/>
                      <a:pt x="5" y="22"/>
                      <a:pt x="3" y="20"/>
                    </a:cubicBezTo>
                    <a:cubicBezTo>
                      <a:pt x="2" y="17"/>
                      <a:pt x="0" y="15"/>
                      <a:pt x="0" y="13"/>
                    </a:cubicBezTo>
                    <a:cubicBezTo>
                      <a:pt x="0" y="11"/>
                      <a:pt x="2" y="8"/>
                      <a:pt x="3" y="6"/>
                    </a:cubicBezTo>
                    <a:cubicBezTo>
                      <a:pt x="5" y="4"/>
                      <a:pt x="5" y="3"/>
                      <a:pt x="7" y="2"/>
                    </a:cubicBezTo>
                    <a:cubicBezTo>
                      <a:pt x="9" y="0"/>
                      <a:pt x="12" y="0"/>
                      <a:pt x="14" y="0"/>
                    </a:cubicBezTo>
                    <a:cubicBezTo>
                      <a:pt x="17" y="0"/>
                      <a:pt x="19" y="0"/>
                      <a:pt x="21" y="2"/>
                    </a:cubicBezTo>
                    <a:cubicBezTo>
                      <a:pt x="23" y="3"/>
                      <a:pt x="25" y="4"/>
                      <a:pt x="27" y="6"/>
                    </a:cubicBezTo>
                    <a:cubicBezTo>
                      <a:pt x="28" y="8"/>
                      <a:pt x="28" y="11"/>
                      <a:pt x="28" y="1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8" name="Freeform 145"/>
              <p:cNvSpPr>
                <a:spLocks noChangeArrowheads="1"/>
              </p:cNvSpPr>
              <p:nvPr/>
            </p:nvSpPr>
            <p:spPr bwMode="auto">
              <a:xfrm>
                <a:off x="4192588" y="4227513"/>
                <a:ext cx="49212"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9" name="Freeform 146"/>
              <p:cNvSpPr>
                <a:spLocks noChangeArrowheads="1"/>
              </p:cNvSpPr>
              <p:nvPr/>
            </p:nvSpPr>
            <p:spPr bwMode="auto">
              <a:xfrm>
                <a:off x="4270375" y="4227513"/>
                <a:ext cx="50800" cy="39687"/>
              </a:xfrm>
              <a:custGeom>
                <a:avLst/>
                <a:gdLst>
                  <a:gd name="T0" fmla="*/ 70 w 139"/>
                  <a:gd name="T1" fmla="*/ 108 h 109"/>
                  <a:gd name="T2" fmla="*/ 0 w 139"/>
                  <a:gd name="T3" fmla="*/ 108 h 109"/>
                  <a:gd name="T4" fmla="*/ 0 w 139"/>
                  <a:gd name="T5" fmla="*/ 0 h 109"/>
                  <a:gd name="T6" fmla="*/ 138 w 139"/>
                  <a:gd name="T7" fmla="*/ 0 h 109"/>
                  <a:gd name="T8" fmla="*/ 138 w 139"/>
                  <a:gd name="T9" fmla="*/ 108 h 109"/>
                  <a:gd name="T10" fmla="*/ 70 w 139"/>
                  <a:gd name="T11" fmla="*/ 108 h 109"/>
                </a:gdLst>
                <a:ahLst/>
                <a:cxnLst>
                  <a:cxn ang="0">
                    <a:pos x="T0" y="T1"/>
                  </a:cxn>
                  <a:cxn ang="0">
                    <a:pos x="T2" y="T3"/>
                  </a:cxn>
                  <a:cxn ang="0">
                    <a:pos x="T4" y="T5"/>
                  </a:cxn>
                  <a:cxn ang="0">
                    <a:pos x="T6" y="T7"/>
                  </a:cxn>
                  <a:cxn ang="0">
                    <a:pos x="T8" y="T9"/>
                  </a:cxn>
                  <a:cxn ang="0">
                    <a:pos x="T10" y="T11"/>
                  </a:cxn>
                </a:cxnLst>
                <a:rect l="0" t="0" r="r" b="b"/>
                <a:pathLst>
                  <a:path w="139" h="109">
                    <a:moveTo>
                      <a:pt x="70" y="108"/>
                    </a:moveTo>
                    <a:lnTo>
                      <a:pt x="0" y="108"/>
                    </a:lnTo>
                    <a:lnTo>
                      <a:pt x="0" y="0"/>
                    </a:lnTo>
                    <a:lnTo>
                      <a:pt x="138" y="0"/>
                    </a:lnTo>
                    <a:lnTo>
                      <a:pt x="138" y="108"/>
                    </a:lnTo>
                    <a:lnTo>
                      <a:pt x="70"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0" name="Freeform 147"/>
              <p:cNvSpPr>
                <a:spLocks noChangeArrowheads="1"/>
              </p:cNvSpPr>
              <p:nvPr/>
            </p:nvSpPr>
            <p:spPr bwMode="auto">
              <a:xfrm>
                <a:off x="4349750" y="4227513"/>
                <a:ext cx="49213" cy="39687"/>
              </a:xfrm>
              <a:custGeom>
                <a:avLst/>
                <a:gdLst>
                  <a:gd name="T0" fmla="*/ 68 w 137"/>
                  <a:gd name="T1" fmla="*/ 108 h 109"/>
                  <a:gd name="T2" fmla="*/ 0 w 137"/>
                  <a:gd name="T3" fmla="*/ 108 h 109"/>
                  <a:gd name="T4" fmla="*/ 0 w 137"/>
                  <a:gd name="T5" fmla="*/ 0 h 109"/>
                  <a:gd name="T6" fmla="*/ 136 w 137"/>
                  <a:gd name="T7" fmla="*/ 0 h 109"/>
                  <a:gd name="T8" fmla="*/ 136 w 137"/>
                  <a:gd name="T9" fmla="*/ 108 h 109"/>
                  <a:gd name="T10" fmla="*/ 68 w 137"/>
                  <a:gd name="T11" fmla="*/ 108 h 109"/>
                </a:gdLst>
                <a:ahLst/>
                <a:cxnLst>
                  <a:cxn ang="0">
                    <a:pos x="T0" y="T1"/>
                  </a:cxn>
                  <a:cxn ang="0">
                    <a:pos x="T2" y="T3"/>
                  </a:cxn>
                  <a:cxn ang="0">
                    <a:pos x="T4" y="T5"/>
                  </a:cxn>
                  <a:cxn ang="0">
                    <a:pos x="T6" y="T7"/>
                  </a:cxn>
                  <a:cxn ang="0">
                    <a:pos x="T8" y="T9"/>
                  </a:cxn>
                  <a:cxn ang="0">
                    <a:pos x="T10" y="T11"/>
                  </a:cxn>
                </a:cxnLst>
                <a:rect l="0" t="0" r="r" b="b"/>
                <a:pathLst>
                  <a:path w="137" h="109">
                    <a:moveTo>
                      <a:pt x="68" y="108"/>
                    </a:moveTo>
                    <a:lnTo>
                      <a:pt x="0" y="108"/>
                    </a:lnTo>
                    <a:lnTo>
                      <a:pt x="0" y="0"/>
                    </a:lnTo>
                    <a:lnTo>
                      <a:pt x="136" y="0"/>
                    </a:lnTo>
                    <a:lnTo>
                      <a:pt x="136" y="108"/>
                    </a:lnTo>
                    <a:lnTo>
                      <a:pt x="68" y="10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1" name="Freeform 148"/>
              <p:cNvSpPr>
                <a:spLocks noChangeArrowheads="1"/>
              </p:cNvSpPr>
              <p:nvPr/>
            </p:nvSpPr>
            <p:spPr bwMode="auto">
              <a:xfrm>
                <a:off x="4192588" y="4295775"/>
                <a:ext cx="49212"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2" name="Freeform 149"/>
              <p:cNvSpPr>
                <a:spLocks noChangeArrowheads="1"/>
              </p:cNvSpPr>
              <p:nvPr/>
            </p:nvSpPr>
            <p:spPr bwMode="auto">
              <a:xfrm>
                <a:off x="4270375" y="4295775"/>
                <a:ext cx="50800" cy="39688"/>
              </a:xfrm>
              <a:custGeom>
                <a:avLst/>
                <a:gdLst>
                  <a:gd name="T0" fmla="*/ 70 w 139"/>
                  <a:gd name="T1" fmla="*/ 109 h 110"/>
                  <a:gd name="T2" fmla="*/ 0 w 139"/>
                  <a:gd name="T3" fmla="*/ 109 h 110"/>
                  <a:gd name="T4" fmla="*/ 0 w 139"/>
                  <a:gd name="T5" fmla="*/ 0 h 110"/>
                  <a:gd name="T6" fmla="*/ 138 w 139"/>
                  <a:gd name="T7" fmla="*/ 0 h 110"/>
                  <a:gd name="T8" fmla="*/ 138 w 139"/>
                  <a:gd name="T9" fmla="*/ 109 h 110"/>
                  <a:gd name="T10" fmla="*/ 70 w 139"/>
                  <a:gd name="T11" fmla="*/ 109 h 110"/>
                </a:gdLst>
                <a:ahLst/>
                <a:cxnLst>
                  <a:cxn ang="0">
                    <a:pos x="T0" y="T1"/>
                  </a:cxn>
                  <a:cxn ang="0">
                    <a:pos x="T2" y="T3"/>
                  </a:cxn>
                  <a:cxn ang="0">
                    <a:pos x="T4" y="T5"/>
                  </a:cxn>
                  <a:cxn ang="0">
                    <a:pos x="T6" y="T7"/>
                  </a:cxn>
                  <a:cxn ang="0">
                    <a:pos x="T8" y="T9"/>
                  </a:cxn>
                  <a:cxn ang="0">
                    <a:pos x="T10" y="T11"/>
                  </a:cxn>
                </a:cxnLst>
                <a:rect l="0" t="0" r="r" b="b"/>
                <a:pathLst>
                  <a:path w="139" h="110">
                    <a:moveTo>
                      <a:pt x="70" y="109"/>
                    </a:moveTo>
                    <a:lnTo>
                      <a:pt x="0" y="109"/>
                    </a:lnTo>
                    <a:lnTo>
                      <a:pt x="0" y="0"/>
                    </a:lnTo>
                    <a:lnTo>
                      <a:pt x="138" y="0"/>
                    </a:lnTo>
                    <a:lnTo>
                      <a:pt x="138" y="109"/>
                    </a:lnTo>
                    <a:lnTo>
                      <a:pt x="70"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3" name="Freeform 150"/>
              <p:cNvSpPr>
                <a:spLocks noChangeArrowheads="1"/>
              </p:cNvSpPr>
              <p:nvPr/>
            </p:nvSpPr>
            <p:spPr bwMode="auto">
              <a:xfrm>
                <a:off x="4349750" y="4295775"/>
                <a:ext cx="49213" cy="39688"/>
              </a:xfrm>
              <a:custGeom>
                <a:avLst/>
                <a:gdLst>
                  <a:gd name="T0" fmla="*/ 68 w 137"/>
                  <a:gd name="T1" fmla="*/ 109 h 110"/>
                  <a:gd name="T2" fmla="*/ 0 w 137"/>
                  <a:gd name="T3" fmla="*/ 109 h 110"/>
                  <a:gd name="T4" fmla="*/ 0 w 137"/>
                  <a:gd name="T5" fmla="*/ 0 h 110"/>
                  <a:gd name="T6" fmla="*/ 136 w 137"/>
                  <a:gd name="T7" fmla="*/ 0 h 110"/>
                  <a:gd name="T8" fmla="*/ 136 w 137"/>
                  <a:gd name="T9" fmla="*/ 109 h 110"/>
                  <a:gd name="T10" fmla="*/ 68 w 137"/>
                  <a:gd name="T11" fmla="*/ 109 h 110"/>
                </a:gdLst>
                <a:ahLst/>
                <a:cxnLst>
                  <a:cxn ang="0">
                    <a:pos x="T0" y="T1"/>
                  </a:cxn>
                  <a:cxn ang="0">
                    <a:pos x="T2" y="T3"/>
                  </a:cxn>
                  <a:cxn ang="0">
                    <a:pos x="T4" y="T5"/>
                  </a:cxn>
                  <a:cxn ang="0">
                    <a:pos x="T6" y="T7"/>
                  </a:cxn>
                  <a:cxn ang="0">
                    <a:pos x="T8" y="T9"/>
                  </a:cxn>
                  <a:cxn ang="0">
                    <a:pos x="T10" y="T11"/>
                  </a:cxn>
                </a:cxnLst>
                <a:rect l="0" t="0" r="r" b="b"/>
                <a:pathLst>
                  <a:path w="137" h="110">
                    <a:moveTo>
                      <a:pt x="68" y="109"/>
                    </a:moveTo>
                    <a:lnTo>
                      <a:pt x="0" y="109"/>
                    </a:lnTo>
                    <a:lnTo>
                      <a:pt x="0" y="0"/>
                    </a:lnTo>
                    <a:lnTo>
                      <a:pt x="136" y="0"/>
                    </a:lnTo>
                    <a:lnTo>
                      <a:pt x="136" y="109"/>
                    </a:lnTo>
                    <a:lnTo>
                      <a:pt x="68" y="109"/>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25" name="Group 424"/>
            <p:cNvGrpSpPr/>
            <p:nvPr/>
          </p:nvGrpSpPr>
          <p:grpSpPr>
            <a:xfrm>
              <a:off x="3810769" y="3669080"/>
              <a:ext cx="438754" cy="125157"/>
              <a:chOff x="4089400" y="4672013"/>
              <a:chExt cx="495300" cy="141287"/>
            </a:xfrm>
          </p:grpSpPr>
          <p:sp>
            <p:nvSpPr>
              <p:cNvPr id="749" name="Freeform 151"/>
              <p:cNvSpPr>
                <a:spLocks noChangeArrowheads="1"/>
              </p:cNvSpPr>
              <p:nvPr/>
            </p:nvSpPr>
            <p:spPr bwMode="auto">
              <a:xfrm>
                <a:off x="4089400" y="4725988"/>
                <a:ext cx="68263" cy="85725"/>
              </a:xfrm>
              <a:custGeom>
                <a:avLst/>
                <a:gdLst>
                  <a:gd name="T0" fmla="*/ 98 w 189"/>
                  <a:gd name="T1" fmla="*/ 0 h 238"/>
                  <a:gd name="T2" fmla="*/ 188 w 189"/>
                  <a:gd name="T3" fmla="*/ 81 h 238"/>
                  <a:gd name="T4" fmla="*/ 188 w 189"/>
                  <a:gd name="T5" fmla="*/ 81 h 238"/>
                  <a:gd name="T6" fmla="*/ 92 w 189"/>
                  <a:gd name="T7" fmla="*/ 165 h 238"/>
                  <a:gd name="T8" fmla="*/ 53 w 189"/>
                  <a:gd name="T9" fmla="*/ 165 h 238"/>
                  <a:gd name="T10" fmla="*/ 53 w 189"/>
                  <a:gd name="T11" fmla="*/ 237 h 238"/>
                  <a:gd name="T12" fmla="*/ 0 w 189"/>
                  <a:gd name="T13" fmla="*/ 237 h 238"/>
                  <a:gd name="T14" fmla="*/ 0 w 189"/>
                  <a:gd name="T15" fmla="*/ 0 h 238"/>
                  <a:gd name="T16" fmla="*/ 98 w 189"/>
                  <a:gd name="T17" fmla="*/ 0 h 238"/>
                  <a:gd name="T18" fmla="*/ 95 w 189"/>
                  <a:gd name="T19" fmla="*/ 119 h 238"/>
                  <a:gd name="T20" fmla="*/ 135 w 189"/>
                  <a:gd name="T21" fmla="*/ 83 h 238"/>
                  <a:gd name="T22" fmla="*/ 135 w 189"/>
                  <a:gd name="T23" fmla="*/ 81 h 238"/>
                  <a:gd name="T24" fmla="*/ 93 w 189"/>
                  <a:gd name="T25" fmla="*/ 47 h 238"/>
                  <a:gd name="T26" fmla="*/ 53 w 189"/>
                  <a:gd name="T27" fmla="*/ 47 h 238"/>
                  <a:gd name="T28" fmla="*/ 53 w 189"/>
                  <a:gd name="T29" fmla="*/ 119 h 238"/>
                  <a:gd name="T30" fmla="*/ 95 w 189"/>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238">
                    <a:moveTo>
                      <a:pt x="98" y="0"/>
                    </a:moveTo>
                    <a:cubicBezTo>
                      <a:pt x="154" y="0"/>
                      <a:pt x="188" y="33"/>
                      <a:pt x="188" y="81"/>
                    </a:cubicBezTo>
                    <a:lnTo>
                      <a:pt x="188" y="81"/>
                    </a:lnTo>
                    <a:cubicBezTo>
                      <a:pt x="188" y="137"/>
                      <a:pt x="146" y="165"/>
                      <a:pt x="92" y="165"/>
                    </a:cubicBezTo>
                    <a:lnTo>
                      <a:pt x="53" y="165"/>
                    </a:lnTo>
                    <a:lnTo>
                      <a:pt x="53" y="237"/>
                    </a:lnTo>
                    <a:lnTo>
                      <a:pt x="0" y="237"/>
                    </a:lnTo>
                    <a:lnTo>
                      <a:pt x="0" y="0"/>
                    </a:lnTo>
                    <a:lnTo>
                      <a:pt x="98" y="0"/>
                    </a:lnTo>
                    <a:close/>
                    <a:moveTo>
                      <a:pt x="95" y="119"/>
                    </a:moveTo>
                    <a:cubicBezTo>
                      <a:pt x="120" y="119"/>
                      <a:pt x="135" y="104"/>
                      <a:pt x="135" y="83"/>
                    </a:cubicBezTo>
                    <a:lnTo>
                      <a:pt x="135" y="81"/>
                    </a:lnTo>
                    <a:cubicBezTo>
                      <a:pt x="135" y="59"/>
                      <a:pt x="120" y="47"/>
                      <a:pt x="93" y="47"/>
                    </a:cubicBezTo>
                    <a:lnTo>
                      <a:pt x="53" y="47"/>
                    </a:lnTo>
                    <a:lnTo>
                      <a:pt x="53" y="119"/>
                    </a:lnTo>
                    <a:lnTo>
                      <a:pt x="95" y="119"/>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0" name="Freeform 152"/>
              <p:cNvSpPr>
                <a:spLocks noChangeArrowheads="1"/>
              </p:cNvSpPr>
              <p:nvPr/>
            </p:nvSpPr>
            <p:spPr bwMode="auto">
              <a:xfrm>
                <a:off x="4164013" y="4725988"/>
                <a:ext cx="61912" cy="85725"/>
              </a:xfrm>
              <a:custGeom>
                <a:avLst/>
                <a:gdLst>
                  <a:gd name="T0" fmla="*/ 0 w 171"/>
                  <a:gd name="T1" fmla="*/ 0 h 238"/>
                  <a:gd name="T2" fmla="*/ 52 w 171"/>
                  <a:gd name="T3" fmla="*/ 0 h 238"/>
                  <a:gd name="T4" fmla="*/ 52 w 171"/>
                  <a:gd name="T5" fmla="*/ 188 h 238"/>
                  <a:gd name="T6" fmla="*/ 170 w 171"/>
                  <a:gd name="T7" fmla="*/ 188 h 238"/>
                  <a:gd name="T8" fmla="*/ 170 w 171"/>
                  <a:gd name="T9" fmla="*/ 237 h 238"/>
                  <a:gd name="T10" fmla="*/ 0 w 171"/>
                  <a:gd name="T11" fmla="*/ 237 h 238"/>
                  <a:gd name="T12" fmla="*/ 0 w 171"/>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171" h="238">
                    <a:moveTo>
                      <a:pt x="0" y="0"/>
                    </a:moveTo>
                    <a:lnTo>
                      <a:pt x="52" y="0"/>
                    </a:lnTo>
                    <a:lnTo>
                      <a:pt x="52" y="188"/>
                    </a:lnTo>
                    <a:lnTo>
                      <a:pt x="170" y="188"/>
                    </a:lnTo>
                    <a:lnTo>
                      <a:pt x="170"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1" name="Freeform 153"/>
              <p:cNvSpPr>
                <a:spLocks noChangeArrowheads="1"/>
              </p:cNvSpPr>
              <p:nvPr/>
            </p:nvSpPr>
            <p:spPr bwMode="auto">
              <a:xfrm>
                <a:off x="4229100" y="4725988"/>
                <a:ext cx="74613" cy="87312"/>
              </a:xfrm>
              <a:custGeom>
                <a:avLst/>
                <a:gdLst>
                  <a:gd name="T0" fmla="*/ 0 w 208"/>
                  <a:gd name="T1" fmla="*/ 134 h 241"/>
                  <a:gd name="T2" fmla="*/ 0 w 208"/>
                  <a:gd name="T3" fmla="*/ 0 h 241"/>
                  <a:gd name="T4" fmla="*/ 53 w 208"/>
                  <a:gd name="T5" fmla="*/ 0 h 241"/>
                  <a:gd name="T6" fmla="*/ 53 w 208"/>
                  <a:gd name="T7" fmla="*/ 133 h 241"/>
                  <a:gd name="T8" fmla="*/ 104 w 208"/>
                  <a:gd name="T9" fmla="*/ 192 h 241"/>
                  <a:gd name="T10" fmla="*/ 156 w 208"/>
                  <a:gd name="T11" fmla="*/ 135 h 241"/>
                  <a:gd name="T12" fmla="*/ 156 w 208"/>
                  <a:gd name="T13" fmla="*/ 0 h 241"/>
                  <a:gd name="T14" fmla="*/ 207 w 208"/>
                  <a:gd name="T15" fmla="*/ 0 h 241"/>
                  <a:gd name="T16" fmla="*/ 207 w 208"/>
                  <a:gd name="T17" fmla="*/ 133 h 241"/>
                  <a:gd name="T18" fmla="*/ 103 w 208"/>
                  <a:gd name="T19" fmla="*/ 240 h 241"/>
                  <a:gd name="T20" fmla="*/ 0 w 208"/>
                  <a:gd name="T21" fmla="*/ 1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241">
                    <a:moveTo>
                      <a:pt x="0" y="134"/>
                    </a:moveTo>
                    <a:lnTo>
                      <a:pt x="0" y="0"/>
                    </a:lnTo>
                    <a:lnTo>
                      <a:pt x="53" y="0"/>
                    </a:lnTo>
                    <a:lnTo>
                      <a:pt x="53" y="133"/>
                    </a:lnTo>
                    <a:cubicBezTo>
                      <a:pt x="53" y="172"/>
                      <a:pt x="72" y="192"/>
                      <a:pt x="104" y="192"/>
                    </a:cubicBezTo>
                    <a:cubicBezTo>
                      <a:pt x="136" y="192"/>
                      <a:pt x="156" y="173"/>
                      <a:pt x="156" y="135"/>
                    </a:cubicBezTo>
                    <a:lnTo>
                      <a:pt x="156" y="0"/>
                    </a:lnTo>
                    <a:lnTo>
                      <a:pt x="207" y="0"/>
                    </a:lnTo>
                    <a:lnTo>
                      <a:pt x="207" y="133"/>
                    </a:lnTo>
                    <a:cubicBezTo>
                      <a:pt x="207" y="205"/>
                      <a:pt x="167" y="240"/>
                      <a:pt x="103" y="240"/>
                    </a:cubicBezTo>
                    <a:cubicBezTo>
                      <a:pt x="39" y="240"/>
                      <a:pt x="0" y="205"/>
                      <a:pt x="0" y="13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2" name="Freeform 154"/>
              <p:cNvSpPr>
                <a:spLocks noChangeArrowheads="1"/>
              </p:cNvSpPr>
              <p:nvPr/>
            </p:nvSpPr>
            <p:spPr bwMode="auto">
              <a:xfrm>
                <a:off x="4310063" y="4722813"/>
                <a:ext cx="80962" cy="88900"/>
              </a:xfrm>
              <a:custGeom>
                <a:avLst/>
                <a:gdLst>
                  <a:gd name="T0" fmla="*/ 0 w 227"/>
                  <a:gd name="T1" fmla="*/ 124 h 247"/>
                  <a:gd name="T2" fmla="*/ 0 w 227"/>
                  <a:gd name="T3" fmla="*/ 122 h 247"/>
                  <a:gd name="T4" fmla="*/ 123 w 227"/>
                  <a:gd name="T5" fmla="*/ 0 h 247"/>
                  <a:gd name="T6" fmla="*/ 218 w 227"/>
                  <a:gd name="T7" fmla="*/ 32 h 247"/>
                  <a:gd name="T8" fmla="*/ 184 w 227"/>
                  <a:gd name="T9" fmla="*/ 73 h 247"/>
                  <a:gd name="T10" fmla="*/ 122 w 227"/>
                  <a:gd name="T11" fmla="*/ 48 h 247"/>
                  <a:gd name="T12" fmla="*/ 54 w 227"/>
                  <a:gd name="T13" fmla="*/ 122 h 247"/>
                  <a:gd name="T14" fmla="*/ 54 w 227"/>
                  <a:gd name="T15" fmla="*/ 122 h 247"/>
                  <a:gd name="T16" fmla="*/ 126 w 227"/>
                  <a:gd name="T17" fmla="*/ 197 h 247"/>
                  <a:gd name="T18" fmla="*/ 175 w 227"/>
                  <a:gd name="T19" fmla="*/ 183 h 247"/>
                  <a:gd name="T20" fmla="*/ 175 w 227"/>
                  <a:gd name="T21" fmla="*/ 150 h 247"/>
                  <a:gd name="T22" fmla="*/ 123 w 227"/>
                  <a:gd name="T23" fmla="*/ 150 h 247"/>
                  <a:gd name="T24" fmla="*/ 123 w 227"/>
                  <a:gd name="T25" fmla="*/ 104 h 247"/>
                  <a:gd name="T26" fmla="*/ 226 w 227"/>
                  <a:gd name="T27" fmla="*/ 104 h 247"/>
                  <a:gd name="T28" fmla="*/ 226 w 227"/>
                  <a:gd name="T29" fmla="*/ 207 h 247"/>
                  <a:gd name="T30" fmla="*/ 125 w 227"/>
                  <a:gd name="T31" fmla="*/ 246 h 247"/>
                  <a:gd name="T32" fmla="*/ 0 w 227"/>
                  <a:gd name="T33" fmla="*/ 1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7">
                    <a:moveTo>
                      <a:pt x="0" y="124"/>
                    </a:moveTo>
                    <a:lnTo>
                      <a:pt x="0" y="122"/>
                    </a:lnTo>
                    <a:cubicBezTo>
                      <a:pt x="0" y="54"/>
                      <a:pt x="53" y="0"/>
                      <a:pt x="123" y="0"/>
                    </a:cubicBezTo>
                    <a:cubicBezTo>
                      <a:pt x="166" y="0"/>
                      <a:pt x="193" y="11"/>
                      <a:pt x="218" y="32"/>
                    </a:cubicBezTo>
                    <a:lnTo>
                      <a:pt x="184" y="73"/>
                    </a:lnTo>
                    <a:cubicBezTo>
                      <a:pt x="166" y="57"/>
                      <a:pt x="150" y="48"/>
                      <a:pt x="122" y="48"/>
                    </a:cubicBezTo>
                    <a:cubicBezTo>
                      <a:pt x="84" y="48"/>
                      <a:pt x="54" y="82"/>
                      <a:pt x="54" y="122"/>
                    </a:cubicBezTo>
                    <a:lnTo>
                      <a:pt x="54" y="122"/>
                    </a:lnTo>
                    <a:cubicBezTo>
                      <a:pt x="54" y="165"/>
                      <a:pt x="84" y="197"/>
                      <a:pt x="126" y="197"/>
                    </a:cubicBezTo>
                    <a:cubicBezTo>
                      <a:pt x="146" y="197"/>
                      <a:pt x="162" y="193"/>
                      <a:pt x="175" y="183"/>
                    </a:cubicBezTo>
                    <a:lnTo>
                      <a:pt x="175" y="150"/>
                    </a:lnTo>
                    <a:lnTo>
                      <a:pt x="123" y="150"/>
                    </a:lnTo>
                    <a:lnTo>
                      <a:pt x="123" y="104"/>
                    </a:lnTo>
                    <a:lnTo>
                      <a:pt x="226" y="104"/>
                    </a:lnTo>
                    <a:lnTo>
                      <a:pt x="226" y="207"/>
                    </a:lnTo>
                    <a:cubicBezTo>
                      <a:pt x="201" y="228"/>
                      <a:pt x="168" y="246"/>
                      <a:pt x="125" y="246"/>
                    </a:cubicBezTo>
                    <a:cubicBezTo>
                      <a:pt x="50" y="246"/>
                      <a:pt x="0" y="193"/>
                      <a:pt x="0" y="124"/>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3" name="Freeform 155"/>
              <p:cNvSpPr>
                <a:spLocks noChangeArrowheads="1"/>
              </p:cNvSpPr>
              <p:nvPr/>
            </p:nvSpPr>
            <p:spPr bwMode="auto">
              <a:xfrm>
                <a:off x="4400550" y="4725988"/>
                <a:ext cx="19050" cy="85725"/>
              </a:xfrm>
              <a:custGeom>
                <a:avLst/>
                <a:gdLst>
                  <a:gd name="T0" fmla="*/ 0 w 54"/>
                  <a:gd name="T1" fmla="*/ 0 h 238"/>
                  <a:gd name="T2" fmla="*/ 53 w 54"/>
                  <a:gd name="T3" fmla="*/ 0 h 238"/>
                  <a:gd name="T4" fmla="*/ 53 w 54"/>
                  <a:gd name="T5" fmla="*/ 237 h 238"/>
                  <a:gd name="T6" fmla="*/ 0 w 54"/>
                  <a:gd name="T7" fmla="*/ 237 h 238"/>
                  <a:gd name="T8" fmla="*/ 0 w 54"/>
                  <a:gd name="T9" fmla="*/ 0 h 238"/>
                </a:gdLst>
                <a:ahLst/>
                <a:cxnLst>
                  <a:cxn ang="0">
                    <a:pos x="T0" y="T1"/>
                  </a:cxn>
                  <a:cxn ang="0">
                    <a:pos x="T2" y="T3"/>
                  </a:cxn>
                  <a:cxn ang="0">
                    <a:pos x="T4" y="T5"/>
                  </a:cxn>
                  <a:cxn ang="0">
                    <a:pos x="T6" y="T7"/>
                  </a:cxn>
                  <a:cxn ang="0">
                    <a:pos x="T8" y="T9"/>
                  </a:cxn>
                </a:cxnLst>
                <a:rect l="0" t="0" r="r" b="b"/>
                <a:pathLst>
                  <a:path w="54" h="238">
                    <a:moveTo>
                      <a:pt x="0" y="0"/>
                    </a:moveTo>
                    <a:lnTo>
                      <a:pt x="53" y="0"/>
                    </a:lnTo>
                    <a:lnTo>
                      <a:pt x="53"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4" name="Freeform 156"/>
              <p:cNvSpPr>
                <a:spLocks noChangeArrowheads="1"/>
              </p:cNvSpPr>
              <p:nvPr/>
            </p:nvSpPr>
            <p:spPr bwMode="auto">
              <a:xfrm>
                <a:off x="4435475" y="4725988"/>
                <a:ext cx="76200" cy="85725"/>
              </a:xfrm>
              <a:custGeom>
                <a:avLst/>
                <a:gdLst>
                  <a:gd name="T0" fmla="*/ 0 w 212"/>
                  <a:gd name="T1" fmla="*/ 0 h 238"/>
                  <a:gd name="T2" fmla="*/ 49 w 212"/>
                  <a:gd name="T3" fmla="*/ 0 h 238"/>
                  <a:gd name="T4" fmla="*/ 160 w 212"/>
                  <a:gd name="T5" fmla="*/ 145 h 238"/>
                  <a:gd name="T6" fmla="*/ 160 w 212"/>
                  <a:gd name="T7" fmla="*/ 0 h 238"/>
                  <a:gd name="T8" fmla="*/ 211 w 212"/>
                  <a:gd name="T9" fmla="*/ 0 h 238"/>
                  <a:gd name="T10" fmla="*/ 211 w 212"/>
                  <a:gd name="T11" fmla="*/ 237 h 238"/>
                  <a:gd name="T12" fmla="*/ 167 w 212"/>
                  <a:gd name="T13" fmla="*/ 237 h 238"/>
                  <a:gd name="T14" fmla="*/ 51 w 212"/>
                  <a:gd name="T15" fmla="*/ 86 h 238"/>
                  <a:gd name="T16" fmla="*/ 51 w 212"/>
                  <a:gd name="T17" fmla="*/ 237 h 238"/>
                  <a:gd name="T18" fmla="*/ 0 w 212"/>
                  <a:gd name="T19" fmla="*/ 237 h 238"/>
                  <a:gd name="T20" fmla="*/ 0 w 212"/>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38">
                    <a:moveTo>
                      <a:pt x="0" y="0"/>
                    </a:moveTo>
                    <a:lnTo>
                      <a:pt x="49" y="0"/>
                    </a:lnTo>
                    <a:lnTo>
                      <a:pt x="160" y="145"/>
                    </a:lnTo>
                    <a:lnTo>
                      <a:pt x="160" y="0"/>
                    </a:lnTo>
                    <a:lnTo>
                      <a:pt x="211" y="0"/>
                    </a:lnTo>
                    <a:lnTo>
                      <a:pt x="211" y="237"/>
                    </a:lnTo>
                    <a:lnTo>
                      <a:pt x="167" y="237"/>
                    </a:lnTo>
                    <a:lnTo>
                      <a:pt x="51" y="86"/>
                    </a:lnTo>
                    <a:lnTo>
                      <a:pt x="51" y="237"/>
                    </a:lnTo>
                    <a:lnTo>
                      <a:pt x="0" y="237"/>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3" name="Freeform 157"/>
              <p:cNvSpPr>
                <a:spLocks noChangeArrowheads="1"/>
              </p:cNvSpPr>
              <p:nvPr/>
            </p:nvSpPr>
            <p:spPr bwMode="auto">
              <a:xfrm>
                <a:off x="4516438" y="4722813"/>
                <a:ext cx="68262" cy="88900"/>
              </a:xfrm>
              <a:custGeom>
                <a:avLst/>
                <a:gdLst>
                  <a:gd name="T0" fmla="*/ 0 w 190"/>
                  <a:gd name="T1" fmla="*/ 207 h 246"/>
                  <a:gd name="T2" fmla="*/ 31 w 190"/>
                  <a:gd name="T3" fmla="*/ 170 h 246"/>
                  <a:gd name="T4" fmla="*/ 101 w 190"/>
                  <a:gd name="T5" fmla="*/ 199 h 246"/>
                  <a:gd name="T6" fmla="*/ 136 w 190"/>
                  <a:gd name="T7" fmla="*/ 177 h 246"/>
                  <a:gd name="T8" fmla="*/ 136 w 190"/>
                  <a:gd name="T9" fmla="*/ 175 h 246"/>
                  <a:gd name="T10" fmla="*/ 89 w 190"/>
                  <a:gd name="T11" fmla="*/ 145 h 246"/>
                  <a:gd name="T12" fmla="*/ 10 w 190"/>
                  <a:gd name="T13" fmla="*/ 73 h 246"/>
                  <a:gd name="T14" fmla="*/ 10 w 190"/>
                  <a:gd name="T15" fmla="*/ 73 h 246"/>
                  <a:gd name="T16" fmla="*/ 93 w 190"/>
                  <a:gd name="T17" fmla="*/ 0 h 246"/>
                  <a:gd name="T18" fmla="*/ 181 w 190"/>
                  <a:gd name="T19" fmla="*/ 31 h 246"/>
                  <a:gd name="T20" fmla="*/ 154 w 190"/>
                  <a:gd name="T21" fmla="*/ 70 h 246"/>
                  <a:gd name="T22" fmla="*/ 92 w 190"/>
                  <a:gd name="T23" fmla="*/ 46 h 246"/>
                  <a:gd name="T24" fmla="*/ 61 w 190"/>
                  <a:gd name="T25" fmla="*/ 67 h 246"/>
                  <a:gd name="T26" fmla="*/ 61 w 190"/>
                  <a:gd name="T27" fmla="*/ 68 h 246"/>
                  <a:gd name="T28" fmla="*/ 113 w 190"/>
                  <a:gd name="T29" fmla="*/ 99 h 246"/>
                  <a:gd name="T30" fmla="*/ 189 w 190"/>
                  <a:gd name="T31" fmla="*/ 171 h 246"/>
                  <a:gd name="T32" fmla="*/ 189 w 190"/>
                  <a:gd name="T33" fmla="*/ 171 h 246"/>
                  <a:gd name="T34" fmla="*/ 101 w 190"/>
                  <a:gd name="T35" fmla="*/ 245 h 246"/>
                  <a:gd name="T36" fmla="*/ 0 w 190"/>
                  <a:gd name="T37" fmla="*/ 20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246">
                    <a:moveTo>
                      <a:pt x="0" y="207"/>
                    </a:moveTo>
                    <a:lnTo>
                      <a:pt x="31" y="170"/>
                    </a:lnTo>
                    <a:cubicBezTo>
                      <a:pt x="53" y="188"/>
                      <a:pt x="75" y="199"/>
                      <a:pt x="101" y="199"/>
                    </a:cubicBezTo>
                    <a:cubicBezTo>
                      <a:pt x="124" y="199"/>
                      <a:pt x="136" y="190"/>
                      <a:pt x="136" y="177"/>
                    </a:cubicBezTo>
                    <a:lnTo>
                      <a:pt x="136" y="175"/>
                    </a:lnTo>
                    <a:cubicBezTo>
                      <a:pt x="136" y="163"/>
                      <a:pt x="128" y="156"/>
                      <a:pt x="89" y="145"/>
                    </a:cubicBezTo>
                    <a:cubicBezTo>
                      <a:pt x="40" y="134"/>
                      <a:pt x="10" y="120"/>
                      <a:pt x="10" y="73"/>
                    </a:cubicBezTo>
                    <a:lnTo>
                      <a:pt x="10" y="73"/>
                    </a:lnTo>
                    <a:cubicBezTo>
                      <a:pt x="10" y="29"/>
                      <a:pt x="45" y="0"/>
                      <a:pt x="93" y="0"/>
                    </a:cubicBezTo>
                    <a:cubicBezTo>
                      <a:pt x="128" y="0"/>
                      <a:pt x="157" y="11"/>
                      <a:pt x="181" y="31"/>
                    </a:cubicBezTo>
                    <a:lnTo>
                      <a:pt x="154" y="70"/>
                    </a:lnTo>
                    <a:cubicBezTo>
                      <a:pt x="133" y="56"/>
                      <a:pt x="112" y="46"/>
                      <a:pt x="92" y="46"/>
                    </a:cubicBezTo>
                    <a:cubicBezTo>
                      <a:pt x="72" y="46"/>
                      <a:pt x="61" y="56"/>
                      <a:pt x="61" y="67"/>
                    </a:cubicBezTo>
                    <a:lnTo>
                      <a:pt x="61" y="68"/>
                    </a:lnTo>
                    <a:cubicBezTo>
                      <a:pt x="61" y="84"/>
                      <a:pt x="72" y="89"/>
                      <a:pt x="113" y="99"/>
                    </a:cubicBezTo>
                    <a:cubicBezTo>
                      <a:pt x="161" y="111"/>
                      <a:pt x="189" y="129"/>
                      <a:pt x="189" y="171"/>
                    </a:cubicBezTo>
                    <a:lnTo>
                      <a:pt x="189" y="171"/>
                    </a:lnTo>
                    <a:cubicBezTo>
                      <a:pt x="189" y="218"/>
                      <a:pt x="153" y="245"/>
                      <a:pt x="101" y="245"/>
                    </a:cubicBezTo>
                    <a:cubicBezTo>
                      <a:pt x="65" y="245"/>
                      <a:pt x="29" y="232"/>
                      <a:pt x="0" y="207"/>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4" name="Freeform 158"/>
              <p:cNvSpPr>
                <a:spLocks noChangeArrowheads="1"/>
              </p:cNvSpPr>
              <p:nvPr/>
            </p:nvSpPr>
            <p:spPr bwMode="auto">
              <a:xfrm>
                <a:off x="4089400" y="4675188"/>
                <a:ext cx="28575" cy="41275"/>
              </a:xfrm>
              <a:custGeom>
                <a:avLst/>
                <a:gdLst>
                  <a:gd name="T0" fmla="*/ 57 w 78"/>
                  <a:gd name="T1" fmla="*/ 113 h 114"/>
                  <a:gd name="T2" fmla="*/ 32 w 78"/>
                  <a:gd name="T3" fmla="*/ 60 h 114"/>
                  <a:gd name="T4" fmla="*/ 17 w 78"/>
                  <a:gd name="T5" fmla="*/ 27 h 114"/>
                  <a:gd name="T6" fmla="*/ 17 w 78"/>
                  <a:gd name="T7" fmla="*/ 28 h 114"/>
                  <a:gd name="T8" fmla="*/ 19 w 78"/>
                  <a:gd name="T9" fmla="*/ 59 h 114"/>
                  <a:gd name="T10" fmla="*/ 19 w 78"/>
                  <a:gd name="T11" fmla="*/ 113 h 114"/>
                  <a:gd name="T12" fmla="*/ 0 w 78"/>
                  <a:gd name="T13" fmla="*/ 113 h 114"/>
                  <a:gd name="T14" fmla="*/ 0 w 78"/>
                  <a:gd name="T15" fmla="*/ 0 h 114"/>
                  <a:gd name="T16" fmla="*/ 21 w 78"/>
                  <a:gd name="T17" fmla="*/ 0 h 114"/>
                  <a:gd name="T18" fmla="*/ 49 w 78"/>
                  <a:gd name="T19" fmla="*/ 56 h 114"/>
                  <a:gd name="T20" fmla="*/ 60 w 78"/>
                  <a:gd name="T21" fmla="*/ 85 h 114"/>
                  <a:gd name="T22" fmla="*/ 60 w 78"/>
                  <a:gd name="T23" fmla="*/ 84 h 114"/>
                  <a:gd name="T24" fmla="*/ 59 w 78"/>
                  <a:gd name="T25" fmla="*/ 52 h 114"/>
                  <a:gd name="T26" fmla="*/ 59 w 78"/>
                  <a:gd name="T27" fmla="*/ 0 h 114"/>
                  <a:gd name="T28" fmla="*/ 77 w 78"/>
                  <a:gd name="T29" fmla="*/ 0 h 114"/>
                  <a:gd name="T30" fmla="*/ 77 w 78"/>
                  <a:gd name="T31" fmla="*/ 113 h 114"/>
                  <a:gd name="T32" fmla="*/ 57 w 78"/>
                  <a:gd name="T3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14">
                    <a:moveTo>
                      <a:pt x="57" y="113"/>
                    </a:moveTo>
                    <a:lnTo>
                      <a:pt x="32" y="60"/>
                    </a:lnTo>
                    <a:cubicBezTo>
                      <a:pt x="25" y="48"/>
                      <a:pt x="20" y="34"/>
                      <a:pt x="17" y="27"/>
                    </a:cubicBezTo>
                    <a:lnTo>
                      <a:pt x="17" y="28"/>
                    </a:lnTo>
                    <a:cubicBezTo>
                      <a:pt x="19" y="36"/>
                      <a:pt x="19" y="49"/>
                      <a:pt x="19" y="59"/>
                    </a:cubicBezTo>
                    <a:lnTo>
                      <a:pt x="19" y="113"/>
                    </a:lnTo>
                    <a:lnTo>
                      <a:pt x="0" y="113"/>
                    </a:lnTo>
                    <a:lnTo>
                      <a:pt x="0" y="0"/>
                    </a:lnTo>
                    <a:lnTo>
                      <a:pt x="21" y="0"/>
                    </a:lnTo>
                    <a:lnTo>
                      <a:pt x="49" y="56"/>
                    </a:lnTo>
                    <a:cubicBezTo>
                      <a:pt x="53" y="66"/>
                      <a:pt x="59" y="79"/>
                      <a:pt x="60" y="85"/>
                    </a:cubicBezTo>
                    <a:lnTo>
                      <a:pt x="60" y="84"/>
                    </a:lnTo>
                    <a:cubicBezTo>
                      <a:pt x="60" y="78"/>
                      <a:pt x="59" y="63"/>
                      <a:pt x="59" y="52"/>
                    </a:cubicBezTo>
                    <a:lnTo>
                      <a:pt x="59" y="0"/>
                    </a:lnTo>
                    <a:lnTo>
                      <a:pt x="77" y="0"/>
                    </a:lnTo>
                    <a:lnTo>
                      <a:pt x="77" y="113"/>
                    </a:lnTo>
                    <a:lnTo>
                      <a:pt x="57" y="11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5" name="Freeform 159"/>
              <p:cNvSpPr>
                <a:spLocks noChangeArrowheads="1"/>
              </p:cNvSpPr>
              <p:nvPr/>
            </p:nvSpPr>
            <p:spPr bwMode="auto">
              <a:xfrm>
                <a:off x="4122738" y="4684713"/>
                <a:ext cx="25400" cy="31750"/>
              </a:xfrm>
              <a:custGeom>
                <a:avLst/>
                <a:gdLst>
                  <a:gd name="T0" fmla="*/ 19 w 69"/>
                  <a:gd name="T1" fmla="*/ 48 h 87"/>
                  <a:gd name="T2" fmla="*/ 38 w 69"/>
                  <a:gd name="T3" fmla="*/ 72 h 87"/>
                  <a:gd name="T4" fmla="*/ 59 w 69"/>
                  <a:gd name="T5" fmla="*/ 63 h 87"/>
                  <a:gd name="T6" fmla="*/ 66 w 69"/>
                  <a:gd name="T7" fmla="*/ 74 h 87"/>
                  <a:gd name="T8" fmla="*/ 37 w 69"/>
                  <a:gd name="T9" fmla="*/ 86 h 87"/>
                  <a:gd name="T10" fmla="*/ 0 w 69"/>
                  <a:gd name="T11" fmla="*/ 43 h 87"/>
                  <a:gd name="T12" fmla="*/ 9 w 69"/>
                  <a:gd name="T13" fmla="*/ 11 h 87"/>
                  <a:gd name="T14" fmla="*/ 34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4 w 69"/>
                  <a:gd name="T27" fmla="*/ 12 h 87"/>
                  <a:gd name="T28" fmla="*/ 19 w 69"/>
                  <a:gd name="T29" fmla="*/ 34 h 87"/>
                  <a:gd name="T30" fmla="*/ 50 w 69"/>
                  <a:gd name="T31" fmla="*/ 34 h 87"/>
                  <a:gd name="T32" fmla="*/ 34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3" y="72"/>
                      <a:pt x="38" y="72"/>
                    </a:cubicBezTo>
                    <a:cubicBezTo>
                      <a:pt x="47" y="72"/>
                      <a:pt x="52" y="69"/>
                      <a:pt x="59" y="63"/>
                    </a:cubicBezTo>
                    <a:lnTo>
                      <a:pt x="66" y="74"/>
                    </a:lnTo>
                    <a:cubicBezTo>
                      <a:pt x="58" y="81"/>
                      <a:pt x="48" y="86"/>
                      <a:pt x="37" y="86"/>
                    </a:cubicBezTo>
                    <a:cubicBezTo>
                      <a:pt x="14" y="86"/>
                      <a:pt x="0" y="69"/>
                      <a:pt x="0" y="43"/>
                    </a:cubicBezTo>
                    <a:cubicBezTo>
                      <a:pt x="0" y="27"/>
                      <a:pt x="2" y="18"/>
                      <a:pt x="9" y="11"/>
                    </a:cubicBezTo>
                    <a:cubicBezTo>
                      <a:pt x="16" y="2"/>
                      <a:pt x="25" y="0"/>
                      <a:pt x="34" y="0"/>
                    </a:cubicBezTo>
                    <a:cubicBezTo>
                      <a:pt x="43" y="0"/>
                      <a:pt x="50" y="1"/>
                      <a:pt x="57" y="8"/>
                    </a:cubicBezTo>
                    <a:cubicBezTo>
                      <a:pt x="63" y="13"/>
                      <a:pt x="68" y="25"/>
                      <a:pt x="68" y="43"/>
                    </a:cubicBezTo>
                    <a:lnTo>
                      <a:pt x="68" y="47"/>
                    </a:lnTo>
                    <a:lnTo>
                      <a:pt x="19" y="47"/>
                    </a:lnTo>
                    <a:lnTo>
                      <a:pt x="19" y="48"/>
                    </a:lnTo>
                    <a:close/>
                    <a:moveTo>
                      <a:pt x="34" y="12"/>
                    </a:moveTo>
                    <a:cubicBezTo>
                      <a:pt x="25" y="12"/>
                      <a:pt x="19" y="20"/>
                      <a:pt x="19" y="34"/>
                    </a:cubicBezTo>
                    <a:lnTo>
                      <a:pt x="50" y="34"/>
                    </a:lnTo>
                    <a:cubicBezTo>
                      <a:pt x="50" y="20"/>
                      <a:pt x="43" y="12"/>
                      <a:pt x="34"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6" name="Freeform 160"/>
              <p:cNvSpPr>
                <a:spLocks noChangeArrowheads="1"/>
              </p:cNvSpPr>
              <p:nvPr/>
            </p:nvSpPr>
            <p:spPr bwMode="auto">
              <a:xfrm>
                <a:off x="4149725" y="4684713"/>
                <a:ext cx="39688" cy="30162"/>
              </a:xfrm>
              <a:custGeom>
                <a:avLst/>
                <a:gdLst>
                  <a:gd name="T0" fmla="*/ 86 w 111"/>
                  <a:gd name="T1" fmla="*/ 83 h 84"/>
                  <a:gd name="T2" fmla="*/ 69 w 111"/>
                  <a:gd name="T3" fmla="*/ 83 h 84"/>
                  <a:gd name="T4" fmla="*/ 60 w 111"/>
                  <a:gd name="T5" fmla="*/ 45 h 84"/>
                  <a:gd name="T6" fmla="*/ 54 w 111"/>
                  <a:gd name="T7" fmla="*/ 23 h 84"/>
                  <a:gd name="T8" fmla="*/ 54 w 111"/>
                  <a:gd name="T9" fmla="*/ 23 h 84"/>
                  <a:gd name="T10" fmla="*/ 48 w 111"/>
                  <a:gd name="T11" fmla="*/ 47 h 84"/>
                  <a:gd name="T12" fmla="*/ 39 w 111"/>
                  <a:gd name="T13" fmla="*/ 83 h 84"/>
                  <a:gd name="T14" fmla="*/ 22 w 111"/>
                  <a:gd name="T15" fmla="*/ 83 h 84"/>
                  <a:gd name="T16" fmla="*/ 0 w 111"/>
                  <a:gd name="T17" fmla="*/ 2 h 84"/>
                  <a:gd name="T18" fmla="*/ 17 w 111"/>
                  <a:gd name="T19" fmla="*/ 0 h 84"/>
                  <a:gd name="T20" fmla="*/ 26 w 111"/>
                  <a:gd name="T21" fmla="*/ 40 h 84"/>
                  <a:gd name="T22" fmla="*/ 30 w 111"/>
                  <a:gd name="T23" fmla="*/ 61 h 84"/>
                  <a:gd name="T24" fmla="*/ 30 w 111"/>
                  <a:gd name="T25" fmla="*/ 61 h 84"/>
                  <a:gd name="T26" fmla="*/ 36 w 111"/>
                  <a:gd name="T27" fmla="*/ 38 h 84"/>
                  <a:gd name="T28" fmla="*/ 46 w 111"/>
                  <a:gd name="T29" fmla="*/ 1 h 84"/>
                  <a:gd name="T30" fmla="*/ 64 w 111"/>
                  <a:gd name="T31" fmla="*/ 1 h 84"/>
                  <a:gd name="T32" fmla="*/ 72 w 111"/>
                  <a:gd name="T33" fmla="*/ 38 h 84"/>
                  <a:gd name="T34" fmla="*/ 78 w 111"/>
                  <a:gd name="T35" fmla="*/ 61 h 84"/>
                  <a:gd name="T36" fmla="*/ 78 w 111"/>
                  <a:gd name="T37" fmla="*/ 61 h 84"/>
                  <a:gd name="T38" fmla="*/ 82 w 111"/>
                  <a:gd name="T39" fmla="*/ 40 h 84"/>
                  <a:gd name="T40" fmla="*/ 90 w 111"/>
                  <a:gd name="T41" fmla="*/ 1 h 84"/>
                  <a:gd name="T42" fmla="*/ 110 w 111"/>
                  <a:gd name="T43" fmla="*/ 1 h 84"/>
                  <a:gd name="T44" fmla="*/ 86 w 111"/>
                  <a:gd name="T45"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84">
                    <a:moveTo>
                      <a:pt x="86" y="83"/>
                    </a:moveTo>
                    <a:lnTo>
                      <a:pt x="69" y="83"/>
                    </a:lnTo>
                    <a:lnTo>
                      <a:pt x="60" y="45"/>
                    </a:lnTo>
                    <a:cubicBezTo>
                      <a:pt x="57" y="36"/>
                      <a:pt x="54" y="23"/>
                      <a:pt x="54" y="23"/>
                    </a:cubicBezTo>
                    <a:lnTo>
                      <a:pt x="54" y="23"/>
                    </a:lnTo>
                    <a:cubicBezTo>
                      <a:pt x="54" y="23"/>
                      <a:pt x="53" y="31"/>
                      <a:pt x="48" y="47"/>
                    </a:cubicBezTo>
                    <a:lnTo>
                      <a:pt x="39" y="83"/>
                    </a:lnTo>
                    <a:lnTo>
                      <a:pt x="22" y="83"/>
                    </a:lnTo>
                    <a:lnTo>
                      <a:pt x="0" y="2"/>
                    </a:lnTo>
                    <a:lnTo>
                      <a:pt x="17" y="0"/>
                    </a:lnTo>
                    <a:lnTo>
                      <a:pt x="26" y="40"/>
                    </a:lnTo>
                    <a:cubicBezTo>
                      <a:pt x="28" y="49"/>
                      <a:pt x="30" y="61"/>
                      <a:pt x="30" y="61"/>
                    </a:cubicBezTo>
                    <a:lnTo>
                      <a:pt x="30" y="61"/>
                    </a:lnTo>
                    <a:cubicBezTo>
                      <a:pt x="30" y="61"/>
                      <a:pt x="32" y="51"/>
                      <a:pt x="36" y="38"/>
                    </a:cubicBezTo>
                    <a:lnTo>
                      <a:pt x="46" y="1"/>
                    </a:lnTo>
                    <a:lnTo>
                      <a:pt x="64" y="1"/>
                    </a:lnTo>
                    <a:lnTo>
                      <a:pt x="72" y="38"/>
                    </a:lnTo>
                    <a:cubicBezTo>
                      <a:pt x="76" y="51"/>
                      <a:pt x="78" y="61"/>
                      <a:pt x="78" y="61"/>
                    </a:cubicBezTo>
                    <a:lnTo>
                      <a:pt x="78" y="61"/>
                    </a:lnTo>
                    <a:cubicBezTo>
                      <a:pt x="78" y="61"/>
                      <a:pt x="80" y="48"/>
                      <a:pt x="82" y="40"/>
                    </a:cubicBezTo>
                    <a:lnTo>
                      <a:pt x="90" y="1"/>
                    </a:lnTo>
                    <a:lnTo>
                      <a:pt x="110" y="1"/>
                    </a:lnTo>
                    <a:lnTo>
                      <a:pt x="86" y="83"/>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7" name="Freeform 161"/>
              <p:cNvSpPr>
                <a:spLocks noChangeArrowheads="1"/>
              </p:cNvSpPr>
              <p:nvPr/>
            </p:nvSpPr>
            <p:spPr bwMode="auto">
              <a:xfrm>
                <a:off x="4206875" y="4675188"/>
                <a:ext cx="26988" cy="41275"/>
              </a:xfrm>
              <a:custGeom>
                <a:avLst/>
                <a:gdLst>
                  <a:gd name="T0" fmla="*/ 54 w 77"/>
                  <a:gd name="T1" fmla="*/ 113 h 114"/>
                  <a:gd name="T2" fmla="*/ 44 w 77"/>
                  <a:gd name="T3" fmla="*/ 96 h 114"/>
                  <a:gd name="T4" fmla="*/ 26 w 77"/>
                  <a:gd name="T5" fmla="*/ 68 h 114"/>
                  <a:gd name="T6" fmla="*/ 18 w 77"/>
                  <a:gd name="T7" fmla="*/ 64 h 114"/>
                  <a:gd name="T8" fmla="*/ 18 w 77"/>
                  <a:gd name="T9" fmla="*/ 113 h 114"/>
                  <a:gd name="T10" fmla="*/ 0 w 77"/>
                  <a:gd name="T11" fmla="*/ 113 h 114"/>
                  <a:gd name="T12" fmla="*/ 0 w 77"/>
                  <a:gd name="T13" fmla="*/ 0 h 114"/>
                  <a:gd name="T14" fmla="*/ 35 w 77"/>
                  <a:gd name="T15" fmla="*/ 0 h 114"/>
                  <a:gd name="T16" fmla="*/ 71 w 77"/>
                  <a:gd name="T17" fmla="*/ 34 h 114"/>
                  <a:gd name="T18" fmla="*/ 43 w 77"/>
                  <a:gd name="T19" fmla="*/ 64 h 114"/>
                  <a:gd name="T20" fmla="*/ 60 w 77"/>
                  <a:gd name="T21" fmla="*/ 86 h 114"/>
                  <a:gd name="T22" fmla="*/ 76 w 77"/>
                  <a:gd name="T23" fmla="*/ 113 h 114"/>
                  <a:gd name="T24" fmla="*/ 54 w 77"/>
                  <a:gd name="T25" fmla="*/ 113 h 114"/>
                  <a:gd name="T26" fmla="*/ 29 w 77"/>
                  <a:gd name="T27" fmla="*/ 16 h 114"/>
                  <a:gd name="T28" fmla="*/ 18 w 77"/>
                  <a:gd name="T29" fmla="*/ 16 h 114"/>
                  <a:gd name="T30" fmla="*/ 18 w 77"/>
                  <a:gd name="T31" fmla="*/ 52 h 114"/>
                  <a:gd name="T32" fmla="*/ 28 w 77"/>
                  <a:gd name="T33" fmla="*/ 52 h 114"/>
                  <a:gd name="T34" fmla="*/ 46 w 77"/>
                  <a:gd name="T35" fmla="*/ 46 h 114"/>
                  <a:gd name="T36" fmla="*/ 51 w 77"/>
                  <a:gd name="T37" fmla="*/ 34 h 114"/>
                  <a:gd name="T38" fmla="*/ 29 w 77"/>
                  <a:gd name="T39" fmla="*/ 1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14">
                    <a:moveTo>
                      <a:pt x="54" y="113"/>
                    </a:moveTo>
                    <a:lnTo>
                      <a:pt x="44" y="96"/>
                    </a:lnTo>
                    <a:cubicBezTo>
                      <a:pt x="38" y="82"/>
                      <a:pt x="32" y="74"/>
                      <a:pt x="26" y="68"/>
                    </a:cubicBezTo>
                    <a:cubicBezTo>
                      <a:pt x="24" y="66"/>
                      <a:pt x="22" y="64"/>
                      <a:pt x="18" y="64"/>
                    </a:cubicBezTo>
                    <a:lnTo>
                      <a:pt x="18" y="113"/>
                    </a:lnTo>
                    <a:lnTo>
                      <a:pt x="0" y="113"/>
                    </a:lnTo>
                    <a:lnTo>
                      <a:pt x="0" y="0"/>
                    </a:lnTo>
                    <a:lnTo>
                      <a:pt x="35" y="0"/>
                    </a:lnTo>
                    <a:cubicBezTo>
                      <a:pt x="60" y="0"/>
                      <a:pt x="71" y="16"/>
                      <a:pt x="71" y="34"/>
                    </a:cubicBezTo>
                    <a:cubicBezTo>
                      <a:pt x="71" y="49"/>
                      <a:pt x="61" y="64"/>
                      <a:pt x="43" y="64"/>
                    </a:cubicBezTo>
                    <a:cubicBezTo>
                      <a:pt x="47" y="66"/>
                      <a:pt x="54" y="77"/>
                      <a:pt x="60" y="86"/>
                    </a:cubicBezTo>
                    <a:lnTo>
                      <a:pt x="76" y="113"/>
                    </a:lnTo>
                    <a:lnTo>
                      <a:pt x="54" y="113"/>
                    </a:lnTo>
                    <a:close/>
                    <a:moveTo>
                      <a:pt x="29" y="16"/>
                    </a:moveTo>
                    <a:lnTo>
                      <a:pt x="18" y="16"/>
                    </a:lnTo>
                    <a:lnTo>
                      <a:pt x="18" y="52"/>
                    </a:lnTo>
                    <a:lnTo>
                      <a:pt x="28" y="52"/>
                    </a:lnTo>
                    <a:cubicBezTo>
                      <a:pt x="38" y="52"/>
                      <a:pt x="42" y="50"/>
                      <a:pt x="46" y="46"/>
                    </a:cubicBezTo>
                    <a:cubicBezTo>
                      <a:pt x="49" y="43"/>
                      <a:pt x="51" y="39"/>
                      <a:pt x="51" y="34"/>
                    </a:cubicBezTo>
                    <a:cubicBezTo>
                      <a:pt x="51" y="21"/>
                      <a:pt x="46" y="16"/>
                      <a:pt x="29" y="1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8" name="Freeform 162"/>
              <p:cNvSpPr>
                <a:spLocks noChangeArrowheads="1"/>
              </p:cNvSpPr>
              <p:nvPr/>
            </p:nvSpPr>
            <p:spPr bwMode="auto">
              <a:xfrm>
                <a:off x="4237038" y="4684713"/>
                <a:ext cx="25400" cy="31750"/>
              </a:xfrm>
              <a:custGeom>
                <a:avLst/>
                <a:gdLst>
                  <a:gd name="T0" fmla="*/ 19 w 69"/>
                  <a:gd name="T1" fmla="*/ 48 h 87"/>
                  <a:gd name="T2" fmla="*/ 39 w 69"/>
                  <a:gd name="T3" fmla="*/ 72 h 87"/>
                  <a:gd name="T4" fmla="*/ 60 w 69"/>
                  <a:gd name="T5" fmla="*/ 63 h 87"/>
                  <a:gd name="T6" fmla="*/ 67 w 69"/>
                  <a:gd name="T7" fmla="*/ 74 h 87"/>
                  <a:gd name="T8" fmla="*/ 37 w 69"/>
                  <a:gd name="T9" fmla="*/ 86 h 87"/>
                  <a:gd name="T10" fmla="*/ 0 w 69"/>
                  <a:gd name="T11" fmla="*/ 43 h 87"/>
                  <a:gd name="T12" fmla="*/ 10 w 69"/>
                  <a:gd name="T13" fmla="*/ 11 h 87"/>
                  <a:gd name="T14" fmla="*/ 35 w 69"/>
                  <a:gd name="T15" fmla="*/ 0 h 87"/>
                  <a:gd name="T16" fmla="*/ 57 w 69"/>
                  <a:gd name="T17" fmla="*/ 8 h 87"/>
                  <a:gd name="T18" fmla="*/ 68 w 69"/>
                  <a:gd name="T19" fmla="*/ 43 h 87"/>
                  <a:gd name="T20" fmla="*/ 68 w 69"/>
                  <a:gd name="T21" fmla="*/ 47 h 87"/>
                  <a:gd name="T22" fmla="*/ 19 w 69"/>
                  <a:gd name="T23" fmla="*/ 47 h 87"/>
                  <a:gd name="T24" fmla="*/ 19 w 69"/>
                  <a:gd name="T25" fmla="*/ 48 h 87"/>
                  <a:gd name="T26" fmla="*/ 35 w 69"/>
                  <a:gd name="T27" fmla="*/ 12 h 87"/>
                  <a:gd name="T28" fmla="*/ 19 w 69"/>
                  <a:gd name="T29" fmla="*/ 34 h 87"/>
                  <a:gd name="T30" fmla="*/ 50 w 69"/>
                  <a:gd name="T31" fmla="*/ 34 h 87"/>
                  <a:gd name="T32" fmla="*/ 35 w 69"/>
                  <a:gd name="T33"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87">
                    <a:moveTo>
                      <a:pt x="19" y="48"/>
                    </a:moveTo>
                    <a:cubicBezTo>
                      <a:pt x="19" y="59"/>
                      <a:pt x="24" y="72"/>
                      <a:pt x="39" y="72"/>
                    </a:cubicBezTo>
                    <a:cubicBezTo>
                      <a:pt x="47" y="72"/>
                      <a:pt x="54" y="69"/>
                      <a:pt x="60" y="63"/>
                    </a:cubicBezTo>
                    <a:lnTo>
                      <a:pt x="67" y="74"/>
                    </a:lnTo>
                    <a:cubicBezTo>
                      <a:pt x="58" y="81"/>
                      <a:pt x="48" y="86"/>
                      <a:pt x="37" y="86"/>
                    </a:cubicBezTo>
                    <a:cubicBezTo>
                      <a:pt x="14" y="86"/>
                      <a:pt x="0" y="69"/>
                      <a:pt x="0" y="43"/>
                    </a:cubicBezTo>
                    <a:cubicBezTo>
                      <a:pt x="0" y="27"/>
                      <a:pt x="3" y="18"/>
                      <a:pt x="10" y="11"/>
                    </a:cubicBezTo>
                    <a:cubicBezTo>
                      <a:pt x="17" y="2"/>
                      <a:pt x="25" y="0"/>
                      <a:pt x="35" y="0"/>
                    </a:cubicBezTo>
                    <a:cubicBezTo>
                      <a:pt x="43" y="0"/>
                      <a:pt x="50" y="1"/>
                      <a:pt x="57" y="8"/>
                    </a:cubicBezTo>
                    <a:cubicBezTo>
                      <a:pt x="65" y="13"/>
                      <a:pt x="68" y="25"/>
                      <a:pt x="68" y="43"/>
                    </a:cubicBezTo>
                    <a:lnTo>
                      <a:pt x="68" y="47"/>
                    </a:lnTo>
                    <a:lnTo>
                      <a:pt x="19" y="47"/>
                    </a:lnTo>
                    <a:lnTo>
                      <a:pt x="19" y="48"/>
                    </a:lnTo>
                    <a:close/>
                    <a:moveTo>
                      <a:pt x="35" y="12"/>
                    </a:moveTo>
                    <a:cubicBezTo>
                      <a:pt x="25" y="12"/>
                      <a:pt x="19" y="20"/>
                      <a:pt x="19" y="34"/>
                    </a:cubicBezTo>
                    <a:lnTo>
                      <a:pt x="50" y="34"/>
                    </a:lnTo>
                    <a:cubicBezTo>
                      <a:pt x="50" y="20"/>
                      <a:pt x="44" y="12"/>
                      <a:pt x="35" y="12"/>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9" name="Freeform 163"/>
              <p:cNvSpPr>
                <a:spLocks noChangeArrowheads="1"/>
              </p:cNvSpPr>
              <p:nvPr/>
            </p:nvSpPr>
            <p:spPr bwMode="auto">
              <a:xfrm>
                <a:off x="4265613" y="4672013"/>
                <a:ext cx="11112" cy="44450"/>
              </a:xfrm>
              <a:custGeom>
                <a:avLst/>
                <a:gdLst>
                  <a:gd name="T0" fmla="*/ 19 w 31"/>
                  <a:gd name="T1" fmla="*/ 121 h 122"/>
                  <a:gd name="T2" fmla="*/ 1 w 31"/>
                  <a:gd name="T3" fmla="*/ 99 h 122"/>
                  <a:gd name="T4" fmla="*/ 1 w 31"/>
                  <a:gd name="T5" fmla="*/ 28 h 122"/>
                  <a:gd name="T6" fmla="*/ 0 w 31"/>
                  <a:gd name="T7" fmla="*/ 5 h 122"/>
                  <a:gd name="T8" fmla="*/ 18 w 31"/>
                  <a:gd name="T9" fmla="*/ 0 h 122"/>
                  <a:gd name="T10" fmla="*/ 19 w 31"/>
                  <a:gd name="T11" fmla="*/ 24 h 122"/>
                  <a:gd name="T12" fmla="*/ 19 w 31"/>
                  <a:gd name="T13" fmla="*/ 92 h 122"/>
                  <a:gd name="T14" fmla="*/ 21 w 31"/>
                  <a:gd name="T15" fmla="*/ 107 h 122"/>
                  <a:gd name="T16" fmla="*/ 28 w 31"/>
                  <a:gd name="T17" fmla="*/ 109 h 122"/>
                  <a:gd name="T18" fmla="*/ 30 w 31"/>
                  <a:gd name="T19" fmla="*/ 120 h 122"/>
                  <a:gd name="T20" fmla="*/ 19 w 31"/>
                  <a:gd name="T21"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19" y="121"/>
                    </a:moveTo>
                    <a:cubicBezTo>
                      <a:pt x="1" y="121"/>
                      <a:pt x="1" y="106"/>
                      <a:pt x="1" y="99"/>
                    </a:cubicBezTo>
                    <a:lnTo>
                      <a:pt x="1" y="28"/>
                    </a:lnTo>
                    <a:cubicBezTo>
                      <a:pt x="1" y="17"/>
                      <a:pt x="1" y="12"/>
                      <a:pt x="0" y="5"/>
                    </a:cubicBezTo>
                    <a:lnTo>
                      <a:pt x="18" y="0"/>
                    </a:lnTo>
                    <a:cubicBezTo>
                      <a:pt x="19" y="6"/>
                      <a:pt x="19" y="13"/>
                      <a:pt x="19" y="24"/>
                    </a:cubicBezTo>
                    <a:lnTo>
                      <a:pt x="19" y="92"/>
                    </a:lnTo>
                    <a:cubicBezTo>
                      <a:pt x="19" y="103"/>
                      <a:pt x="21" y="106"/>
                      <a:pt x="21" y="107"/>
                    </a:cubicBezTo>
                    <a:cubicBezTo>
                      <a:pt x="22" y="109"/>
                      <a:pt x="25" y="110"/>
                      <a:pt x="28" y="109"/>
                    </a:cubicBezTo>
                    <a:lnTo>
                      <a:pt x="30" y="120"/>
                    </a:lnTo>
                    <a:cubicBezTo>
                      <a:pt x="26" y="121"/>
                      <a:pt x="23" y="121"/>
                      <a:pt x="19" y="121"/>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0" name="Freeform 164"/>
              <p:cNvSpPr>
                <a:spLocks noChangeArrowheads="1"/>
              </p:cNvSpPr>
              <p:nvPr/>
            </p:nvSpPr>
            <p:spPr bwMode="auto">
              <a:xfrm>
                <a:off x="4279900" y="4672013"/>
                <a:ext cx="7938" cy="42862"/>
              </a:xfrm>
              <a:custGeom>
                <a:avLst/>
                <a:gdLst>
                  <a:gd name="T0" fmla="*/ 11 w 24"/>
                  <a:gd name="T1" fmla="*/ 23 h 119"/>
                  <a:gd name="T2" fmla="*/ 0 w 24"/>
                  <a:gd name="T3" fmla="*/ 12 h 119"/>
                  <a:gd name="T4" fmla="*/ 12 w 24"/>
                  <a:gd name="T5" fmla="*/ 0 h 119"/>
                  <a:gd name="T6" fmla="*/ 23 w 24"/>
                  <a:gd name="T7" fmla="*/ 12 h 119"/>
                  <a:gd name="T8" fmla="*/ 11 w 24"/>
                  <a:gd name="T9" fmla="*/ 23 h 119"/>
                  <a:gd name="T10" fmla="*/ 2 w 24"/>
                  <a:gd name="T11" fmla="*/ 118 h 119"/>
                  <a:gd name="T12" fmla="*/ 2 w 24"/>
                  <a:gd name="T13" fmla="*/ 37 h 119"/>
                  <a:gd name="T14" fmla="*/ 20 w 24"/>
                  <a:gd name="T15" fmla="*/ 35 h 119"/>
                  <a:gd name="T16" fmla="*/ 20 w 24"/>
                  <a:gd name="T17" fmla="*/ 118 h 119"/>
                  <a:gd name="T18" fmla="*/ 2 w 24"/>
                  <a:gd name="T19"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9">
                    <a:moveTo>
                      <a:pt x="11" y="23"/>
                    </a:moveTo>
                    <a:cubicBezTo>
                      <a:pt x="5" y="23"/>
                      <a:pt x="0" y="19"/>
                      <a:pt x="0" y="12"/>
                    </a:cubicBezTo>
                    <a:cubicBezTo>
                      <a:pt x="0" y="5"/>
                      <a:pt x="5" y="0"/>
                      <a:pt x="12" y="0"/>
                    </a:cubicBezTo>
                    <a:cubicBezTo>
                      <a:pt x="18" y="0"/>
                      <a:pt x="23" y="5"/>
                      <a:pt x="23" y="12"/>
                    </a:cubicBezTo>
                    <a:cubicBezTo>
                      <a:pt x="23" y="19"/>
                      <a:pt x="18" y="23"/>
                      <a:pt x="11" y="23"/>
                    </a:cubicBezTo>
                    <a:close/>
                    <a:moveTo>
                      <a:pt x="2" y="118"/>
                    </a:moveTo>
                    <a:lnTo>
                      <a:pt x="2" y="37"/>
                    </a:lnTo>
                    <a:lnTo>
                      <a:pt x="20" y="35"/>
                    </a:lnTo>
                    <a:lnTo>
                      <a:pt x="20" y="118"/>
                    </a:lnTo>
                    <a:lnTo>
                      <a:pt x="2"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1" name="Freeform 165"/>
              <p:cNvSpPr>
                <a:spLocks noChangeArrowheads="1"/>
              </p:cNvSpPr>
              <p:nvPr/>
            </p:nvSpPr>
            <p:spPr bwMode="auto">
              <a:xfrm>
                <a:off x="4292600" y="4684713"/>
                <a:ext cx="22225" cy="31750"/>
              </a:xfrm>
              <a:custGeom>
                <a:avLst/>
                <a:gdLst>
                  <a:gd name="T0" fmla="*/ 36 w 62"/>
                  <a:gd name="T1" fmla="*/ 86 h 87"/>
                  <a:gd name="T2" fmla="*/ 0 w 62"/>
                  <a:gd name="T3" fmla="*/ 43 h 87"/>
                  <a:gd name="T4" fmla="*/ 36 w 62"/>
                  <a:gd name="T5" fmla="*/ 0 h 87"/>
                  <a:gd name="T6" fmla="*/ 59 w 62"/>
                  <a:gd name="T7" fmla="*/ 8 h 87"/>
                  <a:gd name="T8" fmla="*/ 50 w 62"/>
                  <a:gd name="T9" fmla="*/ 20 h 87"/>
                  <a:gd name="T10" fmla="*/ 36 w 62"/>
                  <a:gd name="T11" fmla="*/ 13 h 87"/>
                  <a:gd name="T12" fmla="*/ 23 w 62"/>
                  <a:gd name="T13" fmla="*/ 22 h 87"/>
                  <a:gd name="T14" fmla="*/ 21 w 62"/>
                  <a:gd name="T15" fmla="*/ 44 h 87"/>
                  <a:gd name="T16" fmla="*/ 26 w 62"/>
                  <a:gd name="T17" fmla="*/ 66 h 87"/>
                  <a:gd name="T18" fmla="*/ 36 w 62"/>
                  <a:gd name="T19" fmla="*/ 72 h 87"/>
                  <a:gd name="T20" fmla="*/ 52 w 62"/>
                  <a:gd name="T21" fmla="*/ 63 h 87"/>
                  <a:gd name="T22" fmla="*/ 61 w 62"/>
                  <a:gd name="T23" fmla="*/ 74 h 87"/>
                  <a:gd name="T24" fmla="*/ 36 w 62"/>
                  <a:gd name="T25"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7">
                    <a:moveTo>
                      <a:pt x="36" y="86"/>
                    </a:moveTo>
                    <a:cubicBezTo>
                      <a:pt x="12" y="86"/>
                      <a:pt x="0" y="69"/>
                      <a:pt x="0" y="43"/>
                    </a:cubicBezTo>
                    <a:cubicBezTo>
                      <a:pt x="0" y="13"/>
                      <a:pt x="18" y="0"/>
                      <a:pt x="36" y="0"/>
                    </a:cubicBezTo>
                    <a:cubicBezTo>
                      <a:pt x="45" y="0"/>
                      <a:pt x="52" y="1"/>
                      <a:pt x="59" y="8"/>
                    </a:cubicBezTo>
                    <a:lnTo>
                      <a:pt x="50" y="20"/>
                    </a:lnTo>
                    <a:cubicBezTo>
                      <a:pt x="45" y="15"/>
                      <a:pt x="41" y="13"/>
                      <a:pt x="36" y="13"/>
                    </a:cubicBezTo>
                    <a:cubicBezTo>
                      <a:pt x="30" y="13"/>
                      <a:pt x="26" y="16"/>
                      <a:pt x="23" y="22"/>
                    </a:cubicBezTo>
                    <a:cubicBezTo>
                      <a:pt x="21" y="27"/>
                      <a:pt x="21" y="34"/>
                      <a:pt x="21" y="44"/>
                    </a:cubicBezTo>
                    <a:cubicBezTo>
                      <a:pt x="21" y="55"/>
                      <a:pt x="22" y="63"/>
                      <a:pt x="26" y="66"/>
                    </a:cubicBezTo>
                    <a:cubicBezTo>
                      <a:pt x="29" y="70"/>
                      <a:pt x="32" y="72"/>
                      <a:pt x="36" y="72"/>
                    </a:cubicBezTo>
                    <a:cubicBezTo>
                      <a:pt x="43" y="72"/>
                      <a:pt x="48" y="69"/>
                      <a:pt x="52" y="63"/>
                    </a:cubicBezTo>
                    <a:lnTo>
                      <a:pt x="61" y="74"/>
                    </a:lnTo>
                    <a:cubicBezTo>
                      <a:pt x="54" y="81"/>
                      <a:pt x="45" y="86"/>
                      <a:pt x="36" y="8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2" name="Freeform 166"/>
              <p:cNvSpPr>
                <a:spLocks noChangeArrowheads="1"/>
              </p:cNvSpPr>
              <p:nvPr/>
            </p:nvSpPr>
            <p:spPr bwMode="auto">
              <a:xfrm>
                <a:off x="4316413" y="4706938"/>
                <a:ext cx="7937" cy="7937"/>
              </a:xfrm>
              <a:custGeom>
                <a:avLst/>
                <a:gdLst>
                  <a:gd name="T0" fmla="*/ 11 w 24"/>
                  <a:gd name="T1" fmla="*/ 23 h 24"/>
                  <a:gd name="T2" fmla="*/ 0 w 24"/>
                  <a:gd name="T3" fmla="*/ 12 h 24"/>
                  <a:gd name="T4" fmla="*/ 11 w 24"/>
                  <a:gd name="T5" fmla="*/ 0 h 24"/>
                  <a:gd name="T6" fmla="*/ 23 w 24"/>
                  <a:gd name="T7" fmla="*/ 12 h 24"/>
                  <a:gd name="T8" fmla="*/ 11 w 24"/>
                  <a:gd name="T9" fmla="*/ 23 h 24"/>
                  <a:gd name="T10" fmla="*/ 11 w 24"/>
                  <a:gd name="T11" fmla="*/ 2 h 24"/>
                  <a:gd name="T12" fmla="*/ 3 w 24"/>
                  <a:gd name="T13" fmla="*/ 12 h 24"/>
                  <a:gd name="T14" fmla="*/ 11 w 24"/>
                  <a:gd name="T15" fmla="*/ 22 h 24"/>
                  <a:gd name="T16" fmla="*/ 21 w 24"/>
                  <a:gd name="T17" fmla="*/ 12 h 24"/>
                  <a:gd name="T18" fmla="*/ 11 w 24"/>
                  <a:gd name="T19" fmla="*/ 2 h 24"/>
                  <a:gd name="T20" fmla="*/ 14 w 24"/>
                  <a:gd name="T21" fmla="*/ 18 h 24"/>
                  <a:gd name="T22" fmla="*/ 12 w 24"/>
                  <a:gd name="T23" fmla="*/ 16 h 24"/>
                  <a:gd name="T24" fmla="*/ 11 w 24"/>
                  <a:gd name="T25" fmla="*/ 12 h 24"/>
                  <a:gd name="T26" fmla="*/ 10 w 24"/>
                  <a:gd name="T27" fmla="*/ 12 h 24"/>
                  <a:gd name="T28" fmla="*/ 10 w 24"/>
                  <a:gd name="T29" fmla="*/ 18 h 24"/>
                  <a:gd name="T30" fmla="*/ 7 w 24"/>
                  <a:gd name="T31" fmla="*/ 18 h 24"/>
                  <a:gd name="T32" fmla="*/ 7 w 24"/>
                  <a:gd name="T33" fmla="*/ 5 h 24"/>
                  <a:gd name="T34" fmla="*/ 12 w 24"/>
                  <a:gd name="T35" fmla="*/ 5 h 24"/>
                  <a:gd name="T36" fmla="*/ 17 w 24"/>
                  <a:gd name="T37" fmla="*/ 9 h 24"/>
                  <a:gd name="T38" fmla="*/ 14 w 24"/>
                  <a:gd name="T39" fmla="*/ 12 h 24"/>
                  <a:gd name="T40" fmla="*/ 14 w 24"/>
                  <a:gd name="T41" fmla="*/ 13 h 24"/>
                  <a:gd name="T42" fmla="*/ 17 w 24"/>
                  <a:gd name="T43" fmla="*/ 18 h 24"/>
                  <a:gd name="T44" fmla="*/ 14 w 24"/>
                  <a:gd name="T45" fmla="*/ 18 h 24"/>
                  <a:gd name="T46" fmla="*/ 12 w 24"/>
                  <a:gd name="T47" fmla="*/ 7 h 24"/>
                  <a:gd name="T48" fmla="*/ 11 w 24"/>
                  <a:gd name="T49" fmla="*/ 7 h 24"/>
                  <a:gd name="T50" fmla="*/ 10 w 24"/>
                  <a:gd name="T51" fmla="*/ 7 h 24"/>
                  <a:gd name="T52" fmla="*/ 10 w 24"/>
                  <a:gd name="T53" fmla="*/ 11 h 24"/>
                  <a:gd name="T54" fmla="*/ 11 w 24"/>
                  <a:gd name="T55" fmla="*/ 11 h 24"/>
                  <a:gd name="T56" fmla="*/ 12 w 24"/>
                  <a:gd name="T57" fmla="*/ 11 h 24"/>
                  <a:gd name="T58" fmla="*/ 14 w 24"/>
                  <a:gd name="T59" fmla="*/ 9 h 24"/>
                  <a:gd name="T60" fmla="*/ 12 w 24"/>
                  <a:gd name="T6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24">
                    <a:moveTo>
                      <a:pt x="11" y="23"/>
                    </a:moveTo>
                    <a:cubicBezTo>
                      <a:pt x="5" y="23"/>
                      <a:pt x="0" y="19"/>
                      <a:pt x="0" y="12"/>
                    </a:cubicBezTo>
                    <a:cubicBezTo>
                      <a:pt x="0" y="5"/>
                      <a:pt x="5" y="0"/>
                      <a:pt x="11" y="0"/>
                    </a:cubicBezTo>
                    <a:cubicBezTo>
                      <a:pt x="18" y="0"/>
                      <a:pt x="23" y="5"/>
                      <a:pt x="23" y="12"/>
                    </a:cubicBezTo>
                    <a:cubicBezTo>
                      <a:pt x="23" y="19"/>
                      <a:pt x="18" y="23"/>
                      <a:pt x="11" y="23"/>
                    </a:cubicBezTo>
                    <a:close/>
                    <a:moveTo>
                      <a:pt x="11" y="2"/>
                    </a:moveTo>
                    <a:cubicBezTo>
                      <a:pt x="7" y="2"/>
                      <a:pt x="3" y="7"/>
                      <a:pt x="3" y="12"/>
                    </a:cubicBezTo>
                    <a:cubicBezTo>
                      <a:pt x="3" y="18"/>
                      <a:pt x="7" y="22"/>
                      <a:pt x="11" y="22"/>
                    </a:cubicBezTo>
                    <a:cubicBezTo>
                      <a:pt x="17" y="22"/>
                      <a:pt x="21" y="18"/>
                      <a:pt x="21" y="12"/>
                    </a:cubicBezTo>
                    <a:cubicBezTo>
                      <a:pt x="21" y="7"/>
                      <a:pt x="17" y="2"/>
                      <a:pt x="11" y="2"/>
                    </a:cubicBezTo>
                    <a:close/>
                    <a:moveTo>
                      <a:pt x="14" y="18"/>
                    </a:moveTo>
                    <a:cubicBezTo>
                      <a:pt x="14" y="18"/>
                      <a:pt x="14" y="18"/>
                      <a:pt x="12" y="16"/>
                    </a:cubicBezTo>
                    <a:cubicBezTo>
                      <a:pt x="11" y="13"/>
                      <a:pt x="11" y="13"/>
                      <a:pt x="11" y="12"/>
                    </a:cubicBezTo>
                    <a:cubicBezTo>
                      <a:pt x="10" y="12"/>
                      <a:pt x="10" y="12"/>
                      <a:pt x="10" y="12"/>
                    </a:cubicBezTo>
                    <a:lnTo>
                      <a:pt x="10" y="18"/>
                    </a:lnTo>
                    <a:lnTo>
                      <a:pt x="7" y="18"/>
                    </a:lnTo>
                    <a:lnTo>
                      <a:pt x="7" y="5"/>
                    </a:lnTo>
                    <a:lnTo>
                      <a:pt x="12" y="5"/>
                    </a:lnTo>
                    <a:cubicBezTo>
                      <a:pt x="15" y="5"/>
                      <a:pt x="17" y="7"/>
                      <a:pt x="17" y="9"/>
                    </a:cubicBezTo>
                    <a:cubicBezTo>
                      <a:pt x="17" y="11"/>
                      <a:pt x="15" y="12"/>
                      <a:pt x="14" y="12"/>
                    </a:cubicBezTo>
                    <a:lnTo>
                      <a:pt x="14" y="13"/>
                    </a:lnTo>
                    <a:cubicBezTo>
                      <a:pt x="15" y="13"/>
                      <a:pt x="17" y="18"/>
                      <a:pt x="17" y="18"/>
                    </a:cubicBezTo>
                    <a:lnTo>
                      <a:pt x="14" y="18"/>
                    </a:lnTo>
                    <a:close/>
                    <a:moveTo>
                      <a:pt x="12" y="7"/>
                    </a:moveTo>
                    <a:lnTo>
                      <a:pt x="11" y="7"/>
                    </a:lnTo>
                    <a:lnTo>
                      <a:pt x="10" y="7"/>
                    </a:lnTo>
                    <a:lnTo>
                      <a:pt x="10" y="11"/>
                    </a:lnTo>
                    <a:lnTo>
                      <a:pt x="11" y="11"/>
                    </a:lnTo>
                    <a:cubicBezTo>
                      <a:pt x="12" y="11"/>
                      <a:pt x="12" y="11"/>
                      <a:pt x="12" y="11"/>
                    </a:cubicBezTo>
                    <a:cubicBezTo>
                      <a:pt x="14" y="9"/>
                      <a:pt x="14" y="9"/>
                      <a:pt x="14" y="9"/>
                    </a:cubicBezTo>
                    <a:cubicBezTo>
                      <a:pt x="14" y="8"/>
                      <a:pt x="12" y="8"/>
                      <a:pt x="12" y="7"/>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6" name="Group 5"/>
            <p:cNvGrpSpPr/>
            <p:nvPr/>
          </p:nvGrpSpPr>
          <p:grpSpPr>
            <a:xfrm>
              <a:off x="2175285" y="2060315"/>
              <a:ext cx="1441420" cy="448597"/>
              <a:chOff x="2175285" y="2060315"/>
              <a:chExt cx="1441420" cy="448597"/>
            </a:xfrm>
          </p:grpSpPr>
          <p:sp>
            <p:nvSpPr>
              <p:cNvPr id="380" name="Freeform 2"/>
              <p:cNvSpPr>
                <a:spLocks noChangeArrowheads="1"/>
              </p:cNvSpPr>
              <p:nvPr/>
            </p:nvSpPr>
            <p:spPr bwMode="auto">
              <a:xfrm>
                <a:off x="2183722" y="2313442"/>
                <a:ext cx="151876" cy="191252"/>
              </a:xfrm>
              <a:custGeom>
                <a:avLst/>
                <a:gdLst>
                  <a:gd name="T0" fmla="*/ 0 w 475"/>
                  <a:gd name="T1" fmla="*/ 0 h 599"/>
                  <a:gd name="T2" fmla="*/ 245 w 475"/>
                  <a:gd name="T3" fmla="*/ 0 h 599"/>
                  <a:gd name="T4" fmla="*/ 474 w 475"/>
                  <a:gd name="T5" fmla="*/ 207 h 599"/>
                  <a:gd name="T6" fmla="*/ 474 w 475"/>
                  <a:gd name="T7" fmla="*/ 209 h 599"/>
                  <a:gd name="T8" fmla="*/ 233 w 475"/>
                  <a:gd name="T9" fmla="*/ 419 h 599"/>
                  <a:gd name="T10" fmla="*/ 132 w 475"/>
                  <a:gd name="T11" fmla="*/ 419 h 599"/>
                  <a:gd name="T12" fmla="*/ 132 w 475"/>
                  <a:gd name="T13" fmla="*/ 598 h 599"/>
                  <a:gd name="T14" fmla="*/ 0 w 475"/>
                  <a:gd name="T15" fmla="*/ 598 h 599"/>
                  <a:gd name="T16" fmla="*/ 0 w 475"/>
                  <a:gd name="T17" fmla="*/ 0 h 599"/>
                  <a:gd name="T18" fmla="*/ 237 w 475"/>
                  <a:gd name="T19" fmla="*/ 301 h 599"/>
                  <a:gd name="T20" fmla="*/ 341 w 475"/>
                  <a:gd name="T21" fmla="*/ 211 h 599"/>
                  <a:gd name="T22" fmla="*/ 341 w 475"/>
                  <a:gd name="T23" fmla="*/ 210 h 599"/>
                  <a:gd name="T24" fmla="*/ 234 w 475"/>
                  <a:gd name="T25" fmla="*/ 118 h 599"/>
                  <a:gd name="T26" fmla="*/ 132 w 475"/>
                  <a:gd name="T27" fmla="*/ 118 h 599"/>
                  <a:gd name="T28" fmla="*/ 132 w 475"/>
                  <a:gd name="T29" fmla="*/ 301 h 599"/>
                  <a:gd name="T30" fmla="*/ 237 w 475"/>
                  <a:gd name="T31" fmla="*/ 30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5" h="599">
                    <a:moveTo>
                      <a:pt x="0" y="0"/>
                    </a:moveTo>
                    <a:lnTo>
                      <a:pt x="245" y="0"/>
                    </a:lnTo>
                    <a:cubicBezTo>
                      <a:pt x="388" y="0"/>
                      <a:pt x="474" y="85"/>
                      <a:pt x="474" y="207"/>
                    </a:cubicBezTo>
                    <a:lnTo>
                      <a:pt x="474" y="209"/>
                    </a:lnTo>
                    <a:cubicBezTo>
                      <a:pt x="474" y="347"/>
                      <a:pt x="366" y="419"/>
                      <a:pt x="233" y="419"/>
                    </a:cubicBezTo>
                    <a:lnTo>
                      <a:pt x="132" y="419"/>
                    </a:lnTo>
                    <a:lnTo>
                      <a:pt x="132" y="598"/>
                    </a:lnTo>
                    <a:lnTo>
                      <a:pt x="0" y="598"/>
                    </a:lnTo>
                    <a:lnTo>
                      <a:pt x="0" y="0"/>
                    </a:lnTo>
                    <a:close/>
                    <a:moveTo>
                      <a:pt x="237" y="301"/>
                    </a:moveTo>
                    <a:cubicBezTo>
                      <a:pt x="302" y="301"/>
                      <a:pt x="341" y="263"/>
                      <a:pt x="341" y="211"/>
                    </a:cubicBezTo>
                    <a:lnTo>
                      <a:pt x="341" y="210"/>
                    </a:lnTo>
                    <a:cubicBezTo>
                      <a:pt x="341" y="150"/>
                      <a:pt x="299" y="118"/>
                      <a:pt x="234" y="118"/>
                    </a:cubicBezTo>
                    <a:lnTo>
                      <a:pt x="132" y="118"/>
                    </a:lnTo>
                    <a:lnTo>
                      <a:pt x="132" y="301"/>
                    </a:lnTo>
                    <a:lnTo>
                      <a:pt x="237" y="301"/>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1" name="Freeform 3"/>
              <p:cNvSpPr>
                <a:spLocks noChangeArrowheads="1"/>
              </p:cNvSpPr>
              <p:nvPr/>
            </p:nvSpPr>
            <p:spPr bwMode="auto">
              <a:xfrm>
                <a:off x="2352474" y="2313442"/>
                <a:ext cx="137814" cy="191252"/>
              </a:xfrm>
              <a:custGeom>
                <a:avLst/>
                <a:gdLst>
                  <a:gd name="T0" fmla="*/ 0 w 431"/>
                  <a:gd name="T1" fmla="*/ 0 h 599"/>
                  <a:gd name="T2" fmla="*/ 131 w 431"/>
                  <a:gd name="T3" fmla="*/ 0 h 599"/>
                  <a:gd name="T4" fmla="*/ 131 w 431"/>
                  <a:gd name="T5" fmla="*/ 479 h 599"/>
                  <a:gd name="T6" fmla="*/ 430 w 431"/>
                  <a:gd name="T7" fmla="*/ 479 h 599"/>
                  <a:gd name="T8" fmla="*/ 430 w 431"/>
                  <a:gd name="T9" fmla="*/ 598 h 599"/>
                  <a:gd name="T10" fmla="*/ 0 w 431"/>
                  <a:gd name="T11" fmla="*/ 598 h 599"/>
                  <a:gd name="T12" fmla="*/ 0 w 431"/>
                  <a:gd name="T13" fmla="*/ 0 h 599"/>
                </a:gdLst>
                <a:ahLst/>
                <a:cxnLst>
                  <a:cxn ang="0">
                    <a:pos x="T0" y="T1"/>
                  </a:cxn>
                  <a:cxn ang="0">
                    <a:pos x="T2" y="T3"/>
                  </a:cxn>
                  <a:cxn ang="0">
                    <a:pos x="T4" y="T5"/>
                  </a:cxn>
                  <a:cxn ang="0">
                    <a:pos x="T6" y="T7"/>
                  </a:cxn>
                  <a:cxn ang="0">
                    <a:pos x="T8" y="T9"/>
                  </a:cxn>
                  <a:cxn ang="0">
                    <a:pos x="T10" y="T11"/>
                  </a:cxn>
                  <a:cxn ang="0">
                    <a:pos x="T12" y="T13"/>
                  </a:cxn>
                </a:cxnLst>
                <a:rect l="0" t="0" r="r" b="b"/>
                <a:pathLst>
                  <a:path w="431" h="599">
                    <a:moveTo>
                      <a:pt x="0" y="0"/>
                    </a:moveTo>
                    <a:lnTo>
                      <a:pt x="131" y="0"/>
                    </a:lnTo>
                    <a:lnTo>
                      <a:pt x="131" y="479"/>
                    </a:lnTo>
                    <a:lnTo>
                      <a:pt x="430" y="479"/>
                    </a:lnTo>
                    <a:lnTo>
                      <a:pt x="430"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2" name="Freeform 4"/>
              <p:cNvSpPr>
                <a:spLocks noChangeArrowheads="1"/>
              </p:cNvSpPr>
              <p:nvPr/>
            </p:nvSpPr>
            <p:spPr bwMode="auto">
              <a:xfrm>
                <a:off x="2491694" y="2312035"/>
                <a:ext cx="202502" cy="192659"/>
              </a:xfrm>
              <a:custGeom>
                <a:avLst/>
                <a:gdLst>
                  <a:gd name="T0" fmla="*/ 257 w 637"/>
                  <a:gd name="T1" fmla="*/ 0 h 604"/>
                  <a:gd name="T2" fmla="*/ 378 w 637"/>
                  <a:gd name="T3" fmla="*/ 0 h 604"/>
                  <a:gd name="T4" fmla="*/ 636 w 637"/>
                  <a:gd name="T5" fmla="*/ 603 h 604"/>
                  <a:gd name="T6" fmla="*/ 497 w 637"/>
                  <a:gd name="T7" fmla="*/ 603 h 604"/>
                  <a:gd name="T8" fmla="*/ 443 w 637"/>
                  <a:gd name="T9" fmla="*/ 470 h 604"/>
                  <a:gd name="T10" fmla="*/ 189 w 637"/>
                  <a:gd name="T11" fmla="*/ 470 h 604"/>
                  <a:gd name="T12" fmla="*/ 135 w 637"/>
                  <a:gd name="T13" fmla="*/ 603 h 604"/>
                  <a:gd name="T14" fmla="*/ 0 w 637"/>
                  <a:gd name="T15" fmla="*/ 603 h 604"/>
                  <a:gd name="T16" fmla="*/ 257 w 637"/>
                  <a:gd name="T17" fmla="*/ 0 h 604"/>
                  <a:gd name="T18" fmla="*/ 396 w 637"/>
                  <a:gd name="T19" fmla="*/ 354 h 604"/>
                  <a:gd name="T20" fmla="*/ 315 w 637"/>
                  <a:gd name="T21" fmla="*/ 159 h 604"/>
                  <a:gd name="T22" fmla="*/ 236 w 637"/>
                  <a:gd name="T23" fmla="*/ 354 h 604"/>
                  <a:gd name="T24" fmla="*/ 396 w 637"/>
                  <a:gd name="T25" fmla="*/ 3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604">
                    <a:moveTo>
                      <a:pt x="257" y="0"/>
                    </a:moveTo>
                    <a:lnTo>
                      <a:pt x="378" y="0"/>
                    </a:lnTo>
                    <a:lnTo>
                      <a:pt x="636" y="603"/>
                    </a:lnTo>
                    <a:lnTo>
                      <a:pt x="497" y="603"/>
                    </a:lnTo>
                    <a:lnTo>
                      <a:pt x="443" y="470"/>
                    </a:lnTo>
                    <a:lnTo>
                      <a:pt x="189" y="470"/>
                    </a:lnTo>
                    <a:lnTo>
                      <a:pt x="135" y="603"/>
                    </a:lnTo>
                    <a:lnTo>
                      <a:pt x="0" y="603"/>
                    </a:lnTo>
                    <a:lnTo>
                      <a:pt x="257" y="0"/>
                    </a:lnTo>
                    <a:close/>
                    <a:moveTo>
                      <a:pt x="396" y="354"/>
                    </a:moveTo>
                    <a:lnTo>
                      <a:pt x="315" y="159"/>
                    </a:lnTo>
                    <a:lnTo>
                      <a:pt x="236" y="354"/>
                    </a:lnTo>
                    <a:lnTo>
                      <a:pt x="396" y="354"/>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3" name="Freeform 5"/>
              <p:cNvSpPr>
                <a:spLocks noChangeArrowheads="1"/>
              </p:cNvSpPr>
              <p:nvPr/>
            </p:nvSpPr>
            <p:spPr bwMode="auto">
              <a:xfrm>
                <a:off x="2671695" y="2313442"/>
                <a:ext cx="158908" cy="191252"/>
              </a:xfrm>
              <a:custGeom>
                <a:avLst/>
                <a:gdLst>
                  <a:gd name="T0" fmla="*/ 182 w 498"/>
                  <a:gd name="T1" fmla="*/ 121 h 599"/>
                  <a:gd name="T2" fmla="*/ 0 w 498"/>
                  <a:gd name="T3" fmla="*/ 121 h 599"/>
                  <a:gd name="T4" fmla="*/ 0 w 498"/>
                  <a:gd name="T5" fmla="*/ 0 h 599"/>
                  <a:gd name="T6" fmla="*/ 497 w 498"/>
                  <a:gd name="T7" fmla="*/ 0 h 599"/>
                  <a:gd name="T8" fmla="*/ 497 w 498"/>
                  <a:gd name="T9" fmla="*/ 121 h 599"/>
                  <a:gd name="T10" fmla="*/ 313 w 498"/>
                  <a:gd name="T11" fmla="*/ 121 h 599"/>
                  <a:gd name="T12" fmla="*/ 313 w 498"/>
                  <a:gd name="T13" fmla="*/ 598 h 599"/>
                  <a:gd name="T14" fmla="*/ 182 w 498"/>
                  <a:gd name="T15" fmla="*/ 598 h 599"/>
                  <a:gd name="T16" fmla="*/ 182 w 498"/>
                  <a:gd name="T17" fmla="*/ 12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99">
                    <a:moveTo>
                      <a:pt x="182" y="121"/>
                    </a:moveTo>
                    <a:lnTo>
                      <a:pt x="0" y="121"/>
                    </a:lnTo>
                    <a:lnTo>
                      <a:pt x="0" y="0"/>
                    </a:lnTo>
                    <a:lnTo>
                      <a:pt x="497" y="0"/>
                    </a:lnTo>
                    <a:lnTo>
                      <a:pt x="497" y="121"/>
                    </a:lnTo>
                    <a:lnTo>
                      <a:pt x="313" y="121"/>
                    </a:lnTo>
                    <a:lnTo>
                      <a:pt x="313" y="598"/>
                    </a:lnTo>
                    <a:lnTo>
                      <a:pt x="182" y="598"/>
                    </a:lnTo>
                    <a:lnTo>
                      <a:pt x="182" y="121"/>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4" name="Freeform 6"/>
              <p:cNvSpPr>
                <a:spLocks noChangeArrowheads="1"/>
              </p:cNvSpPr>
              <p:nvPr/>
            </p:nvSpPr>
            <p:spPr bwMode="auto">
              <a:xfrm>
                <a:off x="2848885" y="2313442"/>
                <a:ext cx="146251" cy="191252"/>
              </a:xfrm>
              <a:custGeom>
                <a:avLst/>
                <a:gdLst>
                  <a:gd name="T0" fmla="*/ 0 w 457"/>
                  <a:gd name="T1" fmla="*/ 0 h 599"/>
                  <a:gd name="T2" fmla="*/ 456 w 457"/>
                  <a:gd name="T3" fmla="*/ 0 h 599"/>
                  <a:gd name="T4" fmla="*/ 456 w 457"/>
                  <a:gd name="T5" fmla="*/ 120 h 599"/>
                  <a:gd name="T6" fmla="*/ 132 w 457"/>
                  <a:gd name="T7" fmla="*/ 120 h 599"/>
                  <a:gd name="T8" fmla="*/ 132 w 457"/>
                  <a:gd name="T9" fmla="*/ 247 h 599"/>
                  <a:gd name="T10" fmla="*/ 417 w 457"/>
                  <a:gd name="T11" fmla="*/ 247 h 599"/>
                  <a:gd name="T12" fmla="*/ 417 w 457"/>
                  <a:gd name="T13" fmla="*/ 367 h 599"/>
                  <a:gd name="T14" fmla="*/ 132 w 457"/>
                  <a:gd name="T15" fmla="*/ 367 h 599"/>
                  <a:gd name="T16" fmla="*/ 132 w 457"/>
                  <a:gd name="T17" fmla="*/ 598 h 599"/>
                  <a:gd name="T18" fmla="*/ 0 w 457"/>
                  <a:gd name="T19" fmla="*/ 598 h 599"/>
                  <a:gd name="T20" fmla="*/ 0 w 457"/>
                  <a:gd name="T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599">
                    <a:moveTo>
                      <a:pt x="0" y="0"/>
                    </a:moveTo>
                    <a:lnTo>
                      <a:pt x="456" y="0"/>
                    </a:lnTo>
                    <a:lnTo>
                      <a:pt x="456" y="120"/>
                    </a:lnTo>
                    <a:lnTo>
                      <a:pt x="132" y="120"/>
                    </a:lnTo>
                    <a:lnTo>
                      <a:pt x="132" y="247"/>
                    </a:lnTo>
                    <a:lnTo>
                      <a:pt x="417" y="247"/>
                    </a:lnTo>
                    <a:lnTo>
                      <a:pt x="417" y="367"/>
                    </a:lnTo>
                    <a:lnTo>
                      <a:pt x="132" y="367"/>
                    </a:lnTo>
                    <a:lnTo>
                      <a:pt x="132" y="598"/>
                    </a:lnTo>
                    <a:lnTo>
                      <a:pt x="0" y="598"/>
                    </a:lnTo>
                    <a:lnTo>
                      <a:pt x="0"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5" name="Freeform 7"/>
              <p:cNvSpPr>
                <a:spLocks noChangeArrowheads="1"/>
              </p:cNvSpPr>
              <p:nvPr/>
            </p:nvSpPr>
            <p:spPr bwMode="auto">
              <a:xfrm>
                <a:off x="3006386" y="2310629"/>
                <a:ext cx="203909" cy="198283"/>
              </a:xfrm>
              <a:custGeom>
                <a:avLst/>
                <a:gdLst>
                  <a:gd name="T0" fmla="*/ 0 w 638"/>
                  <a:gd name="T1" fmla="*/ 312 h 621"/>
                  <a:gd name="T2" fmla="*/ 0 w 638"/>
                  <a:gd name="T3" fmla="*/ 311 h 621"/>
                  <a:gd name="T4" fmla="*/ 319 w 638"/>
                  <a:gd name="T5" fmla="*/ 0 h 621"/>
                  <a:gd name="T6" fmla="*/ 637 w 638"/>
                  <a:gd name="T7" fmla="*/ 308 h 621"/>
                  <a:gd name="T8" fmla="*/ 637 w 638"/>
                  <a:gd name="T9" fmla="*/ 311 h 621"/>
                  <a:gd name="T10" fmla="*/ 317 w 638"/>
                  <a:gd name="T11" fmla="*/ 620 h 621"/>
                  <a:gd name="T12" fmla="*/ 0 w 638"/>
                  <a:gd name="T13" fmla="*/ 312 h 621"/>
                  <a:gd name="T14" fmla="*/ 498 w 638"/>
                  <a:gd name="T15" fmla="*/ 312 h 621"/>
                  <a:gd name="T16" fmla="*/ 498 w 638"/>
                  <a:gd name="T17" fmla="*/ 311 h 621"/>
                  <a:gd name="T18" fmla="*/ 317 w 638"/>
                  <a:gd name="T19" fmla="*/ 122 h 621"/>
                  <a:gd name="T20" fmla="*/ 138 w 638"/>
                  <a:gd name="T21" fmla="*/ 308 h 621"/>
                  <a:gd name="T22" fmla="*/ 138 w 638"/>
                  <a:gd name="T23" fmla="*/ 311 h 621"/>
                  <a:gd name="T24" fmla="*/ 319 w 638"/>
                  <a:gd name="T25" fmla="*/ 498 h 621"/>
                  <a:gd name="T26" fmla="*/ 498 w 638"/>
                  <a:gd name="T27" fmla="*/ 3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621">
                    <a:moveTo>
                      <a:pt x="0" y="312"/>
                    </a:moveTo>
                    <a:lnTo>
                      <a:pt x="0" y="311"/>
                    </a:lnTo>
                    <a:cubicBezTo>
                      <a:pt x="0" y="140"/>
                      <a:pt x="133" y="0"/>
                      <a:pt x="319" y="0"/>
                    </a:cubicBezTo>
                    <a:cubicBezTo>
                      <a:pt x="504" y="0"/>
                      <a:pt x="637" y="138"/>
                      <a:pt x="637" y="308"/>
                    </a:cubicBezTo>
                    <a:lnTo>
                      <a:pt x="637" y="311"/>
                    </a:lnTo>
                    <a:cubicBezTo>
                      <a:pt x="637" y="480"/>
                      <a:pt x="502" y="620"/>
                      <a:pt x="317" y="620"/>
                    </a:cubicBezTo>
                    <a:cubicBezTo>
                      <a:pt x="132" y="620"/>
                      <a:pt x="0" y="483"/>
                      <a:pt x="0" y="312"/>
                    </a:cubicBezTo>
                    <a:close/>
                    <a:moveTo>
                      <a:pt x="498" y="312"/>
                    </a:moveTo>
                    <a:lnTo>
                      <a:pt x="498" y="311"/>
                    </a:lnTo>
                    <a:cubicBezTo>
                      <a:pt x="498" y="207"/>
                      <a:pt x="423" y="122"/>
                      <a:pt x="317" y="122"/>
                    </a:cubicBezTo>
                    <a:cubicBezTo>
                      <a:pt x="210" y="122"/>
                      <a:pt x="138" y="206"/>
                      <a:pt x="138" y="308"/>
                    </a:cubicBezTo>
                    <a:lnTo>
                      <a:pt x="138" y="311"/>
                    </a:lnTo>
                    <a:cubicBezTo>
                      <a:pt x="138" y="414"/>
                      <a:pt x="213" y="498"/>
                      <a:pt x="319" y="498"/>
                    </a:cubicBezTo>
                    <a:cubicBezTo>
                      <a:pt x="425" y="498"/>
                      <a:pt x="498" y="415"/>
                      <a:pt x="498" y="312"/>
                    </a:cubicBez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6" name="Freeform 8"/>
              <p:cNvSpPr>
                <a:spLocks noChangeArrowheads="1"/>
              </p:cNvSpPr>
              <p:nvPr/>
            </p:nvSpPr>
            <p:spPr bwMode="auto">
              <a:xfrm>
                <a:off x="3232795" y="2313442"/>
                <a:ext cx="165939" cy="191252"/>
              </a:xfrm>
              <a:custGeom>
                <a:avLst/>
                <a:gdLst>
                  <a:gd name="T0" fmla="*/ 0 w 519"/>
                  <a:gd name="T1" fmla="*/ 0 h 599"/>
                  <a:gd name="T2" fmla="*/ 274 w 519"/>
                  <a:gd name="T3" fmla="*/ 0 h 599"/>
                  <a:gd name="T4" fmla="*/ 449 w 519"/>
                  <a:gd name="T5" fmla="*/ 60 h 599"/>
                  <a:gd name="T6" fmla="*/ 500 w 519"/>
                  <a:gd name="T7" fmla="*/ 197 h 599"/>
                  <a:gd name="T8" fmla="*/ 500 w 519"/>
                  <a:gd name="T9" fmla="*/ 199 h 599"/>
                  <a:gd name="T10" fmla="*/ 371 w 519"/>
                  <a:gd name="T11" fmla="*/ 385 h 599"/>
                  <a:gd name="T12" fmla="*/ 518 w 519"/>
                  <a:gd name="T13" fmla="*/ 598 h 599"/>
                  <a:gd name="T14" fmla="*/ 364 w 519"/>
                  <a:gd name="T15" fmla="*/ 598 h 599"/>
                  <a:gd name="T16" fmla="*/ 235 w 519"/>
                  <a:gd name="T17" fmla="*/ 407 h 599"/>
                  <a:gd name="T18" fmla="*/ 131 w 519"/>
                  <a:gd name="T19" fmla="*/ 407 h 599"/>
                  <a:gd name="T20" fmla="*/ 131 w 519"/>
                  <a:gd name="T21" fmla="*/ 598 h 599"/>
                  <a:gd name="T22" fmla="*/ 0 w 519"/>
                  <a:gd name="T23" fmla="*/ 598 h 599"/>
                  <a:gd name="T24" fmla="*/ 0 w 519"/>
                  <a:gd name="T25" fmla="*/ 0 h 599"/>
                  <a:gd name="T26" fmla="*/ 266 w 519"/>
                  <a:gd name="T27" fmla="*/ 290 h 599"/>
                  <a:gd name="T28" fmla="*/ 366 w 519"/>
                  <a:gd name="T29" fmla="*/ 206 h 599"/>
                  <a:gd name="T30" fmla="*/ 366 w 519"/>
                  <a:gd name="T31" fmla="*/ 204 h 599"/>
                  <a:gd name="T32" fmla="*/ 263 w 519"/>
                  <a:gd name="T33" fmla="*/ 118 h 599"/>
                  <a:gd name="T34" fmla="*/ 131 w 519"/>
                  <a:gd name="T35" fmla="*/ 118 h 599"/>
                  <a:gd name="T36" fmla="*/ 131 w 519"/>
                  <a:gd name="T37" fmla="*/ 290 h 599"/>
                  <a:gd name="T38" fmla="*/ 266 w 519"/>
                  <a:gd name="T39" fmla="*/ 29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9" h="599">
                    <a:moveTo>
                      <a:pt x="0" y="0"/>
                    </a:moveTo>
                    <a:lnTo>
                      <a:pt x="274" y="0"/>
                    </a:lnTo>
                    <a:cubicBezTo>
                      <a:pt x="351" y="0"/>
                      <a:pt x="409" y="21"/>
                      <a:pt x="449" y="60"/>
                    </a:cubicBezTo>
                    <a:cubicBezTo>
                      <a:pt x="482" y="93"/>
                      <a:pt x="500" y="141"/>
                      <a:pt x="500" y="197"/>
                    </a:cubicBezTo>
                    <a:lnTo>
                      <a:pt x="500" y="199"/>
                    </a:lnTo>
                    <a:cubicBezTo>
                      <a:pt x="500" y="296"/>
                      <a:pt x="448" y="357"/>
                      <a:pt x="371" y="385"/>
                    </a:cubicBezTo>
                    <a:lnTo>
                      <a:pt x="518" y="598"/>
                    </a:lnTo>
                    <a:lnTo>
                      <a:pt x="364" y="598"/>
                    </a:lnTo>
                    <a:lnTo>
                      <a:pt x="235" y="407"/>
                    </a:lnTo>
                    <a:lnTo>
                      <a:pt x="131" y="407"/>
                    </a:lnTo>
                    <a:lnTo>
                      <a:pt x="131" y="598"/>
                    </a:lnTo>
                    <a:lnTo>
                      <a:pt x="0" y="598"/>
                    </a:lnTo>
                    <a:lnTo>
                      <a:pt x="0" y="0"/>
                    </a:lnTo>
                    <a:close/>
                    <a:moveTo>
                      <a:pt x="266" y="290"/>
                    </a:moveTo>
                    <a:cubicBezTo>
                      <a:pt x="330" y="290"/>
                      <a:pt x="366" y="257"/>
                      <a:pt x="366" y="206"/>
                    </a:cubicBezTo>
                    <a:lnTo>
                      <a:pt x="366" y="204"/>
                    </a:lnTo>
                    <a:cubicBezTo>
                      <a:pt x="366" y="147"/>
                      <a:pt x="327" y="118"/>
                      <a:pt x="263" y="118"/>
                    </a:cubicBezTo>
                    <a:lnTo>
                      <a:pt x="131" y="118"/>
                    </a:lnTo>
                    <a:lnTo>
                      <a:pt x="131" y="290"/>
                    </a:lnTo>
                    <a:lnTo>
                      <a:pt x="266" y="290"/>
                    </a:lnTo>
                    <a:close/>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7" name="Freeform 9"/>
              <p:cNvSpPr>
                <a:spLocks noChangeArrowheads="1"/>
              </p:cNvSpPr>
              <p:nvPr/>
            </p:nvSpPr>
            <p:spPr bwMode="auto">
              <a:xfrm>
                <a:off x="3417015" y="2313442"/>
                <a:ext cx="191252" cy="191252"/>
              </a:xfrm>
              <a:custGeom>
                <a:avLst/>
                <a:gdLst>
                  <a:gd name="T0" fmla="*/ 141 w 599"/>
                  <a:gd name="T1" fmla="*/ 0 h 599"/>
                  <a:gd name="T2" fmla="*/ 299 w 599"/>
                  <a:gd name="T3" fmla="*/ 253 h 599"/>
                  <a:gd name="T4" fmla="*/ 456 w 599"/>
                  <a:gd name="T5" fmla="*/ 0 h 599"/>
                  <a:gd name="T6" fmla="*/ 598 w 599"/>
                  <a:gd name="T7" fmla="*/ 0 h 599"/>
                  <a:gd name="T8" fmla="*/ 598 w 599"/>
                  <a:gd name="T9" fmla="*/ 598 h 599"/>
                  <a:gd name="T10" fmla="*/ 467 w 599"/>
                  <a:gd name="T11" fmla="*/ 598 h 599"/>
                  <a:gd name="T12" fmla="*/ 467 w 599"/>
                  <a:gd name="T13" fmla="*/ 207 h 599"/>
                  <a:gd name="T14" fmla="*/ 299 w 599"/>
                  <a:gd name="T15" fmla="*/ 464 h 599"/>
                  <a:gd name="T16" fmla="*/ 295 w 599"/>
                  <a:gd name="T17" fmla="*/ 464 h 599"/>
                  <a:gd name="T18" fmla="*/ 129 w 599"/>
                  <a:gd name="T19" fmla="*/ 210 h 599"/>
                  <a:gd name="T20" fmla="*/ 129 w 599"/>
                  <a:gd name="T21" fmla="*/ 598 h 599"/>
                  <a:gd name="T22" fmla="*/ 0 w 599"/>
                  <a:gd name="T23" fmla="*/ 598 h 599"/>
                  <a:gd name="T24" fmla="*/ 0 w 599"/>
                  <a:gd name="T25" fmla="*/ 0 h 599"/>
                  <a:gd name="T26" fmla="*/ 141 w 599"/>
                  <a:gd name="T2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9" h="599">
                    <a:moveTo>
                      <a:pt x="141" y="0"/>
                    </a:moveTo>
                    <a:lnTo>
                      <a:pt x="299" y="253"/>
                    </a:lnTo>
                    <a:lnTo>
                      <a:pt x="456" y="0"/>
                    </a:lnTo>
                    <a:lnTo>
                      <a:pt x="598" y="0"/>
                    </a:lnTo>
                    <a:lnTo>
                      <a:pt x="598" y="598"/>
                    </a:lnTo>
                    <a:lnTo>
                      <a:pt x="467" y="598"/>
                    </a:lnTo>
                    <a:lnTo>
                      <a:pt x="467" y="207"/>
                    </a:lnTo>
                    <a:lnTo>
                      <a:pt x="299" y="464"/>
                    </a:lnTo>
                    <a:lnTo>
                      <a:pt x="295" y="464"/>
                    </a:lnTo>
                    <a:lnTo>
                      <a:pt x="129" y="210"/>
                    </a:lnTo>
                    <a:lnTo>
                      <a:pt x="129" y="598"/>
                    </a:lnTo>
                    <a:lnTo>
                      <a:pt x="0" y="598"/>
                    </a:lnTo>
                    <a:lnTo>
                      <a:pt x="0" y="0"/>
                    </a:lnTo>
                    <a:lnTo>
                      <a:pt x="141" y="0"/>
                    </a:lnTo>
                  </a:path>
                </a:pathLst>
              </a:custGeom>
              <a:solidFill>
                <a:srgbClr val="4D4D4D"/>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6" name="Freeform 167"/>
              <p:cNvSpPr>
                <a:spLocks noChangeArrowheads="1"/>
              </p:cNvSpPr>
              <p:nvPr/>
            </p:nvSpPr>
            <p:spPr bwMode="auto">
              <a:xfrm>
                <a:off x="2175285" y="2188284"/>
                <a:ext cx="70313" cy="91408"/>
              </a:xfrm>
              <a:custGeom>
                <a:avLst/>
                <a:gdLst>
                  <a:gd name="T0" fmla="*/ 0 w 222"/>
                  <a:gd name="T1" fmla="*/ 242 h 288"/>
                  <a:gd name="T2" fmla="*/ 36 w 222"/>
                  <a:gd name="T3" fmla="*/ 198 h 288"/>
                  <a:gd name="T4" fmla="*/ 119 w 222"/>
                  <a:gd name="T5" fmla="*/ 233 h 288"/>
                  <a:gd name="T6" fmla="*/ 160 w 222"/>
                  <a:gd name="T7" fmla="*/ 206 h 288"/>
                  <a:gd name="T8" fmla="*/ 160 w 222"/>
                  <a:gd name="T9" fmla="*/ 205 h 288"/>
                  <a:gd name="T10" fmla="*/ 103 w 222"/>
                  <a:gd name="T11" fmla="*/ 170 h 288"/>
                  <a:gd name="T12" fmla="*/ 11 w 222"/>
                  <a:gd name="T13" fmla="*/ 84 h 288"/>
                  <a:gd name="T14" fmla="*/ 11 w 222"/>
                  <a:gd name="T15" fmla="*/ 83 h 288"/>
                  <a:gd name="T16" fmla="*/ 108 w 222"/>
                  <a:gd name="T17" fmla="*/ 0 h 288"/>
                  <a:gd name="T18" fmla="*/ 212 w 222"/>
                  <a:gd name="T19" fmla="*/ 34 h 288"/>
                  <a:gd name="T20" fmla="*/ 180 w 222"/>
                  <a:gd name="T21" fmla="*/ 82 h 288"/>
                  <a:gd name="T22" fmla="*/ 108 w 222"/>
                  <a:gd name="T23" fmla="*/ 54 h 288"/>
                  <a:gd name="T24" fmla="*/ 72 w 222"/>
                  <a:gd name="T25" fmla="*/ 77 h 288"/>
                  <a:gd name="T26" fmla="*/ 72 w 222"/>
                  <a:gd name="T27" fmla="*/ 79 h 288"/>
                  <a:gd name="T28" fmla="*/ 132 w 222"/>
                  <a:gd name="T29" fmla="*/ 115 h 288"/>
                  <a:gd name="T30" fmla="*/ 221 w 222"/>
                  <a:gd name="T31" fmla="*/ 199 h 288"/>
                  <a:gd name="T32" fmla="*/ 221 w 222"/>
                  <a:gd name="T33" fmla="*/ 199 h 288"/>
                  <a:gd name="T34" fmla="*/ 118 w 222"/>
                  <a:gd name="T35" fmla="*/ 287 h 288"/>
                  <a:gd name="T36" fmla="*/ 0 w 222"/>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288">
                    <a:moveTo>
                      <a:pt x="0" y="242"/>
                    </a:moveTo>
                    <a:lnTo>
                      <a:pt x="36" y="198"/>
                    </a:lnTo>
                    <a:cubicBezTo>
                      <a:pt x="61" y="219"/>
                      <a:pt x="87" y="233"/>
                      <a:pt x="119" y="233"/>
                    </a:cubicBezTo>
                    <a:cubicBezTo>
                      <a:pt x="144" y="233"/>
                      <a:pt x="160" y="223"/>
                      <a:pt x="160" y="206"/>
                    </a:cubicBezTo>
                    <a:lnTo>
                      <a:pt x="160" y="205"/>
                    </a:lnTo>
                    <a:cubicBezTo>
                      <a:pt x="160" y="190"/>
                      <a:pt x="150" y="181"/>
                      <a:pt x="103" y="170"/>
                    </a:cubicBezTo>
                    <a:cubicBezTo>
                      <a:pt x="47" y="155"/>
                      <a:pt x="11" y="140"/>
                      <a:pt x="11" y="84"/>
                    </a:cubicBezTo>
                    <a:lnTo>
                      <a:pt x="11" y="83"/>
                    </a:lnTo>
                    <a:cubicBezTo>
                      <a:pt x="11" y="33"/>
                      <a:pt x="51" y="0"/>
                      <a:pt x="108" y="0"/>
                    </a:cubicBezTo>
                    <a:cubicBezTo>
                      <a:pt x="150" y="0"/>
                      <a:pt x="185" y="12"/>
                      <a:pt x="212" y="34"/>
                    </a:cubicBezTo>
                    <a:lnTo>
                      <a:pt x="180" y="82"/>
                    </a:lnTo>
                    <a:cubicBezTo>
                      <a:pt x="155" y="63"/>
                      <a:pt x="132" y="54"/>
                      <a:pt x="108" y="54"/>
                    </a:cubicBezTo>
                    <a:cubicBezTo>
                      <a:pt x="85" y="54"/>
                      <a:pt x="72" y="63"/>
                      <a:pt x="72" y="77"/>
                    </a:cubicBezTo>
                    <a:lnTo>
                      <a:pt x="72" y="79"/>
                    </a:lnTo>
                    <a:cubicBezTo>
                      <a:pt x="72" y="97"/>
                      <a:pt x="83" y="102"/>
                      <a:pt x="132" y="115"/>
                    </a:cubicBezTo>
                    <a:cubicBezTo>
                      <a:pt x="189" y="130"/>
                      <a:pt x="221" y="151"/>
                      <a:pt x="221" y="199"/>
                    </a:cubicBezTo>
                    <a:lnTo>
                      <a:pt x="221" y="199"/>
                    </a:lnTo>
                    <a:cubicBezTo>
                      <a:pt x="221" y="255"/>
                      <a:pt x="179" y="287"/>
                      <a:pt x="118"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7" name="Freeform 168"/>
              <p:cNvSpPr>
                <a:spLocks noChangeArrowheads="1"/>
              </p:cNvSpPr>
              <p:nvPr/>
            </p:nvSpPr>
            <p:spPr bwMode="auto">
              <a:xfrm>
                <a:off x="2251223" y="2186878"/>
                <a:ext cx="95626" cy="92813"/>
              </a:xfrm>
              <a:custGeom>
                <a:avLst/>
                <a:gdLst>
                  <a:gd name="T0" fmla="*/ 0 w 300"/>
                  <a:gd name="T1" fmla="*/ 146 h 290"/>
                  <a:gd name="T2" fmla="*/ 0 w 300"/>
                  <a:gd name="T3" fmla="*/ 145 h 290"/>
                  <a:gd name="T4" fmla="*/ 150 w 300"/>
                  <a:gd name="T5" fmla="*/ 0 h 290"/>
                  <a:gd name="T6" fmla="*/ 299 w 300"/>
                  <a:gd name="T7" fmla="*/ 145 h 290"/>
                  <a:gd name="T8" fmla="*/ 299 w 300"/>
                  <a:gd name="T9" fmla="*/ 145 h 290"/>
                  <a:gd name="T10" fmla="*/ 149 w 300"/>
                  <a:gd name="T11" fmla="*/ 289 h 290"/>
                  <a:gd name="T12" fmla="*/ 0 w 300"/>
                  <a:gd name="T13" fmla="*/ 146 h 290"/>
                  <a:gd name="T14" fmla="*/ 233 w 300"/>
                  <a:gd name="T15" fmla="*/ 146 h 290"/>
                  <a:gd name="T16" fmla="*/ 233 w 300"/>
                  <a:gd name="T17" fmla="*/ 145 h 290"/>
                  <a:gd name="T18" fmla="*/ 149 w 300"/>
                  <a:gd name="T19" fmla="*/ 57 h 290"/>
                  <a:gd name="T20" fmla="*/ 66 w 300"/>
                  <a:gd name="T21" fmla="*/ 145 h 290"/>
                  <a:gd name="T22" fmla="*/ 66 w 300"/>
                  <a:gd name="T23" fmla="*/ 145 h 290"/>
                  <a:gd name="T24" fmla="*/ 150 w 300"/>
                  <a:gd name="T25" fmla="*/ 233 h 290"/>
                  <a:gd name="T26" fmla="*/ 233 w 300"/>
                  <a:gd name="T27"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 h="290">
                    <a:moveTo>
                      <a:pt x="0" y="146"/>
                    </a:moveTo>
                    <a:lnTo>
                      <a:pt x="0" y="145"/>
                    </a:lnTo>
                    <a:cubicBezTo>
                      <a:pt x="0" y="65"/>
                      <a:pt x="64" y="0"/>
                      <a:pt x="150" y="0"/>
                    </a:cubicBezTo>
                    <a:cubicBezTo>
                      <a:pt x="236" y="0"/>
                      <a:pt x="299" y="64"/>
                      <a:pt x="299" y="145"/>
                    </a:cubicBezTo>
                    <a:lnTo>
                      <a:pt x="299" y="145"/>
                    </a:lnTo>
                    <a:cubicBezTo>
                      <a:pt x="299" y="225"/>
                      <a:pt x="236" y="289"/>
                      <a:pt x="149" y="289"/>
                    </a:cubicBezTo>
                    <a:cubicBezTo>
                      <a:pt x="63" y="289"/>
                      <a:pt x="0" y="225"/>
                      <a:pt x="0" y="146"/>
                    </a:cubicBezTo>
                    <a:close/>
                    <a:moveTo>
                      <a:pt x="233" y="146"/>
                    </a:moveTo>
                    <a:lnTo>
                      <a:pt x="233" y="145"/>
                    </a:lnTo>
                    <a:cubicBezTo>
                      <a:pt x="233" y="97"/>
                      <a:pt x="198" y="57"/>
                      <a:pt x="149" y="57"/>
                    </a:cubicBezTo>
                    <a:cubicBezTo>
                      <a:pt x="100" y="57"/>
                      <a:pt x="66" y="96"/>
                      <a:pt x="66" y="145"/>
                    </a:cubicBezTo>
                    <a:lnTo>
                      <a:pt x="66" y="145"/>
                    </a:lnTo>
                    <a:cubicBezTo>
                      <a:pt x="66" y="193"/>
                      <a:pt x="100" y="233"/>
                      <a:pt x="150" y="233"/>
                    </a:cubicBezTo>
                    <a:cubicBezTo>
                      <a:pt x="200" y="233"/>
                      <a:pt x="233" y="193"/>
                      <a:pt x="233" y="146"/>
                    </a:cubicBez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8" name="Freeform 169"/>
              <p:cNvSpPr>
                <a:spLocks noChangeArrowheads="1"/>
              </p:cNvSpPr>
              <p:nvPr/>
            </p:nvSpPr>
            <p:spPr bwMode="auto">
              <a:xfrm>
                <a:off x="2358099" y="2188284"/>
                <a:ext cx="68906" cy="90001"/>
              </a:xfrm>
              <a:custGeom>
                <a:avLst/>
                <a:gdLst>
                  <a:gd name="T0" fmla="*/ 0 w 214"/>
                  <a:gd name="T1" fmla="*/ 0 h 282"/>
                  <a:gd name="T2" fmla="*/ 213 w 214"/>
                  <a:gd name="T3" fmla="*/ 0 h 282"/>
                  <a:gd name="T4" fmla="*/ 213 w 214"/>
                  <a:gd name="T5" fmla="*/ 57 h 282"/>
                  <a:gd name="T6" fmla="*/ 61 w 214"/>
                  <a:gd name="T7" fmla="*/ 57 h 282"/>
                  <a:gd name="T8" fmla="*/ 61 w 214"/>
                  <a:gd name="T9" fmla="*/ 117 h 282"/>
                  <a:gd name="T10" fmla="*/ 195 w 214"/>
                  <a:gd name="T11" fmla="*/ 117 h 282"/>
                  <a:gd name="T12" fmla="*/ 195 w 214"/>
                  <a:gd name="T13" fmla="*/ 172 h 282"/>
                  <a:gd name="T14" fmla="*/ 61 w 214"/>
                  <a:gd name="T15" fmla="*/ 172 h 282"/>
                  <a:gd name="T16" fmla="*/ 61 w 214"/>
                  <a:gd name="T17" fmla="*/ 281 h 282"/>
                  <a:gd name="T18" fmla="*/ 0 w 214"/>
                  <a:gd name="T19" fmla="*/ 281 h 282"/>
                  <a:gd name="T20" fmla="*/ 0 w 214"/>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82">
                    <a:moveTo>
                      <a:pt x="0" y="0"/>
                    </a:moveTo>
                    <a:lnTo>
                      <a:pt x="213" y="0"/>
                    </a:lnTo>
                    <a:lnTo>
                      <a:pt x="213" y="57"/>
                    </a:lnTo>
                    <a:lnTo>
                      <a:pt x="61" y="57"/>
                    </a:lnTo>
                    <a:lnTo>
                      <a:pt x="61" y="117"/>
                    </a:lnTo>
                    <a:lnTo>
                      <a:pt x="195" y="117"/>
                    </a:lnTo>
                    <a:lnTo>
                      <a:pt x="195" y="172"/>
                    </a:lnTo>
                    <a:lnTo>
                      <a:pt x="61" y="172"/>
                    </a:lnTo>
                    <a:lnTo>
                      <a:pt x="6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9" name="Freeform 170"/>
              <p:cNvSpPr>
                <a:spLocks noChangeArrowheads="1"/>
              </p:cNvSpPr>
              <p:nvPr/>
            </p:nvSpPr>
            <p:spPr bwMode="auto">
              <a:xfrm>
                <a:off x="2428412"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7 w 233"/>
                  <a:gd name="T11" fmla="*/ 57 h 282"/>
                  <a:gd name="T12" fmla="*/ 147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7" y="57"/>
                    </a:lnTo>
                    <a:lnTo>
                      <a:pt x="147"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0" name="Freeform 171"/>
              <p:cNvSpPr>
                <a:spLocks noChangeArrowheads="1"/>
              </p:cNvSpPr>
              <p:nvPr/>
            </p:nvSpPr>
            <p:spPr bwMode="auto">
              <a:xfrm>
                <a:off x="2504351" y="2188284"/>
                <a:ext cx="135001" cy="90001"/>
              </a:xfrm>
              <a:custGeom>
                <a:avLst/>
                <a:gdLst>
                  <a:gd name="T0" fmla="*/ 0 w 425"/>
                  <a:gd name="T1" fmla="*/ 0 h 283"/>
                  <a:gd name="T2" fmla="*/ 66 w 425"/>
                  <a:gd name="T3" fmla="*/ 0 h 283"/>
                  <a:gd name="T4" fmla="*/ 123 w 425"/>
                  <a:gd name="T5" fmla="*/ 191 h 283"/>
                  <a:gd name="T6" fmla="*/ 187 w 425"/>
                  <a:gd name="T7" fmla="*/ 0 h 283"/>
                  <a:gd name="T8" fmla="*/ 240 w 425"/>
                  <a:gd name="T9" fmla="*/ 0 h 283"/>
                  <a:gd name="T10" fmla="*/ 302 w 425"/>
                  <a:gd name="T11" fmla="*/ 191 h 283"/>
                  <a:gd name="T12" fmla="*/ 360 w 425"/>
                  <a:gd name="T13" fmla="*/ 0 h 283"/>
                  <a:gd name="T14" fmla="*/ 424 w 425"/>
                  <a:gd name="T15" fmla="*/ 0 h 283"/>
                  <a:gd name="T16" fmla="*/ 328 w 425"/>
                  <a:gd name="T17" fmla="*/ 282 h 283"/>
                  <a:gd name="T18" fmla="*/ 276 w 425"/>
                  <a:gd name="T19" fmla="*/ 282 h 283"/>
                  <a:gd name="T20" fmla="*/ 212 w 425"/>
                  <a:gd name="T21" fmla="*/ 100 h 283"/>
                  <a:gd name="T22" fmla="*/ 149 w 425"/>
                  <a:gd name="T23" fmla="*/ 282 h 283"/>
                  <a:gd name="T24" fmla="*/ 95 w 425"/>
                  <a:gd name="T25" fmla="*/ 282 h 283"/>
                  <a:gd name="T26" fmla="*/ 0 w 425"/>
                  <a:gd name="T2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283">
                    <a:moveTo>
                      <a:pt x="0" y="0"/>
                    </a:moveTo>
                    <a:lnTo>
                      <a:pt x="66" y="0"/>
                    </a:lnTo>
                    <a:lnTo>
                      <a:pt x="123" y="191"/>
                    </a:lnTo>
                    <a:lnTo>
                      <a:pt x="187" y="0"/>
                    </a:lnTo>
                    <a:lnTo>
                      <a:pt x="240" y="0"/>
                    </a:lnTo>
                    <a:lnTo>
                      <a:pt x="302" y="191"/>
                    </a:lnTo>
                    <a:lnTo>
                      <a:pt x="360" y="0"/>
                    </a:lnTo>
                    <a:lnTo>
                      <a:pt x="424" y="0"/>
                    </a:lnTo>
                    <a:lnTo>
                      <a:pt x="328" y="282"/>
                    </a:lnTo>
                    <a:lnTo>
                      <a:pt x="276" y="282"/>
                    </a:lnTo>
                    <a:lnTo>
                      <a:pt x="212" y="100"/>
                    </a:lnTo>
                    <a:lnTo>
                      <a:pt x="149" y="282"/>
                    </a:lnTo>
                    <a:lnTo>
                      <a:pt x="95" y="282"/>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1" name="Freeform 172"/>
              <p:cNvSpPr>
                <a:spLocks noChangeArrowheads="1"/>
              </p:cNvSpPr>
              <p:nvPr/>
            </p:nvSpPr>
            <p:spPr bwMode="auto">
              <a:xfrm>
                <a:off x="2628102"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2" name="Freeform 173"/>
              <p:cNvSpPr>
                <a:spLocks noChangeArrowheads="1"/>
              </p:cNvSpPr>
              <p:nvPr/>
            </p:nvSpPr>
            <p:spPr bwMode="auto">
              <a:xfrm>
                <a:off x="2730759" y="2188284"/>
                <a:ext cx="77345" cy="90001"/>
              </a:xfrm>
              <a:custGeom>
                <a:avLst/>
                <a:gdLst>
                  <a:gd name="T0" fmla="*/ 0 w 242"/>
                  <a:gd name="T1" fmla="*/ 0 h 282"/>
                  <a:gd name="T2" fmla="*/ 127 w 242"/>
                  <a:gd name="T3" fmla="*/ 0 h 282"/>
                  <a:gd name="T4" fmla="*/ 209 w 242"/>
                  <a:gd name="T5" fmla="*/ 30 h 282"/>
                  <a:gd name="T6" fmla="*/ 233 w 242"/>
                  <a:gd name="T7" fmla="*/ 93 h 282"/>
                  <a:gd name="T8" fmla="*/ 233 w 242"/>
                  <a:gd name="T9" fmla="*/ 93 h 282"/>
                  <a:gd name="T10" fmla="*/ 173 w 242"/>
                  <a:gd name="T11" fmla="*/ 181 h 282"/>
                  <a:gd name="T12" fmla="*/ 241 w 242"/>
                  <a:gd name="T13" fmla="*/ 281 h 282"/>
                  <a:gd name="T14" fmla="*/ 169 w 242"/>
                  <a:gd name="T15" fmla="*/ 281 h 282"/>
                  <a:gd name="T16" fmla="*/ 109 w 242"/>
                  <a:gd name="T17" fmla="*/ 191 h 282"/>
                  <a:gd name="T18" fmla="*/ 61 w 242"/>
                  <a:gd name="T19" fmla="*/ 191 h 282"/>
                  <a:gd name="T20" fmla="*/ 61 w 242"/>
                  <a:gd name="T21" fmla="*/ 281 h 282"/>
                  <a:gd name="T22" fmla="*/ 0 w 242"/>
                  <a:gd name="T23" fmla="*/ 281 h 282"/>
                  <a:gd name="T24" fmla="*/ 0 w 242"/>
                  <a:gd name="T25" fmla="*/ 0 h 282"/>
                  <a:gd name="T26" fmla="*/ 123 w 242"/>
                  <a:gd name="T27" fmla="*/ 136 h 282"/>
                  <a:gd name="T28" fmla="*/ 170 w 242"/>
                  <a:gd name="T29" fmla="*/ 98 h 282"/>
                  <a:gd name="T30" fmla="*/ 170 w 242"/>
                  <a:gd name="T31" fmla="*/ 96 h 282"/>
                  <a:gd name="T32" fmla="*/ 122 w 242"/>
                  <a:gd name="T33" fmla="*/ 56 h 282"/>
                  <a:gd name="T34" fmla="*/ 61 w 242"/>
                  <a:gd name="T35" fmla="*/ 56 h 282"/>
                  <a:gd name="T36" fmla="*/ 61 w 242"/>
                  <a:gd name="T37" fmla="*/ 136 h 282"/>
                  <a:gd name="T38" fmla="*/ 123 w 242"/>
                  <a:gd name="T3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282">
                    <a:moveTo>
                      <a:pt x="0" y="0"/>
                    </a:moveTo>
                    <a:lnTo>
                      <a:pt x="127" y="0"/>
                    </a:lnTo>
                    <a:cubicBezTo>
                      <a:pt x="163" y="0"/>
                      <a:pt x="190" y="12"/>
                      <a:pt x="209" y="30"/>
                    </a:cubicBezTo>
                    <a:cubicBezTo>
                      <a:pt x="225" y="45"/>
                      <a:pt x="233" y="67"/>
                      <a:pt x="233" y="93"/>
                    </a:cubicBezTo>
                    <a:lnTo>
                      <a:pt x="233" y="93"/>
                    </a:lnTo>
                    <a:cubicBezTo>
                      <a:pt x="233" y="139"/>
                      <a:pt x="208" y="167"/>
                      <a:pt x="173" y="181"/>
                    </a:cubicBezTo>
                    <a:lnTo>
                      <a:pt x="241" y="281"/>
                    </a:lnTo>
                    <a:lnTo>
                      <a:pt x="169" y="281"/>
                    </a:lnTo>
                    <a:lnTo>
                      <a:pt x="109" y="191"/>
                    </a:lnTo>
                    <a:lnTo>
                      <a:pt x="61" y="191"/>
                    </a:lnTo>
                    <a:lnTo>
                      <a:pt x="61" y="281"/>
                    </a:lnTo>
                    <a:lnTo>
                      <a:pt x="0" y="281"/>
                    </a:lnTo>
                    <a:lnTo>
                      <a:pt x="0" y="0"/>
                    </a:lnTo>
                    <a:close/>
                    <a:moveTo>
                      <a:pt x="123" y="136"/>
                    </a:moveTo>
                    <a:cubicBezTo>
                      <a:pt x="154" y="136"/>
                      <a:pt x="170" y="121"/>
                      <a:pt x="170" y="98"/>
                    </a:cubicBezTo>
                    <a:lnTo>
                      <a:pt x="170" y="96"/>
                    </a:lnTo>
                    <a:cubicBezTo>
                      <a:pt x="170" y="70"/>
                      <a:pt x="152" y="56"/>
                      <a:pt x="122" y="56"/>
                    </a:cubicBezTo>
                    <a:lnTo>
                      <a:pt x="61" y="56"/>
                    </a:lnTo>
                    <a:lnTo>
                      <a:pt x="61" y="136"/>
                    </a:lnTo>
                    <a:lnTo>
                      <a:pt x="123" y="136"/>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3" name="Freeform 174"/>
              <p:cNvSpPr>
                <a:spLocks noChangeArrowheads="1"/>
              </p:cNvSpPr>
              <p:nvPr/>
            </p:nvSpPr>
            <p:spPr bwMode="auto">
              <a:xfrm>
                <a:off x="2816541" y="2188284"/>
                <a:ext cx="67501" cy="90001"/>
              </a:xfrm>
              <a:custGeom>
                <a:avLst/>
                <a:gdLst>
                  <a:gd name="T0" fmla="*/ 0 w 213"/>
                  <a:gd name="T1" fmla="*/ 0 h 282"/>
                  <a:gd name="T2" fmla="*/ 211 w 213"/>
                  <a:gd name="T3" fmla="*/ 0 h 282"/>
                  <a:gd name="T4" fmla="*/ 211 w 213"/>
                  <a:gd name="T5" fmla="*/ 56 h 282"/>
                  <a:gd name="T6" fmla="*/ 61 w 213"/>
                  <a:gd name="T7" fmla="*/ 56 h 282"/>
                  <a:gd name="T8" fmla="*/ 61 w 213"/>
                  <a:gd name="T9" fmla="*/ 113 h 282"/>
                  <a:gd name="T10" fmla="*/ 193 w 213"/>
                  <a:gd name="T11" fmla="*/ 113 h 282"/>
                  <a:gd name="T12" fmla="*/ 193 w 213"/>
                  <a:gd name="T13" fmla="*/ 167 h 282"/>
                  <a:gd name="T14" fmla="*/ 61 w 213"/>
                  <a:gd name="T15" fmla="*/ 167 h 282"/>
                  <a:gd name="T16" fmla="*/ 61 w 213"/>
                  <a:gd name="T17" fmla="*/ 227 h 282"/>
                  <a:gd name="T18" fmla="*/ 212 w 213"/>
                  <a:gd name="T19" fmla="*/ 227 h 282"/>
                  <a:gd name="T20" fmla="*/ 212 w 213"/>
                  <a:gd name="T21" fmla="*/ 281 h 282"/>
                  <a:gd name="T22" fmla="*/ 0 w 213"/>
                  <a:gd name="T23" fmla="*/ 281 h 282"/>
                  <a:gd name="T24" fmla="*/ 0 w 213"/>
                  <a:gd name="T25"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 h="282">
                    <a:moveTo>
                      <a:pt x="0" y="0"/>
                    </a:moveTo>
                    <a:lnTo>
                      <a:pt x="211" y="0"/>
                    </a:lnTo>
                    <a:lnTo>
                      <a:pt x="211" y="56"/>
                    </a:lnTo>
                    <a:lnTo>
                      <a:pt x="61" y="56"/>
                    </a:lnTo>
                    <a:lnTo>
                      <a:pt x="61" y="113"/>
                    </a:lnTo>
                    <a:lnTo>
                      <a:pt x="193" y="113"/>
                    </a:lnTo>
                    <a:lnTo>
                      <a:pt x="193" y="167"/>
                    </a:lnTo>
                    <a:lnTo>
                      <a:pt x="61" y="167"/>
                    </a:lnTo>
                    <a:lnTo>
                      <a:pt x="61" y="227"/>
                    </a:lnTo>
                    <a:lnTo>
                      <a:pt x="212" y="227"/>
                    </a:lnTo>
                    <a:lnTo>
                      <a:pt x="212"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4" name="Freeform 175"/>
              <p:cNvSpPr>
                <a:spLocks noChangeArrowheads="1"/>
              </p:cNvSpPr>
              <p:nvPr/>
            </p:nvSpPr>
            <p:spPr bwMode="auto">
              <a:xfrm>
                <a:off x="2920605" y="2188284"/>
                <a:ext cx="95626" cy="90001"/>
              </a:xfrm>
              <a:custGeom>
                <a:avLst/>
                <a:gdLst>
                  <a:gd name="T0" fmla="*/ 119 w 298"/>
                  <a:gd name="T1" fmla="*/ 0 h 283"/>
                  <a:gd name="T2" fmla="*/ 176 w 298"/>
                  <a:gd name="T3" fmla="*/ 0 h 283"/>
                  <a:gd name="T4" fmla="*/ 297 w 298"/>
                  <a:gd name="T5" fmla="*/ 282 h 283"/>
                  <a:gd name="T6" fmla="*/ 232 w 298"/>
                  <a:gd name="T7" fmla="*/ 282 h 283"/>
                  <a:gd name="T8" fmla="*/ 207 w 298"/>
                  <a:gd name="T9" fmla="*/ 219 h 283"/>
                  <a:gd name="T10" fmla="*/ 89 w 298"/>
                  <a:gd name="T11" fmla="*/ 219 h 283"/>
                  <a:gd name="T12" fmla="*/ 63 w 298"/>
                  <a:gd name="T13" fmla="*/ 282 h 283"/>
                  <a:gd name="T14" fmla="*/ 0 w 298"/>
                  <a:gd name="T15" fmla="*/ 282 h 283"/>
                  <a:gd name="T16" fmla="*/ 119 w 298"/>
                  <a:gd name="T17" fmla="*/ 0 h 283"/>
                  <a:gd name="T18" fmla="*/ 185 w 298"/>
                  <a:gd name="T19" fmla="*/ 165 h 283"/>
                  <a:gd name="T20" fmla="*/ 147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19" y="0"/>
                    </a:moveTo>
                    <a:lnTo>
                      <a:pt x="176" y="0"/>
                    </a:lnTo>
                    <a:lnTo>
                      <a:pt x="297" y="282"/>
                    </a:lnTo>
                    <a:lnTo>
                      <a:pt x="232" y="282"/>
                    </a:lnTo>
                    <a:lnTo>
                      <a:pt x="207" y="219"/>
                    </a:lnTo>
                    <a:lnTo>
                      <a:pt x="89" y="219"/>
                    </a:lnTo>
                    <a:lnTo>
                      <a:pt x="63" y="282"/>
                    </a:lnTo>
                    <a:lnTo>
                      <a:pt x="0" y="282"/>
                    </a:lnTo>
                    <a:lnTo>
                      <a:pt x="119" y="0"/>
                    </a:lnTo>
                    <a:close/>
                    <a:moveTo>
                      <a:pt x="185" y="165"/>
                    </a:moveTo>
                    <a:lnTo>
                      <a:pt x="147"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5" name="Freeform 176"/>
              <p:cNvSpPr>
                <a:spLocks noChangeArrowheads="1"/>
              </p:cNvSpPr>
              <p:nvPr/>
            </p:nvSpPr>
            <p:spPr bwMode="auto">
              <a:xfrm>
                <a:off x="3021856" y="2188284"/>
                <a:ext cx="80157" cy="90001"/>
              </a:xfrm>
              <a:custGeom>
                <a:avLst/>
                <a:gdLst>
                  <a:gd name="T0" fmla="*/ 57 w 251"/>
                  <a:gd name="T1" fmla="*/ 0 h 282"/>
                  <a:gd name="T2" fmla="*/ 189 w 251"/>
                  <a:gd name="T3" fmla="*/ 174 h 282"/>
                  <a:gd name="T4" fmla="*/ 189 w 251"/>
                  <a:gd name="T5" fmla="*/ 0 h 282"/>
                  <a:gd name="T6" fmla="*/ 250 w 251"/>
                  <a:gd name="T7" fmla="*/ 0 h 282"/>
                  <a:gd name="T8" fmla="*/ 250 w 251"/>
                  <a:gd name="T9" fmla="*/ 281 h 282"/>
                  <a:gd name="T10" fmla="*/ 197 w 251"/>
                  <a:gd name="T11" fmla="*/ 281 h 282"/>
                  <a:gd name="T12" fmla="*/ 61 w 251"/>
                  <a:gd name="T13" fmla="*/ 103 h 282"/>
                  <a:gd name="T14" fmla="*/ 61 w 251"/>
                  <a:gd name="T15" fmla="*/ 281 h 282"/>
                  <a:gd name="T16" fmla="*/ 0 w 251"/>
                  <a:gd name="T17" fmla="*/ 281 h 282"/>
                  <a:gd name="T18" fmla="*/ 0 w 251"/>
                  <a:gd name="T19" fmla="*/ 0 h 282"/>
                  <a:gd name="T20" fmla="*/ 57 w 251"/>
                  <a:gd name="T2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2">
                    <a:moveTo>
                      <a:pt x="57" y="0"/>
                    </a:moveTo>
                    <a:lnTo>
                      <a:pt x="189" y="174"/>
                    </a:lnTo>
                    <a:lnTo>
                      <a:pt x="189" y="0"/>
                    </a:lnTo>
                    <a:lnTo>
                      <a:pt x="250" y="0"/>
                    </a:lnTo>
                    <a:lnTo>
                      <a:pt x="250" y="281"/>
                    </a:lnTo>
                    <a:lnTo>
                      <a:pt x="197" y="281"/>
                    </a:lnTo>
                    <a:lnTo>
                      <a:pt x="61" y="103"/>
                    </a:lnTo>
                    <a:lnTo>
                      <a:pt x="61" y="281"/>
                    </a:lnTo>
                    <a:lnTo>
                      <a:pt x="0" y="281"/>
                    </a:lnTo>
                    <a:lnTo>
                      <a:pt x="0" y="0"/>
                    </a:lnTo>
                    <a:lnTo>
                      <a:pt x="57"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6" name="Freeform 177"/>
              <p:cNvSpPr>
                <a:spLocks noChangeArrowheads="1"/>
              </p:cNvSpPr>
              <p:nvPr/>
            </p:nvSpPr>
            <p:spPr bwMode="auto">
              <a:xfrm>
                <a:off x="3109044" y="2188284"/>
                <a:ext cx="95626" cy="90001"/>
              </a:xfrm>
              <a:custGeom>
                <a:avLst/>
                <a:gdLst>
                  <a:gd name="T0" fmla="*/ 121 w 298"/>
                  <a:gd name="T1" fmla="*/ 0 h 283"/>
                  <a:gd name="T2" fmla="*/ 178 w 298"/>
                  <a:gd name="T3" fmla="*/ 0 h 283"/>
                  <a:gd name="T4" fmla="*/ 297 w 298"/>
                  <a:gd name="T5" fmla="*/ 282 h 283"/>
                  <a:gd name="T6" fmla="*/ 233 w 298"/>
                  <a:gd name="T7" fmla="*/ 282 h 283"/>
                  <a:gd name="T8" fmla="*/ 207 w 298"/>
                  <a:gd name="T9" fmla="*/ 219 h 283"/>
                  <a:gd name="T10" fmla="*/ 89 w 298"/>
                  <a:gd name="T11" fmla="*/ 219 h 283"/>
                  <a:gd name="T12" fmla="*/ 64 w 298"/>
                  <a:gd name="T13" fmla="*/ 282 h 283"/>
                  <a:gd name="T14" fmla="*/ 0 w 298"/>
                  <a:gd name="T15" fmla="*/ 282 h 283"/>
                  <a:gd name="T16" fmla="*/ 121 w 298"/>
                  <a:gd name="T17" fmla="*/ 0 h 283"/>
                  <a:gd name="T18" fmla="*/ 185 w 298"/>
                  <a:gd name="T19" fmla="*/ 165 h 283"/>
                  <a:gd name="T20" fmla="*/ 149 w 298"/>
                  <a:gd name="T21" fmla="*/ 74 h 283"/>
                  <a:gd name="T22" fmla="*/ 111 w 298"/>
                  <a:gd name="T23" fmla="*/ 165 h 283"/>
                  <a:gd name="T24" fmla="*/ 185 w 298"/>
                  <a:gd name="T25" fmla="*/ 16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83">
                    <a:moveTo>
                      <a:pt x="121" y="0"/>
                    </a:moveTo>
                    <a:lnTo>
                      <a:pt x="178" y="0"/>
                    </a:lnTo>
                    <a:lnTo>
                      <a:pt x="297" y="282"/>
                    </a:lnTo>
                    <a:lnTo>
                      <a:pt x="233" y="282"/>
                    </a:lnTo>
                    <a:lnTo>
                      <a:pt x="207" y="219"/>
                    </a:lnTo>
                    <a:lnTo>
                      <a:pt x="89" y="219"/>
                    </a:lnTo>
                    <a:lnTo>
                      <a:pt x="64" y="282"/>
                    </a:lnTo>
                    <a:lnTo>
                      <a:pt x="0" y="282"/>
                    </a:lnTo>
                    <a:lnTo>
                      <a:pt x="121" y="0"/>
                    </a:lnTo>
                    <a:close/>
                    <a:moveTo>
                      <a:pt x="185" y="165"/>
                    </a:moveTo>
                    <a:lnTo>
                      <a:pt x="149" y="74"/>
                    </a:lnTo>
                    <a:lnTo>
                      <a:pt x="111" y="165"/>
                    </a:lnTo>
                    <a:lnTo>
                      <a:pt x="185" y="165"/>
                    </a:lnTo>
                    <a:close/>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7" name="Freeform 178"/>
              <p:cNvSpPr>
                <a:spLocks noChangeArrowheads="1"/>
              </p:cNvSpPr>
              <p:nvPr/>
            </p:nvSpPr>
            <p:spPr bwMode="auto">
              <a:xfrm>
                <a:off x="3210295" y="2188284"/>
                <a:ext cx="64688" cy="90001"/>
              </a:xfrm>
              <a:custGeom>
                <a:avLst/>
                <a:gdLst>
                  <a:gd name="T0" fmla="*/ 0 w 202"/>
                  <a:gd name="T1" fmla="*/ 0 h 282"/>
                  <a:gd name="T2" fmla="*/ 61 w 202"/>
                  <a:gd name="T3" fmla="*/ 0 h 282"/>
                  <a:gd name="T4" fmla="*/ 61 w 202"/>
                  <a:gd name="T5" fmla="*/ 225 h 282"/>
                  <a:gd name="T6" fmla="*/ 201 w 202"/>
                  <a:gd name="T7" fmla="*/ 225 h 282"/>
                  <a:gd name="T8" fmla="*/ 201 w 202"/>
                  <a:gd name="T9" fmla="*/ 281 h 282"/>
                  <a:gd name="T10" fmla="*/ 0 w 202"/>
                  <a:gd name="T11" fmla="*/ 281 h 282"/>
                  <a:gd name="T12" fmla="*/ 0 w 202"/>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202" h="282">
                    <a:moveTo>
                      <a:pt x="0" y="0"/>
                    </a:moveTo>
                    <a:lnTo>
                      <a:pt x="61" y="0"/>
                    </a:lnTo>
                    <a:lnTo>
                      <a:pt x="61" y="225"/>
                    </a:lnTo>
                    <a:lnTo>
                      <a:pt x="201" y="225"/>
                    </a:lnTo>
                    <a:lnTo>
                      <a:pt x="201"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8" name="Freeform 179"/>
              <p:cNvSpPr>
                <a:spLocks noChangeArrowheads="1"/>
              </p:cNvSpPr>
              <p:nvPr/>
            </p:nvSpPr>
            <p:spPr bwMode="auto">
              <a:xfrm>
                <a:off x="3258108" y="2188284"/>
                <a:ext cx="88594" cy="90001"/>
              </a:xfrm>
              <a:custGeom>
                <a:avLst/>
                <a:gdLst>
                  <a:gd name="T0" fmla="*/ 106 w 277"/>
                  <a:gd name="T1" fmla="*/ 171 h 282"/>
                  <a:gd name="T2" fmla="*/ 0 w 277"/>
                  <a:gd name="T3" fmla="*/ 0 h 282"/>
                  <a:gd name="T4" fmla="*/ 70 w 277"/>
                  <a:gd name="T5" fmla="*/ 0 h 282"/>
                  <a:gd name="T6" fmla="*/ 138 w 277"/>
                  <a:gd name="T7" fmla="*/ 113 h 282"/>
                  <a:gd name="T8" fmla="*/ 206 w 277"/>
                  <a:gd name="T9" fmla="*/ 0 h 282"/>
                  <a:gd name="T10" fmla="*/ 276 w 277"/>
                  <a:gd name="T11" fmla="*/ 0 h 282"/>
                  <a:gd name="T12" fmla="*/ 167 w 277"/>
                  <a:gd name="T13" fmla="*/ 170 h 282"/>
                  <a:gd name="T14" fmla="*/ 167 w 277"/>
                  <a:gd name="T15" fmla="*/ 281 h 282"/>
                  <a:gd name="T16" fmla="*/ 106 w 277"/>
                  <a:gd name="T17" fmla="*/ 281 h 282"/>
                  <a:gd name="T18" fmla="*/ 106 w 277"/>
                  <a:gd name="T19"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82">
                    <a:moveTo>
                      <a:pt x="106" y="171"/>
                    </a:moveTo>
                    <a:lnTo>
                      <a:pt x="0" y="0"/>
                    </a:lnTo>
                    <a:lnTo>
                      <a:pt x="70" y="0"/>
                    </a:lnTo>
                    <a:lnTo>
                      <a:pt x="138" y="113"/>
                    </a:lnTo>
                    <a:lnTo>
                      <a:pt x="206" y="0"/>
                    </a:lnTo>
                    <a:lnTo>
                      <a:pt x="276" y="0"/>
                    </a:lnTo>
                    <a:lnTo>
                      <a:pt x="167" y="170"/>
                    </a:lnTo>
                    <a:lnTo>
                      <a:pt x="167" y="281"/>
                    </a:lnTo>
                    <a:lnTo>
                      <a:pt x="106" y="281"/>
                    </a:lnTo>
                    <a:lnTo>
                      <a:pt x="106" y="171"/>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9" name="Freeform 180"/>
              <p:cNvSpPr>
                <a:spLocks noChangeArrowheads="1"/>
              </p:cNvSpPr>
              <p:nvPr/>
            </p:nvSpPr>
            <p:spPr bwMode="auto">
              <a:xfrm>
                <a:off x="3345296" y="2188284"/>
                <a:ext cx="74532" cy="90001"/>
              </a:xfrm>
              <a:custGeom>
                <a:avLst/>
                <a:gdLst>
                  <a:gd name="T0" fmla="*/ 85 w 233"/>
                  <a:gd name="T1" fmla="*/ 57 h 282"/>
                  <a:gd name="T2" fmla="*/ 0 w 233"/>
                  <a:gd name="T3" fmla="*/ 57 h 282"/>
                  <a:gd name="T4" fmla="*/ 0 w 233"/>
                  <a:gd name="T5" fmla="*/ 0 h 282"/>
                  <a:gd name="T6" fmla="*/ 232 w 233"/>
                  <a:gd name="T7" fmla="*/ 0 h 282"/>
                  <a:gd name="T8" fmla="*/ 232 w 233"/>
                  <a:gd name="T9" fmla="*/ 57 h 282"/>
                  <a:gd name="T10" fmla="*/ 146 w 233"/>
                  <a:gd name="T11" fmla="*/ 57 h 282"/>
                  <a:gd name="T12" fmla="*/ 146 w 233"/>
                  <a:gd name="T13" fmla="*/ 281 h 282"/>
                  <a:gd name="T14" fmla="*/ 85 w 233"/>
                  <a:gd name="T15" fmla="*/ 281 h 282"/>
                  <a:gd name="T16" fmla="*/ 85 w 233"/>
                  <a:gd name="T17" fmla="*/ 5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282">
                    <a:moveTo>
                      <a:pt x="85" y="57"/>
                    </a:moveTo>
                    <a:lnTo>
                      <a:pt x="0" y="57"/>
                    </a:lnTo>
                    <a:lnTo>
                      <a:pt x="0" y="0"/>
                    </a:lnTo>
                    <a:lnTo>
                      <a:pt x="232" y="0"/>
                    </a:lnTo>
                    <a:lnTo>
                      <a:pt x="232" y="57"/>
                    </a:lnTo>
                    <a:lnTo>
                      <a:pt x="146" y="57"/>
                    </a:lnTo>
                    <a:lnTo>
                      <a:pt x="146" y="281"/>
                    </a:lnTo>
                    <a:lnTo>
                      <a:pt x="85" y="281"/>
                    </a:lnTo>
                    <a:lnTo>
                      <a:pt x="85" y="57"/>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0" name="Freeform 181"/>
              <p:cNvSpPr>
                <a:spLocks noChangeArrowheads="1"/>
              </p:cNvSpPr>
              <p:nvPr/>
            </p:nvSpPr>
            <p:spPr bwMode="auto">
              <a:xfrm>
                <a:off x="3428265" y="2188284"/>
                <a:ext cx="21094" cy="90001"/>
              </a:xfrm>
              <a:custGeom>
                <a:avLst/>
                <a:gdLst>
                  <a:gd name="T0" fmla="*/ 0 w 64"/>
                  <a:gd name="T1" fmla="*/ 0 h 282"/>
                  <a:gd name="T2" fmla="*/ 63 w 64"/>
                  <a:gd name="T3" fmla="*/ 0 h 282"/>
                  <a:gd name="T4" fmla="*/ 63 w 64"/>
                  <a:gd name="T5" fmla="*/ 281 h 282"/>
                  <a:gd name="T6" fmla="*/ 0 w 64"/>
                  <a:gd name="T7" fmla="*/ 281 h 282"/>
                  <a:gd name="T8" fmla="*/ 0 w 64"/>
                  <a:gd name="T9" fmla="*/ 0 h 282"/>
                </a:gdLst>
                <a:ahLst/>
                <a:cxnLst>
                  <a:cxn ang="0">
                    <a:pos x="T0" y="T1"/>
                  </a:cxn>
                  <a:cxn ang="0">
                    <a:pos x="T2" y="T3"/>
                  </a:cxn>
                  <a:cxn ang="0">
                    <a:pos x="T4" y="T5"/>
                  </a:cxn>
                  <a:cxn ang="0">
                    <a:pos x="T6" y="T7"/>
                  </a:cxn>
                  <a:cxn ang="0">
                    <a:pos x="T8" y="T9"/>
                  </a:cxn>
                </a:cxnLst>
                <a:rect l="0" t="0" r="r" b="b"/>
                <a:pathLst>
                  <a:path w="64" h="282">
                    <a:moveTo>
                      <a:pt x="0" y="0"/>
                    </a:moveTo>
                    <a:lnTo>
                      <a:pt x="63" y="0"/>
                    </a:lnTo>
                    <a:lnTo>
                      <a:pt x="63" y="281"/>
                    </a:lnTo>
                    <a:lnTo>
                      <a:pt x="0" y="281"/>
                    </a:lnTo>
                    <a:lnTo>
                      <a:pt x="0" y="0"/>
                    </a:ln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1" name="Freeform 182"/>
              <p:cNvSpPr>
                <a:spLocks noChangeArrowheads="1"/>
              </p:cNvSpPr>
              <p:nvPr/>
            </p:nvSpPr>
            <p:spPr bwMode="auto">
              <a:xfrm>
                <a:off x="3460610" y="2186878"/>
                <a:ext cx="82969" cy="92813"/>
              </a:xfrm>
              <a:custGeom>
                <a:avLst/>
                <a:gdLst>
                  <a:gd name="T0" fmla="*/ 0 w 259"/>
                  <a:gd name="T1" fmla="*/ 146 h 290"/>
                  <a:gd name="T2" fmla="*/ 0 w 259"/>
                  <a:gd name="T3" fmla="*/ 145 h 290"/>
                  <a:gd name="T4" fmla="*/ 146 w 259"/>
                  <a:gd name="T5" fmla="*/ 0 h 290"/>
                  <a:gd name="T6" fmla="*/ 257 w 259"/>
                  <a:gd name="T7" fmla="*/ 43 h 290"/>
                  <a:gd name="T8" fmla="*/ 216 w 259"/>
                  <a:gd name="T9" fmla="*/ 89 h 290"/>
                  <a:gd name="T10" fmla="*/ 146 w 259"/>
                  <a:gd name="T11" fmla="*/ 57 h 290"/>
                  <a:gd name="T12" fmla="*/ 64 w 259"/>
                  <a:gd name="T13" fmla="*/ 145 h 290"/>
                  <a:gd name="T14" fmla="*/ 64 w 259"/>
                  <a:gd name="T15" fmla="*/ 145 h 290"/>
                  <a:gd name="T16" fmla="*/ 146 w 259"/>
                  <a:gd name="T17" fmla="*/ 233 h 290"/>
                  <a:gd name="T18" fmla="*/ 219 w 259"/>
                  <a:gd name="T19" fmla="*/ 200 h 290"/>
                  <a:gd name="T20" fmla="*/ 258 w 259"/>
                  <a:gd name="T21" fmla="*/ 239 h 290"/>
                  <a:gd name="T22" fmla="*/ 143 w 259"/>
                  <a:gd name="T23" fmla="*/ 289 h 290"/>
                  <a:gd name="T24" fmla="*/ 0 w 259"/>
                  <a:gd name="T25" fmla="*/ 14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290">
                    <a:moveTo>
                      <a:pt x="0" y="146"/>
                    </a:moveTo>
                    <a:lnTo>
                      <a:pt x="0" y="145"/>
                    </a:lnTo>
                    <a:cubicBezTo>
                      <a:pt x="0" y="65"/>
                      <a:pt x="60" y="0"/>
                      <a:pt x="146" y="0"/>
                    </a:cubicBezTo>
                    <a:cubicBezTo>
                      <a:pt x="198" y="0"/>
                      <a:pt x="230" y="18"/>
                      <a:pt x="257" y="43"/>
                    </a:cubicBezTo>
                    <a:lnTo>
                      <a:pt x="216" y="89"/>
                    </a:lnTo>
                    <a:cubicBezTo>
                      <a:pt x="196" y="68"/>
                      <a:pt x="173" y="57"/>
                      <a:pt x="146" y="57"/>
                    </a:cubicBezTo>
                    <a:cubicBezTo>
                      <a:pt x="98" y="57"/>
                      <a:pt x="64" y="96"/>
                      <a:pt x="64" y="145"/>
                    </a:cubicBezTo>
                    <a:lnTo>
                      <a:pt x="64" y="145"/>
                    </a:lnTo>
                    <a:cubicBezTo>
                      <a:pt x="64" y="193"/>
                      <a:pt x="97" y="233"/>
                      <a:pt x="146" y="233"/>
                    </a:cubicBezTo>
                    <a:cubicBezTo>
                      <a:pt x="178" y="233"/>
                      <a:pt x="197" y="219"/>
                      <a:pt x="219" y="200"/>
                    </a:cubicBezTo>
                    <a:lnTo>
                      <a:pt x="258" y="239"/>
                    </a:lnTo>
                    <a:cubicBezTo>
                      <a:pt x="229" y="271"/>
                      <a:pt x="197" y="289"/>
                      <a:pt x="143" y="289"/>
                    </a:cubicBezTo>
                    <a:cubicBezTo>
                      <a:pt x="61" y="289"/>
                      <a:pt x="0" y="226"/>
                      <a:pt x="0" y="146"/>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2" name="Freeform 183"/>
              <p:cNvSpPr>
                <a:spLocks noChangeArrowheads="1"/>
              </p:cNvSpPr>
              <p:nvPr/>
            </p:nvSpPr>
            <p:spPr bwMode="auto">
              <a:xfrm>
                <a:off x="3544986" y="2188284"/>
                <a:ext cx="71719" cy="91408"/>
              </a:xfrm>
              <a:custGeom>
                <a:avLst/>
                <a:gdLst>
                  <a:gd name="T0" fmla="*/ 0 w 223"/>
                  <a:gd name="T1" fmla="*/ 242 h 288"/>
                  <a:gd name="T2" fmla="*/ 36 w 223"/>
                  <a:gd name="T3" fmla="*/ 198 h 288"/>
                  <a:gd name="T4" fmla="*/ 120 w 223"/>
                  <a:gd name="T5" fmla="*/ 233 h 288"/>
                  <a:gd name="T6" fmla="*/ 161 w 223"/>
                  <a:gd name="T7" fmla="*/ 206 h 288"/>
                  <a:gd name="T8" fmla="*/ 161 w 223"/>
                  <a:gd name="T9" fmla="*/ 205 h 288"/>
                  <a:gd name="T10" fmla="*/ 104 w 223"/>
                  <a:gd name="T11" fmla="*/ 170 h 288"/>
                  <a:gd name="T12" fmla="*/ 11 w 223"/>
                  <a:gd name="T13" fmla="*/ 84 h 288"/>
                  <a:gd name="T14" fmla="*/ 11 w 223"/>
                  <a:gd name="T15" fmla="*/ 83 h 288"/>
                  <a:gd name="T16" fmla="*/ 109 w 223"/>
                  <a:gd name="T17" fmla="*/ 0 h 288"/>
                  <a:gd name="T18" fmla="*/ 213 w 223"/>
                  <a:gd name="T19" fmla="*/ 34 h 288"/>
                  <a:gd name="T20" fmla="*/ 181 w 223"/>
                  <a:gd name="T21" fmla="*/ 82 h 288"/>
                  <a:gd name="T22" fmla="*/ 108 w 223"/>
                  <a:gd name="T23" fmla="*/ 54 h 288"/>
                  <a:gd name="T24" fmla="*/ 72 w 223"/>
                  <a:gd name="T25" fmla="*/ 77 h 288"/>
                  <a:gd name="T26" fmla="*/ 72 w 223"/>
                  <a:gd name="T27" fmla="*/ 79 h 288"/>
                  <a:gd name="T28" fmla="*/ 133 w 223"/>
                  <a:gd name="T29" fmla="*/ 115 h 288"/>
                  <a:gd name="T30" fmla="*/ 222 w 223"/>
                  <a:gd name="T31" fmla="*/ 199 h 288"/>
                  <a:gd name="T32" fmla="*/ 222 w 223"/>
                  <a:gd name="T33" fmla="*/ 199 h 288"/>
                  <a:gd name="T34" fmla="*/ 119 w 223"/>
                  <a:gd name="T35" fmla="*/ 287 h 288"/>
                  <a:gd name="T36" fmla="*/ 0 w 223"/>
                  <a:gd name="T37"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 h="288">
                    <a:moveTo>
                      <a:pt x="0" y="242"/>
                    </a:moveTo>
                    <a:lnTo>
                      <a:pt x="36" y="198"/>
                    </a:lnTo>
                    <a:cubicBezTo>
                      <a:pt x="62" y="219"/>
                      <a:pt x="89" y="233"/>
                      <a:pt x="120" y="233"/>
                    </a:cubicBezTo>
                    <a:cubicBezTo>
                      <a:pt x="145" y="233"/>
                      <a:pt x="161" y="223"/>
                      <a:pt x="161" y="206"/>
                    </a:cubicBezTo>
                    <a:lnTo>
                      <a:pt x="161" y="205"/>
                    </a:lnTo>
                    <a:cubicBezTo>
                      <a:pt x="161" y="190"/>
                      <a:pt x="151" y="181"/>
                      <a:pt x="104" y="170"/>
                    </a:cubicBezTo>
                    <a:cubicBezTo>
                      <a:pt x="47" y="155"/>
                      <a:pt x="11" y="140"/>
                      <a:pt x="11" y="84"/>
                    </a:cubicBezTo>
                    <a:lnTo>
                      <a:pt x="11" y="83"/>
                    </a:lnTo>
                    <a:cubicBezTo>
                      <a:pt x="11" y="33"/>
                      <a:pt x="52" y="0"/>
                      <a:pt x="109" y="0"/>
                    </a:cubicBezTo>
                    <a:cubicBezTo>
                      <a:pt x="150" y="0"/>
                      <a:pt x="184" y="12"/>
                      <a:pt x="213" y="34"/>
                    </a:cubicBezTo>
                    <a:lnTo>
                      <a:pt x="181" y="82"/>
                    </a:lnTo>
                    <a:cubicBezTo>
                      <a:pt x="156" y="63"/>
                      <a:pt x="132" y="54"/>
                      <a:pt x="108" y="54"/>
                    </a:cubicBezTo>
                    <a:cubicBezTo>
                      <a:pt x="84" y="54"/>
                      <a:pt x="72" y="63"/>
                      <a:pt x="72" y="77"/>
                    </a:cubicBezTo>
                    <a:lnTo>
                      <a:pt x="72" y="79"/>
                    </a:lnTo>
                    <a:cubicBezTo>
                      <a:pt x="72" y="97"/>
                      <a:pt x="84" y="102"/>
                      <a:pt x="133" y="115"/>
                    </a:cubicBezTo>
                    <a:cubicBezTo>
                      <a:pt x="190" y="130"/>
                      <a:pt x="222" y="151"/>
                      <a:pt x="222" y="199"/>
                    </a:cubicBezTo>
                    <a:lnTo>
                      <a:pt x="222" y="199"/>
                    </a:lnTo>
                    <a:cubicBezTo>
                      <a:pt x="222" y="255"/>
                      <a:pt x="179" y="287"/>
                      <a:pt x="119" y="287"/>
                    </a:cubicBezTo>
                    <a:cubicBezTo>
                      <a:pt x="76" y="287"/>
                      <a:pt x="33" y="272"/>
                      <a:pt x="0" y="242"/>
                    </a:cubicBezTo>
                  </a:path>
                </a:pathLst>
              </a:custGeom>
              <a:solidFill>
                <a:srgbClr val="B3B3B3"/>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3" name="Freeform 184"/>
              <p:cNvSpPr>
                <a:spLocks noChangeArrowheads="1"/>
              </p:cNvSpPr>
              <p:nvPr/>
            </p:nvSpPr>
            <p:spPr bwMode="auto">
              <a:xfrm>
                <a:off x="2183722" y="2064533"/>
                <a:ext cx="54844" cy="81563"/>
              </a:xfrm>
              <a:custGeom>
                <a:avLst/>
                <a:gdLst>
                  <a:gd name="T0" fmla="*/ 128 w 172"/>
                  <a:gd name="T1" fmla="*/ 253 h 254"/>
                  <a:gd name="T2" fmla="*/ 71 w 172"/>
                  <a:gd name="T3" fmla="*/ 135 h 254"/>
                  <a:gd name="T4" fmla="*/ 38 w 172"/>
                  <a:gd name="T5" fmla="*/ 60 h 254"/>
                  <a:gd name="T6" fmla="*/ 38 w 172"/>
                  <a:gd name="T7" fmla="*/ 60 h 254"/>
                  <a:gd name="T8" fmla="*/ 41 w 172"/>
                  <a:gd name="T9" fmla="*/ 131 h 254"/>
                  <a:gd name="T10" fmla="*/ 42 w 172"/>
                  <a:gd name="T11" fmla="*/ 253 h 254"/>
                  <a:gd name="T12" fmla="*/ 0 w 172"/>
                  <a:gd name="T13" fmla="*/ 253 h 254"/>
                  <a:gd name="T14" fmla="*/ 0 w 172"/>
                  <a:gd name="T15" fmla="*/ 0 h 254"/>
                  <a:gd name="T16" fmla="*/ 48 w 172"/>
                  <a:gd name="T17" fmla="*/ 0 h 254"/>
                  <a:gd name="T18" fmla="*/ 109 w 172"/>
                  <a:gd name="T19" fmla="*/ 124 h 254"/>
                  <a:gd name="T20" fmla="*/ 135 w 172"/>
                  <a:gd name="T21" fmla="*/ 189 h 254"/>
                  <a:gd name="T22" fmla="*/ 136 w 172"/>
                  <a:gd name="T23" fmla="*/ 188 h 254"/>
                  <a:gd name="T24" fmla="*/ 132 w 172"/>
                  <a:gd name="T25" fmla="*/ 116 h 254"/>
                  <a:gd name="T26" fmla="*/ 132 w 172"/>
                  <a:gd name="T27" fmla="*/ 0 h 254"/>
                  <a:gd name="T28" fmla="*/ 171 w 172"/>
                  <a:gd name="T29" fmla="*/ 0 h 254"/>
                  <a:gd name="T30" fmla="*/ 171 w 172"/>
                  <a:gd name="T31" fmla="*/ 253 h 254"/>
                  <a:gd name="T32" fmla="*/ 128 w 172"/>
                  <a:gd name="T33"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254">
                    <a:moveTo>
                      <a:pt x="128" y="253"/>
                    </a:moveTo>
                    <a:lnTo>
                      <a:pt x="71" y="135"/>
                    </a:lnTo>
                    <a:cubicBezTo>
                      <a:pt x="57" y="106"/>
                      <a:pt x="43" y="74"/>
                      <a:pt x="38" y="60"/>
                    </a:cubicBezTo>
                    <a:lnTo>
                      <a:pt x="38" y="60"/>
                    </a:lnTo>
                    <a:cubicBezTo>
                      <a:pt x="39" y="82"/>
                      <a:pt x="39" y="109"/>
                      <a:pt x="41" y="131"/>
                    </a:cubicBezTo>
                    <a:lnTo>
                      <a:pt x="42" y="253"/>
                    </a:lnTo>
                    <a:lnTo>
                      <a:pt x="0" y="253"/>
                    </a:lnTo>
                    <a:lnTo>
                      <a:pt x="0" y="0"/>
                    </a:lnTo>
                    <a:lnTo>
                      <a:pt x="48" y="0"/>
                    </a:lnTo>
                    <a:lnTo>
                      <a:pt x="109" y="124"/>
                    </a:lnTo>
                    <a:cubicBezTo>
                      <a:pt x="121" y="147"/>
                      <a:pt x="132" y="178"/>
                      <a:pt x="135" y="189"/>
                    </a:cubicBezTo>
                    <a:lnTo>
                      <a:pt x="136" y="188"/>
                    </a:lnTo>
                    <a:cubicBezTo>
                      <a:pt x="135" y="175"/>
                      <a:pt x="132" y="139"/>
                      <a:pt x="132" y="116"/>
                    </a:cubicBezTo>
                    <a:lnTo>
                      <a:pt x="132" y="0"/>
                    </a:lnTo>
                    <a:lnTo>
                      <a:pt x="171" y="0"/>
                    </a:lnTo>
                    <a:lnTo>
                      <a:pt x="171" y="253"/>
                    </a:lnTo>
                    <a:lnTo>
                      <a:pt x="128" y="253"/>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4" name="Freeform 185"/>
              <p:cNvSpPr>
                <a:spLocks noChangeArrowheads="1"/>
              </p:cNvSpPr>
              <p:nvPr/>
            </p:nvSpPr>
            <p:spPr bwMode="auto">
              <a:xfrm>
                <a:off x="2248410" y="2085627"/>
                <a:ext cx="49219" cy="61876"/>
              </a:xfrm>
              <a:custGeom>
                <a:avLst/>
                <a:gdLst>
                  <a:gd name="T0" fmla="*/ 44 w 156"/>
                  <a:gd name="T1" fmla="*/ 111 h 195"/>
                  <a:gd name="T2" fmla="*/ 90 w 156"/>
                  <a:gd name="T3" fmla="*/ 164 h 195"/>
                  <a:gd name="T4" fmla="*/ 136 w 156"/>
                  <a:gd name="T5" fmla="*/ 145 h 195"/>
                  <a:gd name="T6" fmla="*/ 151 w 156"/>
                  <a:gd name="T7" fmla="*/ 169 h 195"/>
                  <a:gd name="T8" fmla="*/ 85 w 156"/>
                  <a:gd name="T9" fmla="*/ 194 h 195"/>
                  <a:gd name="T10" fmla="*/ 0 w 156"/>
                  <a:gd name="T11" fmla="*/ 97 h 195"/>
                  <a:gd name="T12" fmla="*/ 23 w 156"/>
                  <a:gd name="T13" fmla="*/ 25 h 195"/>
                  <a:gd name="T14" fmla="*/ 79 w 156"/>
                  <a:gd name="T15" fmla="*/ 0 h 195"/>
                  <a:gd name="T16" fmla="*/ 130 w 156"/>
                  <a:gd name="T17" fmla="*/ 18 h 195"/>
                  <a:gd name="T18" fmla="*/ 155 w 156"/>
                  <a:gd name="T19" fmla="*/ 100 h 195"/>
                  <a:gd name="T20" fmla="*/ 155 w 156"/>
                  <a:gd name="T21" fmla="*/ 108 h 195"/>
                  <a:gd name="T22" fmla="*/ 44 w 156"/>
                  <a:gd name="T23" fmla="*/ 108 h 195"/>
                  <a:gd name="T24" fmla="*/ 44 w 156"/>
                  <a:gd name="T25" fmla="*/ 111 h 195"/>
                  <a:gd name="T26" fmla="*/ 79 w 156"/>
                  <a:gd name="T27" fmla="*/ 31 h 195"/>
                  <a:gd name="T28" fmla="*/ 44 w 156"/>
                  <a:gd name="T29" fmla="*/ 78 h 195"/>
                  <a:gd name="T30" fmla="*/ 112 w 156"/>
                  <a:gd name="T31" fmla="*/ 78 h 195"/>
                  <a:gd name="T32" fmla="*/ 79 w 156"/>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95">
                    <a:moveTo>
                      <a:pt x="44" y="111"/>
                    </a:moveTo>
                    <a:cubicBezTo>
                      <a:pt x="44" y="136"/>
                      <a:pt x="54" y="164"/>
                      <a:pt x="90" y="164"/>
                    </a:cubicBezTo>
                    <a:cubicBezTo>
                      <a:pt x="107" y="164"/>
                      <a:pt x="122" y="157"/>
                      <a:pt x="136" y="145"/>
                    </a:cubicBezTo>
                    <a:lnTo>
                      <a:pt x="151" y="169"/>
                    </a:lnTo>
                    <a:cubicBezTo>
                      <a:pt x="132" y="186"/>
                      <a:pt x="109" y="194"/>
                      <a:pt x="85" y="194"/>
                    </a:cubicBezTo>
                    <a:cubicBezTo>
                      <a:pt x="33" y="194"/>
                      <a:pt x="0" y="157"/>
                      <a:pt x="0" y="97"/>
                    </a:cubicBezTo>
                    <a:cubicBezTo>
                      <a:pt x="0" y="64"/>
                      <a:pt x="7" y="43"/>
                      <a:pt x="23" y="25"/>
                    </a:cubicBezTo>
                    <a:cubicBezTo>
                      <a:pt x="37" y="7"/>
                      <a:pt x="57" y="0"/>
                      <a:pt x="79" y="0"/>
                    </a:cubicBezTo>
                    <a:cubicBezTo>
                      <a:pt x="98" y="0"/>
                      <a:pt x="115" y="4"/>
                      <a:pt x="130" y="18"/>
                    </a:cubicBezTo>
                    <a:cubicBezTo>
                      <a:pt x="147" y="34"/>
                      <a:pt x="155" y="56"/>
                      <a:pt x="155" y="100"/>
                    </a:cubicBezTo>
                    <a:lnTo>
                      <a:pt x="155" y="108"/>
                    </a:lnTo>
                    <a:lnTo>
                      <a:pt x="44" y="108"/>
                    </a:lnTo>
                    <a:lnTo>
                      <a:pt x="44" y="111"/>
                    </a:lnTo>
                    <a:close/>
                    <a:moveTo>
                      <a:pt x="79" y="31"/>
                    </a:moveTo>
                    <a:cubicBezTo>
                      <a:pt x="57" y="31"/>
                      <a:pt x="44" y="49"/>
                      <a:pt x="44"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5" name="Freeform 186"/>
              <p:cNvSpPr>
                <a:spLocks noChangeArrowheads="1"/>
              </p:cNvSpPr>
              <p:nvPr/>
            </p:nvSpPr>
            <p:spPr bwMode="auto">
              <a:xfrm>
                <a:off x="2303254" y="2085627"/>
                <a:ext cx="80157" cy="60469"/>
              </a:xfrm>
              <a:custGeom>
                <a:avLst/>
                <a:gdLst>
                  <a:gd name="T0" fmla="*/ 196 w 250"/>
                  <a:gd name="T1" fmla="*/ 188 h 189"/>
                  <a:gd name="T2" fmla="*/ 158 w 250"/>
                  <a:gd name="T3" fmla="*/ 188 h 189"/>
                  <a:gd name="T4" fmla="*/ 135 w 250"/>
                  <a:gd name="T5" fmla="*/ 102 h 189"/>
                  <a:gd name="T6" fmla="*/ 124 w 250"/>
                  <a:gd name="T7" fmla="*/ 52 h 189"/>
                  <a:gd name="T8" fmla="*/ 122 w 250"/>
                  <a:gd name="T9" fmla="*/ 52 h 189"/>
                  <a:gd name="T10" fmla="*/ 110 w 250"/>
                  <a:gd name="T11" fmla="*/ 105 h 189"/>
                  <a:gd name="T12" fmla="*/ 88 w 250"/>
                  <a:gd name="T13" fmla="*/ 188 h 189"/>
                  <a:gd name="T14" fmla="*/ 50 w 250"/>
                  <a:gd name="T15" fmla="*/ 188 h 189"/>
                  <a:gd name="T16" fmla="*/ 0 w 250"/>
                  <a:gd name="T17" fmla="*/ 5 h 189"/>
                  <a:gd name="T18" fmla="*/ 39 w 250"/>
                  <a:gd name="T19" fmla="*/ 0 h 189"/>
                  <a:gd name="T20" fmla="*/ 60 w 250"/>
                  <a:gd name="T21" fmla="*/ 88 h 189"/>
                  <a:gd name="T22" fmla="*/ 70 w 250"/>
                  <a:gd name="T23" fmla="*/ 138 h 189"/>
                  <a:gd name="T24" fmla="*/ 71 w 250"/>
                  <a:gd name="T25" fmla="*/ 138 h 189"/>
                  <a:gd name="T26" fmla="*/ 81 w 250"/>
                  <a:gd name="T27" fmla="*/ 88 h 189"/>
                  <a:gd name="T28" fmla="*/ 104 w 250"/>
                  <a:gd name="T29" fmla="*/ 2 h 189"/>
                  <a:gd name="T30" fmla="*/ 145 w 250"/>
                  <a:gd name="T31" fmla="*/ 2 h 189"/>
                  <a:gd name="T32" fmla="*/ 165 w 250"/>
                  <a:gd name="T33" fmla="*/ 86 h 189"/>
                  <a:gd name="T34" fmla="*/ 176 w 250"/>
                  <a:gd name="T35" fmla="*/ 138 h 189"/>
                  <a:gd name="T36" fmla="*/ 178 w 250"/>
                  <a:gd name="T37" fmla="*/ 138 h 189"/>
                  <a:gd name="T38" fmla="*/ 188 w 250"/>
                  <a:gd name="T39" fmla="*/ 88 h 189"/>
                  <a:gd name="T40" fmla="*/ 207 w 250"/>
                  <a:gd name="T41" fmla="*/ 2 h 189"/>
                  <a:gd name="T42" fmla="*/ 249 w 250"/>
                  <a:gd name="T43" fmla="*/ 2 h 189"/>
                  <a:gd name="T44" fmla="*/ 196 w 250"/>
                  <a:gd name="T45"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0" h="189">
                    <a:moveTo>
                      <a:pt x="196" y="188"/>
                    </a:moveTo>
                    <a:lnTo>
                      <a:pt x="158" y="188"/>
                    </a:lnTo>
                    <a:lnTo>
                      <a:pt x="135" y="102"/>
                    </a:lnTo>
                    <a:cubicBezTo>
                      <a:pt x="129" y="81"/>
                      <a:pt x="124" y="52"/>
                      <a:pt x="124" y="52"/>
                    </a:cubicBezTo>
                    <a:lnTo>
                      <a:pt x="122" y="52"/>
                    </a:lnTo>
                    <a:cubicBezTo>
                      <a:pt x="122" y="52"/>
                      <a:pt x="120" y="70"/>
                      <a:pt x="110" y="105"/>
                    </a:cubicBezTo>
                    <a:lnTo>
                      <a:pt x="88" y="188"/>
                    </a:lnTo>
                    <a:lnTo>
                      <a:pt x="50" y="188"/>
                    </a:lnTo>
                    <a:lnTo>
                      <a:pt x="0" y="5"/>
                    </a:lnTo>
                    <a:lnTo>
                      <a:pt x="39" y="0"/>
                    </a:lnTo>
                    <a:lnTo>
                      <a:pt x="60" y="88"/>
                    </a:lnTo>
                    <a:cubicBezTo>
                      <a:pt x="66" y="112"/>
                      <a:pt x="70" y="138"/>
                      <a:pt x="70" y="138"/>
                    </a:cubicBezTo>
                    <a:lnTo>
                      <a:pt x="71" y="138"/>
                    </a:lnTo>
                    <a:cubicBezTo>
                      <a:pt x="71" y="138"/>
                      <a:pt x="74" y="113"/>
                      <a:pt x="81" y="88"/>
                    </a:cubicBezTo>
                    <a:lnTo>
                      <a:pt x="104" y="2"/>
                    </a:lnTo>
                    <a:lnTo>
                      <a:pt x="145" y="2"/>
                    </a:lnTo>
                    <a:lnTo>
                      <a:pt x="165" y="86"/>
                    </a:lnTo>
                    <a:cubicBezTo>
                      <a:pt x="174" y="116"/>
                      <a:pt x="176" y="138"/>
                      <a:pt x="176" y="138"/>
                    </a:cubicBezTo>
                    <a:lnTo>
                      <a:pt x="178" y="138"/>
                    </a:lnTo>
                    <a:cubicBezTo>
                      <a:pt x="178" y="138"/>
                      <a:pt x="182" y="111"/>
                      <a:pt x="188" y="88"/>
                    </a:cubicBezTo>
                    <a:lnTo>
                      <a:pt x="207" y="2"/>
                    </a:lnTo>
                    <a:lnTo>
                      <a:pt x="249" y="2"/>
                    </a:lnTo>
                    <a:lnTo>
                      <a:pt x="196" y="188"/>
                    </a:ln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6" name="Freeform 187"/>
              <p:cNvSpPr>
                <a:spLocks noChangeArrowheads="1"/>
              </p:cNvSpPr>
              <p:nvPr/>
            </p:nvSpPr>
            <p:spPr bwMode="auto">
              <a:xfrm>
                <a:off x="2418568" y="2064533"/>
                <a:ext cx="54845" cy="81563"/>
              </a:xfrm>
              <a:custGeom>
                <a:avLst/>
                <a:gdLst>
                  <a:gd name="T0" fmla="*/ 123 w 174"/>
                  <a:gd name="T1" fmla="*/ 253 h 254"/>
                  <a:gd name="T2" fmla="*/ 101 w 174"/>
                  <a:gd name="T3" fmla="*/ 214 h 254"/>
                  <a:gd name="T4" fmla="*/ 58 w 174"/>
                  <a:gd name="T5" fmla="*/ 152 h 254"/>
                  <a:gd name="T6" fmla="*/ 41 w 174"/>
                  <a:gd name="T7" fmla="*/ 145 h 254"/>
                  <a:gd name="T8" fmla="*/ 41 w 174"/>
                  <a:gd name="T9" fmla="*/ 253 h 254"/>
                  <a:gd name="T10" fmla="*/ 0 w 174"/>
                  <a:gd name="T11" fmla="*/ 253 h 254"/>
                  <a:gd name="T12" fmla="*/ 0 w 174"/>
                  <a:gd name="T13" fmla="*/ 0 h 254"/>
                  <a:gd name="T14" fmla="*/ 77 w 174"/>
                  <a:gd name="T15" fmla="*/ 0 h 254"/>
                  <a:gd name="T16" fmla="*/ 159 w 174"/>
                  <a:gd name="T17" fmla="*/ 73 h 254"/>
                  <a:gd name="T18" fmla="*/ 97 w 174"/>
                  <a:gd name="T19" fmla="*/ 142 h 254"/>
                  <a:gd name="T20" fmla="*/ 136 w 174"/>
                  <a:gd name="T21" fmla="*/ 193 h 254"/>
                  <a:gd name="T22" fmla="*/ 173 w 174"/>
                  <a:gd name="T23" fmla="*/ 253 h 254"/>
                  <a:gd name="T24" fmla="*/ 123 w 174"/>
                  <a:gd name="T25" fmla="*/ 253 h 254"/>
                  <a:gd name="T26" fmla="*/ 63 w 174"/>
                  <a:gd name="T27" fmla="*/ 34 h 254"/>
                  <a:gd name="T28" fmla="*/ 41 w 174"/>
                  <a:gd name="T29" fmla="*/ 34 h 254"/>
                  <a:gd name="T30" fmla="*/ 41 w 174"/>
                  <a:gd name="T31" fmla="*/ 114 h 254"/>
                  <a:gd name="T32" fmla="*/ 62 w 174"/>
                  <a:gd name="T33" fmla="*/ 114 h 254"/>
                  <a:gd name="T34" fmla="*/ 104 w 174"/>
                  <a:gd name="T35" fmla="*/ 103 h 254"/>
                  <a:gd name="T36" fmla="*/ 115 w 174"/>
                  <a:gd name="T37" fmla="*/ 73 h 254"/>
                  <a:gd name="T38" fmla="*/ 63 w 174"/>
                  <a:gd name="T39" fmla="*/ 3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254">
                    <a:moveTo>
                      <a:pt x="123" y="253"/>
                    </a:moveTo>
                    <a:lnTo>
                      <a:pt x="101" y="214"/>
                    </a:lnTo>
                    <a:cubicBezTo>
                      <a:pt x="83" y="184"/>
                      <a:pt x="72" y="166"/>
                      <a:pt x="58" y="152"/>
                    </a:cubicBezTo>
                    <a:cubicBezTo>
                      <a:pt x="52" y="147"/>
                      <a:pt x="50" y="145"/>
                      <a:pt x="41" y="145"/>
                    </a:cubicBezTo>
                    <a:lnTo>
                      <a:pt x="41" y="253"/>
                    </a:lnTo>
                    <a:lnTo>
                      <a:pt x="0" y="253"/>
                    </a:lnTo>
                    <a:lnTo>
                      <a:pt x="0" y="0"/>
                    </a:lnTo>
                    <a:lnTo>
                      <a:pt x="77" y="0"/>
                    </a:lnTo>
                    <a:cubicBezTo>
                      <a:pt x="134" y="0"/>
                      <a:pt x="159" y="34"/>
                      <a:pt x="159" y="73"/>
                    </a:cubicBezTo>
                    <a:cubicBezTo>
                      <a:pt x="159" y="109"/>
                      <a:pt x="136" y="142"/>
                      <a:pt x="97" y="142"/>
                    </a:cubicBezTo>
                    <a:cubicBezTo>
                      <a:pt x="105" y="147"/>
                      <a:pt x="122" y="171"/>
                      <a:pt x="136" y="193"/>
                    </a:cubicBezTo>
                    <a:lnTo>
                      <a:pt x="173" y="253"/>
                    </a:lnTo>
                    <a:lnTo>
                      <a:pt x="123" y="253"/>
                    </a:lnTo>
                    <a:close/>
                    <a:moveTo>
                      <a:pt x="63" y="34"/>
                    </a:moveTo>
                    <a:lnTo>
                      <a:pt x="41" y="34"/>
                    </a:lnTo>
                    <a:lnTo>
                      <a:pt x="41" y="114"/>
                    </a:lnTo>
                    <a:lnTo>
                      <a:pt x="62" y="114"/>
                    </a:lnTo>
                    <a:cubicBezTo>
                      <a:pt x="84" y="114"/>
                      <a:pt x="97" y="111"/>
                      <a:pt x="104" y="103"/>
                    </a:cubicBezTo>
                    <a:cubicBezTo>
                      <a:pt x="111" y="96"/>
                      <a:pt x="115" y="86"/>
                      <a:pt x="115" y="73"/>
                    </a:cubicBezTo>
                    <a:cubicBezTo>
                      <a:pt x="115" y="48"/>
                      <a:pt x="101" y="34"/>
                      <a:pt x="63" y="34"/>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7" name="Freeform 188"/>
              <p:cNvSpPr>
                <a:spLocks noChangeArrowheads="1"/>
              </p:cNvSpPr>
              <p:nvPr/>
            </p:nvSpPr>
            <p:spPr bwMode="auto">
              <a:xfrm>
                <a:off x="2476225" y="2085627"/>
                <a:ext cx="49219" cy="61876"/>
              </a:xfrm>
              <a:custGeom>
                <a:avLst/>
                <a:gdLst>
                  <a:gd name="T0" fmla="*/ 45 w 155"/>
                  <a:gd name="T1" fmla="*/ 111 h 195"/>
                  <a:gd name="T2" fmla="*/ 90 w 155"/>
                  <a:gd name="T3" fmla="*/ 164 h 195"/>
                  <a:gd name="T4" fmla="*/ 136 w 155"/>
                  <a:gd name="T5" fmla="*/ 145 h 195"/>
                  <a:gd name="T6" fmla="*/ 151 w 155"/>
                  <a:gd name="T7" fmla="*/ 169 h 195"/>
                  <a:gd name="T8" fmla="*/ 85 w 155"/>
                  <a:gd name="T9" fmla="*/ 194 h 195"/>
                  <a:gd name="T10" fmla="*/ 0 w 155"/>
                  <a:gd name="T11" fmla="*/ 97 h 195"/>
                  <a:gd name="T12" fmla="*/ 22 w 155"/>
                  <a:gd name="T13" fmla="*/ 25 h 195"/>
                  <a:gd name="T14" fmla="*/ 79 w 155"/>
                  <a:gd name="T15" fmla="*/ 0 h 195"/>
                  <a:gd name="T16" fmla="*/ 131 w 155"/>
                  <a:gd name="T17" fmla="*/ 18 h 195"/>
                  <a:gd name="T18" fmla="*/ 154 w 155"/>
                  <a:gd name="T19" fmla="*/ 100 h 195"/>
                  <a:gd name="T20" fmla="*/ 154 w 155"/>
                  <a:gd name="T21" fmla="*/ 108 h 195"/>
                  <a:gd name="T22" fmla="*/ 45 w 155"/>
                  <a:gd name="T23" fmla="*/ 108 h 195"/>
                  <a:gd name="T24" fmla="*/ 45 w 155"/>
                  <a:gd name="T25" fmla="*/ 111 h 195"/>
                  <a:gd name="T26" fmla="*/ 79 w 155"/>
                  <a:gd name="T27" fmla="*/ 31 h 195"/>
                  <a:gd name="T28" fmla="*/ 45 w 155"/>
                  <a:gd name="T29" fmla="*/ 78 h 195"/>
                  <a:gd name="T30" fmla="*/ 112 w 155"/>
                  <a:gd name="T31" fmla="*/ 78 h 195"/>
                  <a:gd name="T32" fmla="*/ 79 w 155"/>
                  <a:gd name="T33" fmla="*/ 3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95">
                    <a:moveTo>
                      <a:pt x="45" y="111"/>
                    </a:moveTo>
                    <a:cubicBezTo>
                      <a:pt x="45" y="136"/>
                      <a:pt x="54" y="164"/>
                      <a:pt x="90" y="164"/>
                    </a:cubicBezTo>
                    <a:cubicBezTo>
                      <a:pt x="107" y="164"/>
                      <a:pt x="122" y="157"/>
                      <a:pt x="136" y="145"/>
                    </a:cubicBezTo>
                    <a:lnTo>
                      <a:pt x="151" y="169"/>
                    </a:lnTo>
                    <a:cubicBezTo>
                      <a:pt x="132" y="186"/>
                      <a:pt x="110" y="194"/>
                      <a:pt x="85" y="194"/>
                    </a:cubicBezTo>
                    <a:cubicBezTo>
                      <a:pt x="32" y="194"/>
                      <a:pt x="0" y="157"/>
                      <a:pt x="0" y="97"/>
                    </a:cubicBezTo>
                    <a:cubicBezTo>
                      <a:pt x="0" y="64"/>
                      <a:pt x="7" y="43"/>
                      <a:pt x="22" y="25"/>
                    </a:cubicBezTo>
                    <a:cubicBezTo>
                      <a:pt x="38" y="7"/>
                      <a:pt x="56" y="0"/>
                      <a:pt x="79" y="0"/>
                    </a:cubicBezTo>
                    <a:cubicBezTo>
                      <a:pt x="97" y="0"/>
                      <a:pt x="115" y="4"/>
                      <a:pt x="131" y="18"/>
                    </a:cubicBezTo>
                    <a:cubicBezTo>
                      <a:pt x="147" y="34"/>
                      <a:pt x="154" y="56"/>
                      <a:pt x="154" y="100"/>
                    </a:cubicBezTo>
                    <a:lnTo>
                      <a:pt x="154" y="108"/>
                    </a:lnTo>
                    <a:lnTo>
                      <a:pt x="45" y="108"/>
                    </a:lnTo>
                    <a:lnTo>
                      <a:pt x="45" y="111"/>
                    </a:lnTo>
                    <a:close/>
                    <a:moveTo>
                      <a:pt x="79" y="31"/>
                    </a:moveTo>
                    <a:cubicBezTo>
                      <a:pt x="57" y="31"/>
                      <a:pt x="45" y="49"/>
                      <a:pt x="45" y="78"/>
                    </a:cubicBezTo>
                    <a:lnTo>
                      <a:pt x="112" y="78"/>
                    </a:lnTo>
                    <a:cubicBezTo>
                      <a:pt x="112" y="49"/>
                      <a:pt x="100" y="31"/>
                      <a:pt x="79" y="31"/>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8" name="Freeform 189"/>
              <p:cNvSpPr>
                <a:spLocks noChangeArrowheads="1"/>
              </p:cNvSpPr>
              <p:nvPr/>
            </p:nvSpPr>
            <p:spPr bwMode="auto">
              <a:xfrm>
                <a:off x="2535288" y="2060315"/>
                <a:ext cx="22500" cy="87188"/>
              </a:xfrm>
              <a:custGeom>
                <a:avLst/>
                <a:gdLst>
                  <a:gd name="T0" fmla="*/ 44 w 69"/>
                  <a:gd name="T1" fmla="*/ 273 h 274"/>
                  <a:gd name="T2" fmla="*/ 3 w 69"/>
                  <a:gd name="T3" fmla="*/ 222 h 274"/>
                  <a:gd name="T4" fmla="*/ 3 w 69"/>
                  <a:gd name="T5" fmla="*/ 64 h 274"/>
                  <a:gd name="T6" fmla="*/ 0 w 69"/>
                  <a:gd name="T7" fmla="*/ 9 h 274"/>
                  <a:gd name="T8" fmla="*/ 42 w 69"/>
                  <a:gd name="T9" fmla="*/ 0 h 274"/>
                  <a:gd name="T10" fmla="*/ 44 w 69"/>
                  <a:gd name="T11" fmla="*/ 51 h 274"/>
                  <a:gd name="T12" fmla="*/ 44 w 69"/>
                  <a:gd name="T13" fmla="*/ 208 h 274"/>
                  <a:gd name="T14" fmla="*/ 49 w 69"/>
                  <a:gd name="T15" fmla="*/ 241 h 274"/>
                  <a:gd name="T16" fmla="*/ 61 w 69"/>
                  <a:gd name="T17" fmla="*/ 244 h 274"/>
                  <a:gd name="T18" fmla="*/ 68 w 69"/>
                  <a:gd name="T19" fmla="*/ 269 h 274"/>
                  <a:gd name="T20" fmla="*/ 44 w 69"/>
                  <a:gd name="T21" fmla="*/ 27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274">
                    <a:moveTo>
                      <a:pt x="44" y="273"/>
                    </a:moveTo>
                    <a:cubicBezTo>
                      <a:pt x="3" y="273"/>
                      <a:pt x="3" y="237"/>
                      <a:pt x="3" y="222"/>
                    </a:cubicBezTo>
                    <a:lnTo>
                      <a:pt x="3" y="64"/>
                    </a:lnTo>
                    <a:cubicBezTo>
                      <a:pt x="3" y="39"/>
                      <a:pt x="3" y="25"/>
                      <a:pt x="0" y="9"/>
                    </a:cubicBezTo>
                    <a:lnTo>
                      <a:pt x="42" y="0"/>
                    </a:lnTo>
                    <a:cubicBezTo>
                      <a:pt x="44" y="11"/>
                      <a:pt x="44" y="26"/>
                      <a:pt x="44" y="51"/>
                    </a:cubicBezTo>
                    <a:lnTo>
                      <a:pt x="44" y="208"/>
                    </a:lnTo>
                    <a:cubicBezTo>
                      <a:pt x="44" y="233"/>
                      <a:pt x="46" y="237"/>
                      <a:pt x="49" y="241"/>
                    </a:cubicBezTo>
                    <a:cubicBezTo>
                      <a:pt x="50" y="244"/>
                      <a:pt x="57" y="247"/>
                      <a:pt x="61" y="244"/>
                    </a:cubicBezTo>
                    <a:lnTo>
                      <a:pt x="68" y="269"/>
                    </a:lnTo>
                    <a:cubicBezTo>
                      <a:pt x="61" y="272"/>
                      <a:pt x="53" y="273"/>
                      <a:pt x="44" y="273"/>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9" name="Freeform 190"/>
              <p:cNvSpPr>
                <a:spLocks noChangeArrowheads="1"/>
              </p:cNvSpPr>
              <p:nvPr/>
            </p:nvSpPr>
            <p:spPr bwMode="auto">
              <a:xfrm>
                <a:off x="2563414" y="2060315"/>
                <a:ext cx="18281" cy="85782"/>
              </a:xfrm>
              <a:custGeom>
                <a:avLst/>
                <a:gdLst>
                  <a:gd name="T0" fmla="*/ 27 w 56"/>
                  <a:gd name="T1" fmla="*/ 54 h 267"/>
                  <a:gd name="T2" fmla="*/ 0 w 56"/>
                  <a:gd name="T3" fmla="*/ 27 h 267"/>
                  <a:gd name="T4" fmla="*/ 28 w 56"/>
                  <a:gd name="T5" fmla="*/ 0 h 267"/>
                  <a:gd name="T6" fmla="*/ 55 w 56"/>
                  <a:gd name="T7" fmla="*/ 27 h 267"/>
                  <a:gd name="T8" fmla="*/ 27 w 56"/>
                  <a:gd name="T9" fmla="*/ 54 h 267"/>
                  <a:gd name="T10" fmla="*/ 7 w 56"/>
                  <a:gd name="T11" fmla="*/ 266 h 267"/>
                  <a:gd name="T12" fmla="*/ 7 w 56"/>
                  <a:gd name="T13" fmla="*/ 84 h 267"/>
                  <a:gd name="T14" fmla="*/ 48 w 56"/>
                  <a:gd name="T15" fmla="*/ 77 h 267"/>
                  <a:gd name="T16" fmla="*/ 48 w 56"/>
                  <a:gd name="T17" fmla="*/ 266 h 267"/>
                  <a:gd name="T18" fmla="*/ 7 w 56"/>
                  <a:gd name="T19"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267">
                    <a:moveTo>
                      <a:pt x="27" y="54"/>
                    </a:moveTo>
                    <a:cubicBezTo>
                      <a:pt x="13" y="54"/>
                      <a:pt x="0" y="41"/>
                      <a:pt x="0" y="27"/>
                    </a:cubicBezTo>
                    <a:cubicBezTo>
                      <a:pt x="0" y="12"/>
                      <a:pt x="13" y="0"/>
                      <a:pt x="28" y="0"/>
                    </a:cubicBezTo>
                    <a:cubicBezTo>
                      <a:pt x="42" y="0"/>
                      <a:pt x="55" y="12"/>
                      <a:pt x="55" y="27"/>
                    </a:cubicBezTo>
                    <a:cubicBezTo>
                      <a:pt x="55" y="41"/>
                      <a:pt x="42" y="54"/>
                      <a:pt x="27" y="54"/>
                    </a:cubicBezTo>
                    <a:close/>
                    <a:moveTo>
                      <a:pt x="7" y="266"/>
                    </a:moveTo>
                    <a:lnTo>
                      <a:pt x="7" y="84"/>
                    </a:lnTo>
                    <a:lnTo>
                      <a:pt x="48" y="77"/>
                    </a:lnTo>
                    <a:lnTo>
                      <a:pt x="48" y="266"/>
                    </a:lnTo>
                    <a:lnTo>
                      <a:pt x="7" y="266"/>
                    </a:ln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0" name="Freeform 191"/>
              <p:cNvSpPr>
                <a:spLocks noChangeArrowheads="1"/>
              </p:cNvSpPr>
              <p:nvPr/>
            </p:nvSpPr>
            <p:spPr bwMode="auto">
              <a:xfrm>
                <a:off x="2590132" y="2085627"/>
                <a:ext cx="45000" cy="61876"/>
              </a:xfrm>
              <a:custGeom>
                <a:avLst/>
                <a:gdLst>
                  <a:gd name="T0" fmla="*/ 79 w 139"/>
                  <a:gd name="T1" fmla="*/ 195 h 196"/>
                  <a:gd name="T2" fmla="*/ 0 w 139"/>
                  <a:gd name="T3" fmla="*/ 100 h 196"/>
                  <a:gd name="T4" fmla="*/ 81 w 139"/>
                  <a:gd name="T5" fmla="*/ 0 h 196"/>
                  <a:gd name="T6" fmla="*/ 133 w 139"/>
                  <a:gd name="T7" fmla="*/ 21 h 196"/>
                  <a:gd name="T8" fmla="*/ 112 w 139"/>
                  <a:gd name="T9" fmla="*/ 47 h 196"/>
                  <a:gd name="T10" fmla="*/ 81 w 139"/>
                  <a:gd name="T11" fmla="*/ 33 h 196"/>
                  <a:gd name="T12" fmla="*/ 52 w 139"/>
                  <a:gd name="T13" fmla="*/ 51 h 196"/>
                  <a:gd name="T14" fmla="*/ 44 w 139"/>
                  <a:gd name="T15" fmla="*/ 104 h 196"/>
                  <a:gd name="T16" fmla="*/ 57 w 139"/>
                  <a:gd name="T17" fmla="*/ 154 h 196"/>
                  <a:gd name="T18" fmla="*/ 81 w 139"/>
                  <a:gd name="T19" fmla="*/ 165 h 196"/>
                  <a:gd name="T20" fmla="*/ 119 w 139"/>
                  <a:gd name="T21" fmla="*/ 146 h 196"/>
                  <a:gd name="T22" fmla="*/ 138 w 139"/>
                  <a:gd name="T23" fmla="*/ 170 h 196"/>
                  <a:gd name="T24" fmla="*/ 79 w 139"/>
                  <a:gd name="T25"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96">
                    <a:moveTo>
                      <a:pt x="79" y="195"/>
                    </a:moveTo>
                    <a:cubicBezTo>
                      <a:pt x="29" y="195"/>
                      <a:pt x="0" y="159"/>
                      <a:pt x="0" y="100"/>
                    </a:cubicBezTo>
                    <a:cubicBezTo>
                      <a:pt x="0" y="33"/>
                      <a:pt x="40" y="0"/>
                      <a:pt x="81" y="0"/>
                    </a:cubicBezTo>
                    <a:cubicBezTo>
                      <a:pt x="102" y="0"/>
                      <a:pt x="116" y="5"/>
                      <a:pt x="133" y="21"/>
                    </a:cubicBezTo>
                    <a:lnTo>
                      <a:pt x="112" y="47"/>
                    </a:lnTo>
                    <a:cubicBezTo>
                      <a:pt x="102" y="37"/>
                      <a:pt x="93" y="33"/>
                      <a:pt x="81" y="33"/>
                    </a:cubicBezTo>
                    <a:cubicBezTo>
                      <a:pt x="69" y="33"/>
                      <a:pt x="58" y="40"/>
                      <a:pt x="52" y="51"/>
                    </a:cubicBezTo>
                    <a:cubicBezTo>
                      <a:pt x="47" y="64"/>
                      <a:pt x="44" y="80"/>
                      <a:pt x="44" y="104"/>
                    </a:cubicBezTo>
                    <a:cubicBezTo>
                      <a:pt x="44" y="129"/>
                      <a:pt x="48" y="144"/>
                      <a:pt x="57" y="154"/>
                    </a:cubicBezTo>
                    <a:cubicBezTo>
                      <a:pt x="63" y="161"/>
                      <a:pt x="72" y="165"/>
                      <a:pt x="81" y="165"/>
                    </a:cubicBezTo>
                    <a:cubicBezTo>
                      <a:pt x="94" y="165"/>
                      <a:pt x="106" y="158"/>
                      <a:pt x="119" y="146"/>
                    </a:cubicBezTo>
                    <a:lnTo>
                      <a:pt x="138" y="170"/>
                    </a:lnTo>
                    <a:cubicBezTo>
                      <a:pt x="122" y="187"/>
                      <a:pt x="104" y="195"/>
                      <a:pt x="79" y="195"/>
                    </a:cubicBezTo>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1" name="Freeform 192"/>
              <p:cNvSpPr>
                <a:spLocks noChangeArrowheads="1"/>
              </p:cNvSpPr>
              <p:nvPr/>
            </p:nvSpPr>
            <p:spPr bwMode="auto">
              <a:xfrm>
                <a:off x="2636539" y="2129221"/>
                <a:ext cx="16875" cy="16875"/>
              </a:xfrm>
              <a:custGeom>
                <a:avLst/>
                <a:gdLst>
                  <a:gd name="T0" fmla="*/ 27 w 55"/>
                  <a:gd name="T1" fmla="*/ 54 h 55"/>
                  <a:gd name="T2" fmla="*/ 0 w 55"/>
                  <a:gd name="T3" fmla="*/ 28 h 55"/>
                  <a:gd name="T4" fmla="*/ 27 w 55"/>
                  <a:gd name="T5" fmla="*/ 0 h 55"/>
                  <a:gd name="T6" fmla="*/ 54 w 55"/>
                  <a:gd name="T7" fmla="*/ 28 h 55"/>
                  <a:gd name="T8" fmla="*/ 27 w 55"/>
                  <a:gd name="T9" fmla="*/ 54 h 55"/>
                  <a:gd name="T10" fmla="*/ 27 w 55"/>
                  <a:gd name="T11" fmla="*/ 6 h 55"/>
                  <a:gd name="T12" fmla="*/ 6 w 55"/>
                  <a:gd name="T13" fmla="*/ 28 h 55"/>
                  <a:gd name="T14" fmla="*/ 27 w 55"/>
                  <a:gd name="T15" fmla="*/ 50 h 55"/>
                  <a:gd name="T16" fmla="*/ 49 w 55"/>
                  <a:gd name="T17" fmla="*/ 28 h 55"/>
                  <a:gd name="T18" fmla="*/ 27 w 55"/>
                  <a:gd name="T19" fmla="*/ 6 h 55"/>
                  <a:gd name="T20" fmla="*/ 29 w 55"/>
                  <a:gd name="T21" fmla="*/ 37 h 55"/>
                  <a:gd name="T22" fmla="*/ 25 w 55"/>
                  <a:gd name="T23" fmla="*/ 30 h 55"/>
                  <a:gd name="T24" fmla="*/ 24 w 55"/>
                  <a:gd name="T25" fmla="*/ 29 h 55"/>
                  <a:gd name="T26" fmla="*/ 24 w 55"/>
                  <a:gd name="T27" fmla="*/ 43 h 55"/>
                  <a:gd name="T28" fmla="*/ 18 w 55"/>
                  <a:gd name="T29" fmla="*/ 43 h 55"/>
                  <a:gd name="T30" fmla="*/ 18 w 55"/>
                  <a:gd name="T31" fmla="*/ 12 h 55"/>
                  <a:gd name="T32" fmla="*/ 29 w 55"/>
                  <a:gd name="T33" fmla="*/ 12 h 55"/>
                  <a:gd name="T34" fmla="*/ 38 w 55"/>
                  <a:gd name="T35" fmla="*/ 21 h 55"/>
                  <a:gd name="T36" fmla="*/ 31 w 55"/>
                  <a:gd name="T37" fmla="*/ 29 h 55"/>
                  <a:gd name="T38" fmla="*/ 32 w 55"/>
                  <a:gd name="T39" fmla="*/ 30 h 55"/>
                  <a:gd name="T40" fmla="*/ 41 w 55"/>
                  <a:gd name="T41" fmla="*/ 43 h 55"/>
                  <a:gd name="T42" fmla="*/ 32 w 55"/>
                  <a:gd name="T43" fmla="*/ 43 h 55"/>
                  <a:gd name="T44" fmla="*/ 29 w 55"/>
                  <a:gd name="T45" fmla="*/ 37 h 55"/>
                  <a:gd name="T46" fmla="*/ 29 w 55"/>
                  <a:gd name="T47" fmla="*/ 17 h 55"/>
                  <a:gd name="T48" fmla="*/ 25 w 55"/>
                  <a:gd name="T49" fmla="*/ 17 h 55"/>
                  <a:gd name="T50" fmla="*/ 24 w 55"/>
                  <a:gd name="T51" fmla="*/ 17 h 55"/>
                  <a:gd name="T52" fmla="*/ 24 w 55"/>
                  <a:gd name="T53" fmla="*/ 25 h 55"/>
                  <a:gd name="T54" fmla="*/ 25 w 55"/>
                  <a:gd name="T55" fmla="*/ 25 h 55"/>
                  <a:gd name="T56" fmla="*/ 31 w 55"/>
                  <a:gd name="T57" fmla="*/ 24 h 55"/>
                  <a:gd name="T58" fmla="*/ 32 w 55"/>
                  <a:gd name="T59" fmla="*/ 21 h 55"/>
                  <a:gd name="T60" fmla="*/ 29 w 55"/>
                  <a:gd name="T61"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5">
                    <a:moveTo>
                      <a:pt x="27" y="54"/>
                    </a:moveTo>
                    <a:cubicBezTo>
                      <a:pt x="13" y="54"/>
                      <a:pt x="0" y="43"/>
                      <a:pt x="0" y="28"/>
                    </a:cubicBezTo>
                    <a:cubicBezTo>
                      <a:pt x="0" y="12"/>
                      <a:pt x="13" y="0"/>
                      <a:pt x="27" y="0"/>
                    </a:cubicBezTo>
                    <a:cubicBezTo>
                      <a:pt x="42" y="0"/>
                      <a:pt x="54" y="12"/>
                      <a:pt x="54" y="28"/>
                    </a:cubicBezTo>
                    <a:cubicBezTo>
                      <a:pt x="54" y="43"/>
                      <a:pt x="42" y="54"/>
                      <a:pt x="27" y="54"/>
                    </a:cubicBezTo>
                    <a:close/>
                    <a:moveTo>
                      <a:pt x="27" y="6"/>
                    </a:moveTo>
                    <a:cubicBezTo>
                      <a:pt x="16" y="6"/>
                      <a:pt x="6" y="16"/>
                      <a:pt x="6" y="28"/>
                    </a:cubicBezTo>
                    <a:cubicBezTo>
                      <a:pt x="6" y="39"/>
                      <a:pt x="15" y="50"/>
                      <a:pt x="27" y="50"/>
                    </a:cubicBezTo>
                    <a:cubicBezTo>
                      <a:pt x="38" y="50"/>
                      <a:pt x="49" y="39"/>
                      <a:pt x="49" y="28"/>
                    </a:cubicBezTo>
                    <a:cubicBezTo>
                      <a:pt x="49" y="15"/>
                      <a:pt x="39" y="6"/>
                      <a:pt x="27" y="6"/>
                    </a:cubicBezTo>
                    <a:close/>
                    <a:moveTo>
                      <a:pt x="29" y="37"/>
                    </a:moveTo>
                    <a:cubicBezTo>
                      <a:pt x="27" y="32"/>
                      <a:pt x="25" y="30"/>
                      <a:pt x="25" y="30"/>
                    </a:cubicBezTo>
                    <a:cubicBezTo>
                      <a:pt x="24" y="29"/>
                      <a:pt x="24" y="29"/>
                      <a:pt x="24" y="29"/>
                    </a:cubicBezTo>
                    <a:lnTo>
                      <a:pt x="24" y="43"/>
                    </a:lnTo>
                    <a:lnTo>
                      <a:pt x="18" y="43"/>
                    </a:lnTo>
                    <a:lnTo>
                      <a:pt x="18" y="12"/>
                    </a:lnTo>
                    <a:lnTo>
                      <a:pt x="29" y="12"/>
                    </a:lnTo>
                    <a:cubicBezTo>
                      <a:pt x="35" y="12"/>
                      <a:pt x="38" y="15"/>
                      <a:pt x="38" y="21"/>
                    </a:cubicBezTo>
                    <a:cubicBezTo>
                      <a:pt x="38" y="25"/>
                      <a:pt x="35" y="29"/>
                      <a:pt x="31" y="29"/>
                    </a:cubicBezTo>
                    <a:cubicBezTo>
                      <a:pt x="32" y="29"/>
                      <a:pt x="32" y="30"/>
                      <a:pt x="32" y="30"/>
                    </a:cubicBezTo>
                    <a:cubicBezTo>
                      <a:pt x="35" y="33"/>
                      <a:pt x="41" y="43"/>
                      <a:pt x="41" y="43"/>
                    </a:cubicBezTo>
                    <a:lnTo>
                      <a:pt x="32" y="43"/>
                    </a:lnTo>
                    <a:cubicBezTo>
                      <a:pt x="31" y="40"/>
                      <a:pt x="31" y="40"/>
                      <a:pt x="29" y="37"/>
                    </a:cubicBezTo>
                    <a:close/>
                    <a:moveTo>
                      <a:pt x="29" y="17"/>
                    </a:moveTo>
                    <a:cubicBezTo>
                      <a:pt x="28" y="17"/>
                      <a:pt x="28" y="17"/>
                      <a:pt x="25" y="17"/>
                    </a:cubicBezTo>
                    <a:lnTo>
                      <a:pt x="24" y="17"/>
                    </a:lnTo>
                    <a:lnTo>
                      <a:pt x="24" y="25"/>
                    </a:lnTo>
                    <a:lnTo>
                      <a:pt x="25" y="25"/>
                    </a:lnTo>
                    <a:cubicBezTo>
                      <a:pt x="28" y="25"/>
                      <a:pt x="29" y="25"/>
                      <a:pt x="31" y="24"/>
                    </a:cubicBezTo>
                    <a:cubicBezTo>
                      <a:pt x="31" y="24"/>
                      <a:pt x="32" y="22"/>
                      <a:pt x="32" y="21"/>
                    </a:cubicBezTo>
                    <a:cubicBezTo>
                      <a:pt x="32" y="19"/>
                      <a:pt x="31" y="18"/>
                      <a:pt x="29" y="17"/>
                    </a:cubicBezTo>
                    <a:close/>
                  </a:path>
                </a:pathLst>
              </a:custGeom>
              <a:solidFill>
                <a:srgbClr val="4D4D4D"/>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1" name="Group 460"/>
            <p:cNvGrpSpPr/>
            <p:nvPr/>
          </p:nvGrpSpPr>
          <p:grpSpPr>
            <a:xfrm>
              <a:off x="5350629" y="3183919"/>
              <a:ext cx="219377" cy="219377"/>
              <a:chOff x="5827713" y="4124325"/>
              <a:chExt cx="247650" cy="247650"/>
            </a:xfrm>
          </p:grpSpPr>
          <p:sp>
            <p:nvSpPr>
              <p:cNvPr id="663" name="Line 222"/>
              <p:cNvSpPr>
                <a:spLocks noChangeShapeType="1"/>
              </p:cNvSpPr>
              <p:nvPr/>
            </p:nvSpPr>
            <p:spPr bwMode="auto">
              <a:xfrm>
                <a:off x="5907088" y="4268788"/>
                <a:ext cx="87312" cy="39687"/>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4" name="Line 223"/>
              <p:cNvSpPr>
                <a:spLocks noChangeShapeType="1"/>
              </p:cNvSpPr>
              <p:nvPr/>
            </p:nvSpPr>
            <p:spPr bwMode="auto">
              <a:xfrm flipH="1">
                <a:off x="5905500" y="4184650"/>
                <a:ext cx="88900" cy="42863"/>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5" name="Freeform 224"/>
              <p:cNvSpPr>
                <a:spLocks noChangeArrowheads="1"/>
              </p:cNvSpPr>
              <p:nvPr/>
            </p:nvSpPr>
            <p:spPr bwMode="auto">
              <a:xfrm>
                <a:off x="5827713" y="4205288"/>
                <a:ext cx="85725" cy="85725"/>
              </a:xfrm>
              <a:custGeom>
                <a:avLst/>
                <a:gdLst>
                  <a:gd name="T0" fmla="*/ 238 w 239"/>
                  <a:gd name="T1" fmla="*/ 118 h 237"/>
                  <a:gd name="T2" fmla="*/ 222 w 239"/>
                  <a:gd name="T3" fmla="*/ 177 h 237"/>
                  <a:gd name="T4" fmla="*/ 178 w 239"/>
                  <a:gd name="T5" fmla="*/ 220 h 237"/>
                  <a:gd name="T6" fmla="*/ 120 w 239"/>
                  <a:gd name="T7" fmla="*/ 236 h 237"/>
                  <a:gd name="T8" fmla="*/ 60 w 239"/>
                  <a:gd name="T9" fmla="*/ 220 h 237"/>
                  <a:gd name="T10" fmla="*/ 17 w 239"/>
                  <a:gd name="T11" fmla="*/ 177 h 237"/>
                  <a:gd name="T12" fmla="*/ 0 w 239"/>
                  <a:gd name="T13" fmla="*/ 118 h 237"/>
                  <a:gd name="T14" fmla="*/ 17 w 239"/>
                  <a:gd name="T15" fmla="*/ 58 h 237"/>
                  <a:gd name="T16" fmla="*/ 60 w 239"/>
                  <a:gd name="T17" fmla="*/ 15 h 237"/>
                  <a:gd name="T18" fmla="*/ 120 w 239"/>
                  <a:gd name="T19" fmla="*/ 0 h 237"/>
                  <a:gd name="T20" fmla="*/ 178 w 239"/>
                  <a:gd name="T21" fmla="*/ 15 h 237"/>
                  <a:gd name="T22" fmla="*/ 222 w 239"/>
                  <a:gd name="T23" fmla="*/ 58 h 237"/>
                  <a:gd name="T24" fmla="*/ 238 w 239"/>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37">
                    <a:moveTo>
                      <a:pt x="238" y="118"/>
                    </a:moveTo>
                    <a:cubicBezTo>
                      <a:pt x="238" y="140"/>
                      <a:pt x="233" y="159"/>
                      <a:pt x="222" y="177"/>
                    </a:cubicBezTo>
                    <a:cubicBezTo>
                      <a:pt x="212" y="196"/>
                      <a:pt x="197" y="209"/>
                      <a:pt x="178" y="220"/>
                    </a:cubicBezTo>
                    <a:cubicBezTo>
                      <a:pt x="159" y="231"/>
                      <a:pt x="141" y="236"/>
                      <a:pt x="120" y="236"/>
                    </a:cubicBezTo>
                    <a:cubicBezTo>
                      <a:pt x="98" y="236"/>
                      <a:pt x="79" y="231"/>
                      <a:pt x="60" y="220"/>
                    </a:cubicBezTo>
                    <a:cubicBezTo>
                      <a:pt x="41" y="209"/>
                      <a:pt x="28" y="196"/>
                      <a:pt x="17" y="177"/>
                    </a:cubicBezTo>
                    <a:cubicBezTo>
                      <a:pt x="6" y="159"/>
                      <a:pt x="0" y="140"/>
                      <a:pt x="0" y="118"/>
                    </a:cubicBezTo>
                    <a:cubicBezTo>
                      <a:pt x="0" y="96"/>
                      <a:pt x="6" y="77"/>
                      <a:pt x="17" y="58"/>
                    </a:cubicBezTo>
                    <a:cubicBezTo>
                      <a:pt x="28" y="39"/>
                      <a:pt x="41" y="26"/>
                      <a:pt x="60" y="15"/>
                    </a:cubicBezTo>
                    <a:cubicBezTo>
                      <a:pt x="79" y="4"/>
                      <a:pt x="97" y="0"/>
                      <a:pt x="120" y="0"/>
                    </a:cubicBezTo>
                    <a:cubicBezTo>
                      <a:pt x="140" y="0"/>
                      <a:pt x="159" y="4"/>
                      <a:pt x="178" y="15"/>
                    </a:cubicBezTo>
                    <a:cubicBezTo>
                      <a:pt x="197" y="26"/>
                      <a:pt x="212" y="39"/>
                      <a:pt x="222" y="58"/>
                    </a:cubicBezTo>
                    <a:cubicBezTo>
                      <a:pt x="233" y="77"/>
                      <a:pt x="238" y="96"/>
                      <a:pt x="238"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6" name="Freeform 225"/>
              <p:cNvSpPr>
                <a:spLocks noChangeArrowheads="1"/>
              </p:cNvSpPr>
              <p:nvPr/>
            </p:nvSpPr>
            <p:spPr bwMode="auto">
              <a:xfrm>
                <a:off x="5989638" y="4124325"/>
                <a:ext cx="85725" cy="85725"/>
              </a:xfrm>
              <a:custGeom>
                <a:avLst/>
                <a:gdLst>
                  <a:gd name="T0" fmla="*/ 236 w 237"/>
                  <a:gd name="T1" fmla="*/ 118 h 237"/>
                  <a:gd name="T2" fmla="*/ 221 w 237"/>
                  <a:gd name="T3" fmla="*/ 178 h 237"/>
                  <a:gd name="T4" fmla="*/ 176 w 237"/>
                  <a:gd name="T5" fmla="*/ 221 h 237"/>
                  <a:gd name="T6" fmla="*/ 118 w 237"/>
                  <a:gd name="T7" fmla="*/ 236 h 237"/>
                  <a:gd name="T8" fmla="*/ 58 w 237"/>
                  <a:gd name="T9" fmla="*/ 221 h 237"/>
                  <a:gd name="T10" fmla="*/ 15 w 237"/>
                  <a:gd name="T11" fmla="*/ 178 h 237"/>
                  <a:gd name="T12" fmla="*/ 0 w 237"/>
                  <a:gd name="T13" fmla="*/ 118 h 237"/>
                  <a:gd name="T14" fmla="*/ 15 w 237"/>
                  <a:gd name="T15" fmla="*/ 60 h 237"/>
                  <a:gd name="T16" fmla="*/ 58 w 237"/>
                  <a:gd name="T17" fmla="*/ 15 h 237"/>
                  <a:gd name="T18" fmla="*/ 118 w 237"/>
                  <a:gd name="T19" fmla="*/ 0 h 237"/>
                  <a:gd name="T20" fmla="*/ 176 w 237"/>
                  <a:gd name="T21" fmla="*/ 15 h 237"/>
                  <a:gd name="T22" fmla="*/ 221 w 237"/>
                  <a:gd name="T23" fmla="*/ 60 h 237"/>
                  <a:gd name="T24" fmla="*/ 236 w 237"/>
                  <a:gd name="T25" fmla="*/ 11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7">
                    <a:moveTo>
                      <a:pt x="236" y="118"/>
                    </a:moveTo>
                    <a:cubicBezTo>
                      <a:pt x="236" y="140"/>
                      <a:pt x="231" y="159"/>
                      <a:pt x="221" y="178"/>
                    </a:cubicBezTo>
                    <a:cubicBezTo>
                      <a:pt x="210" y="196"/>
                      <a:pt x="195" y="210"/>
                      <a:pt x="176" y="221"/>
                    </a:cubicBezTo>
                    <a:cubicBezTo>
                      <a:pt x="158" y="232"/>
                      <a:pt x="140" y="236"/>
                      <a:pt x="118" y="236"/>
                    </a:cubicBezTo>
                    <a:cubicBezTo>
                      <a:pt x="97" y="236"/>
                      <a:pt x="77" y="232"/>
                      <a:pt x="58" y="221"/>
                    </a:cubicBezTo>
                    <a:cubicBezTo>
                      <a:pt x="40" y="210"/>
                      <a:pt x="27" y="196"/>
                      <a:pt x="15" y="178"/>
                    </a:cubicBezTo>
                    <a:cubicBezTo>
                      <a:pt x="4" y="159"/>
                      <a:pt x="0" y="140"/>
                      <a:pt x="0" y="118"/>
                    </a:cubicBezTo>
                    <a:cubicBezTo>
                      <a:pt x="0" y="96"/>
                      <a:pt x="4" y="78"/>
                      <a:pt x="15" y="60"/>
                    </a:cubicBezTo>
                    <a:cubicBezTo>
                      <a:pt x="27" y="41"/>
                      <a:pt x="40" y="26"/>
                      <a:pt x="58" y="15"/>
                    </a:cubicBezTo>
                    <a:cubicBezTo>
                      <a:pt x="77" y="4"/>
                      <a:pt x="96" y="0"/>
                      <a:pt x="118" y="0"/>
                    </a:cubicBezTo>
                    <a:cubicBezTo>
                      <a:pt x="139" y="0"/>
                      <a:pt x="158" y="4"/>
                      <a:pt x="176" y="15"/>
                    </a:cubicBezTo>
                    <a:cubicBezTo>
                      <a:pt x="195" y="26"/>
                      <a:pt x="210" y="41"/>
                      <a:pt x="221" y="60"/>
                    </a:cubicBezTo>
                    <a:cubicBezTo>
                      <a:pt x="231" y="78"/>
                      <a:pt x="236" y="96"/>
                      <a:pt x="236" y="11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7" name="Freeform 226"/>
              <p:cNvSpPr>
                <a:spLocks noChangeArrowheads="1"/>
              </p:cNvSpPr>
              <p:nvPr/>
            </p:nvSpPr>
            <p:spPr bwMode="auto">
              <a:xfrm>
                <a:off x="5989638" y="4286250"/>
                <a:ext cx="85725" cy="85725"/>
              </a:xfrm>
              <a:custGeom>
                <a:avLst/>
                <a:gdLst>
                  <a:gd name="T0" fmla="*/ 236 w 237"/>
                  <a:gd name="T1" fmla="*/ 117 h 236"/>
                  <a:gd name="T2" fmla="*/ 221 w 237"/>
                  <a:gd name="T3" fmla="*/ 177 h 236"/>
                  <a:gd name="T4" fmla="*/ 176 w 237"/>
                  <a:gd name="T5" fmla="*/ 220 h 236"/>
                  <a:gd name="T6" fmla="*/ 118 w 237"/>
                  <a:gd name="T7" fmla="*/ 235 h 236"/>
                  <a:gd name="T8" fmla="*/ 58 w 237"/>
                  <a:gd name="T9" fmla="*/ 220 h 236"/>
                  <a:gd name="T10" fmla="*/ 15 w 237"/>
                  <a:gd name="T11" fmla="*/ 177 h 236"/>
                  <a:gd name="T12" fmla="*/ 0 w 237"/>
                  <a:gd name="T13" fmla="*/ 117 h 236"/>
                  <a:gd name="T14" fmla="*/ 15 w 237"/>
                  <a:gd name="T15" fmla="*/ 58 h 236"/>
                  <a:gd name="T16" fmla="*/ 58 w 237"/>
                  <a:gd name="T17" fmla="*/ 15 h 236"/>
                  <a:gd name="T18" fmla="*/ 118 w 237"/>
                  <a:gd name="T19" fmla="*/ 0 h 236"/>
                  <a:gd name="T20" fmla="*/ 176 w 237"/>
                  <a:gd name="T21" fmla="*/ 15 h 236"/>
                  <a:gd name="T22" fmla="*/ 221 w 237"/>
                  <a:gd name="T23" fmla="*/ 58 h 236"/>
                  <a:gd name="T24" fmla="*/ 236 w 237"/>
                  <a:gd name="T25" fmla="*/ 11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36">
                    <a:moveTo>
                      <a:pt x="236" y="117"/>
                    </a:moveTo>
                    <a:cubicBezTo>
                      <a:pt x="236" y="140"/>
                      <a:pt x="231" y="158"/>
                      <a:pt x="221" y="177"/>
                    </a:cubicBezTo>
                    <a:cubicBezTo>
                      <a:pt x="210" y="196"/>
                      <a:pt x="195" y="209"/>
                      <a:pt x="176" y="220"/>
                    </a:cubicBezTo>
                    <a:cubicBezTo>
                      <a:pt x="158" y="231"/>
                      <a:pt x="140" y="235"/>
                      <a:pt x="118" y="235"/>
                    </a:cubicBezTo>
                    <a:cubicBezTo>
                      <a:pt x="97" y="235"/>
                      <a:pt x="77" y="231"/>
                      <a:pt x="58" y="220"/>
                    </a:cubicBezTo>
                    <a:cubicBezTo>
                      <a:pt x="40" y="209"/>
                      <a:pt x="27" y="196"/>
                      <a:pt x="15" y="177"/>
                    </a:cubicBezTo>
                    <a:cubicBezTo>
                      <a:pt x="4" y="158"/>
                      <a:pt x="0" y="140"/>
                      <a:pt x="0" y="117"/>
                    </a:cubicBezTo>
                    <a:cubicBezTo>
                      <a:pt x="0" y="95"/>
                      <a:pt x="4" y="77"/>
                      <a:pt x="15" y="58"/>
                    </a:cubicBezTo>
                    <a:cubicBezTo>
                      <a:pt x="27" y="39"/>
                      <a:pt x="40" y="26"/>
                      <a:pt x="58" y="15"/>
                    </a:cubicBezTo>
                    <a:cubicBezTo>
                      <a:pt x="77" y="4"/>
                      <a:pt x="96" y="0"/>
                      <a:pt x="118" y="0"/>
                    </a:cubicBezTo>
                    <a:cubicBezTo>
                      <a:pt x="139" y="0"/>
                      <a:pt x="158" y="4"/>
                      <a:pt x="176" y="15"/>
                    </a:cubicBezTo>
                    <a:cubicBezTo>
                      <a:pt x="195" y="26"/>
                      <a:pt x="210" y="39"/>
                      <a:pt x="221" y="58"/>
                    </a:cubicBezTo>
                    <a:cubicBezTo>
                      <a:pt x="231" y="77"/>
                      <a:pt x="236" y="95"/>
                      <a:pt x="236" y="117"/>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2" name="Group 461"/>
            <p:cNvGrpSpPr/>
            <p:nvPr/>
          </p:nvGrpSpPr>
          <p:grpSpPr>
            <a:xfrm>
              <a:off x="2286379" y="4128928"/>
              <a:ext cx="583600" cy="444379"/>
              <a:chOff x="2368550" y="5191125"/>
              <a:chExt cx="658813" cy="501650"/>
            </a:xfrm>
          </p:grpSpPr>
          <p:sp>
            <p:nvSpPr>
              <p:cNvPr id="617" name="Freeform 227"/>
              <p:cNvSpPr>
                <a:spLocks noChangeArrowheads="1"/>
              </p:cNvSpPr>
              <p:nvPr/>
            </p:nvSpPr>
            <p:spPr bwMode="auto">
              <a:xfrm>
                <a:off x="2368550" y="5191125"/>
                <a:ext cx="658813" cy="500063"/>
              </a:xfrm>
              <a:custGeom>
                <a:avLst/>
                <a:gdLst>
                  <a:gd name="T0" fmla="*/ 1641 w 1832"/>
                  <a:gd name="T1" fmla="*/ 726 h 1390"/>
                  <a:gd name="T2" fmla="*/ 1356 w 1832"/>
                  <a:gd name="T3" fmla="*/ 316 h 1390"/>
                  <a:gd name="T4" fmla="*/ 915 w 1832"/>
                  <a:gd name="T5" fmla="*/ 0 h 1390"/>
                  <a:gd name="T6" fmla="*/ 442 w 1832"/>
                  <a:gd name="T7" fmla="*/ 505 h 1390"/>
                  <a:gd name="T8" fmla="*/ 0 w 1832"/>
                  <a:gd name="T9" fmla="*/ 948 h 1390"/>
                  <a:gd name="T10" fmla="*/ 442 w 1832"/>
                  <a:gd name="T11" fmla="*/ 1389 h 1390"/>
                  <a:gd name="T12" fmla="*/ 1483 w 1832"/>
                  <a:gd name="T13" fmla="*/ 1389 h 1390"/>
                  <a:gd name="T14" fmla="*/ 1831 w 1832"/>
                  <a:gd name="T15" fmla="*/ 1042 h 1390"/>
                  <a:gd name="T16" fmla="*/ 1641 w 1832"/>
                  <a:gd name="T17" fmla="*/ 726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2" h="1390">
                    <a:moveTo>
                      <a:pt x="1641" y="726"/>
                    </a:moveTo>
                    <a:cubicBezTo>
                      <a:pt x="1735" y="473"/>
                      <a:pt x="1557" y="296"/>
                      <a:pt x="1356" y="316"/>
                    </a:cubicBezTo>
                    <a:cubicBezTo>
                      <a:pt x="1291" y="131"/>
                      <a:pt x="1123" y="0"/>
                      <a:pt x="915" y="0"/>
                    </a:cubicBezTo>
                    <a:cubicBezTo>
                      <a:pt x="652" y="0"/>
                      <a:pt x="442" y="242"/>
                      <a:pt x="442" y="505"/>
                    </a:cubicBezTo>
                    <a:cubicBezTo>
                      <a:pt x="199" y="505"/>
                      <a:pt x="0" y="705"/>
                      <a:pt x="0" y="948"/>
                    </a:cubicBezTo>
                    <a:cubicBezTo>
                      <a:pt x="0" y="1189"/>
                      <a:pt x="199" y="1389"/>
                      <a:pt x="442" y="1389"/>
                    </a:cubicBezTo>
                    <a:lnTo>
                      <a:pt x="1483" y="1389"/>
                    </a:lnTo>
                    <a:cubicBezTo>
                      <a:pt x="1681" y="1389"/>
                      <a:pt x="1831" y="1239"/>
                      <a:pt x="1831" y="1042"/>
                    </a:cubicBezTo>
                    <a:cubicBezTo>
                      <a:pt x="1831" y="912"/>
                      <a:pt x="1745" y="790"/>
                      <a:pt x="1641" y="72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8" name="Freeform 228"/>
              <p:cNvSpPr>
                <a:spLocks noChangeArrowheads="1"/>
              </p:cNvSpPr>
              <p:nvPr/>
            </p:nvSpPr>
            <p:spPr bwMode="auto">
              <a:xfrm>
                <a:off x="2541588" y="5483225"/>
                <a:ext cx="150812" cy="207963"/>
              </a:xfrm>
              <a:custGeom>
                <a:avLst/>
                <a:gdLst>
                  <a:gd name="T0" fmla="*/ 208 w 418"/>
                  <a:gd name="T1" fmla="*/ 577 h 578"/>
                  <a:gd name="T2" fmla="*/ 0 w 418"/>
                  <a:gd name="T3" fmla="*/ 577 h 578"/>
                  <a:gd name="T4" fmla="*/ 0 w 418"/>
                  <a:gd name="T5" fmla="*/ 0 h 578"/>
                  <a:gd name="T6" fmla="*/ 417 w 418"/>
                  <a:gd name="T7" fmla="*/ 0 h 578"/>
                  <a:gd name="T8" fmla="*/ 417 w 418"/>
                  <a:gd name="T9" fmla="*/ 577 h 578"/>
                  <a:gd name="T10" fmla="*/ 208 w 418"/>
                  <a:gd name="T11" fmla="*/ 577 h 578"/>
                </a:gdLst>
                <a:ahLst/>
                <a:cxnLst>
                  <a:cxn ang="0">
                    <a:pos x="T0" y="T1"/>
                  </a:cxn>
                  <a:cxn ang="0">
                    <a:pos x="T2" y="T3"/>
                  </a:cxn>
                  <a:cxn ang="0">
                    <a:pos x="T4" y="T5"/>
                  </a:cxn>
                  <a:cxn ang="0">
                    <a:pos x="T6" y="T7"/>
                  </a:cxn>
                  <a:cxn ang="0">
                    <a:pos x="T8" y="T9"/>
                  </a:cxn>
                  <a:cxn ang="0">
                    <a:pos x="T10" y="T11"/>
                  </a:cxn>
                </a:cxnLst>
                <a:rect l="0" t="0" r="r" b="b"/>
                <a:pathLst>
                  <a:path w="418" h="578">
                    <a:moveTo>
                      <a:pt x="208" y="577"/>
                    </a:moveTo>
                    <a:lnTo>
                      <a:pt x="0" y="577"/>
                    </a:lnTo>
                    <a:lnTo>
                      <a:pt x="0" y="0"/>
                    </a:lnTo>
                    <a:lnTo>
                      <a:pt x="417" y="0"/>
                    </a:lnTo>
                    <a:lnTo>
                      <a:pt x="417" y="577"/>
                    </a:lnTo>
                    <a:lnTo>
                      <a:pt x="208"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9" name="Freeform 229"/>
              <p:cNvSpPr>
                <a:spLocks noChangeArrowheads="1"/>
              </p:cNvSpPr>
              <p:nvPr/>
            </p:nvSpPr>
            <p:spPr bwMode="auto">
              <a:xfrm>
                <a:off x="2657475" y="5357813"/>
                <a:ext cx="150813" cy="334962"/>
              </a:xfrm>
              <a:custGeom>
                <a:avLst/>
                <a:gdLst>
                  <a:gd name="T0" fmla="*/ 0 w 417"/>
                  <a:gd name="T1" fmla="*/ 351 h 929"/>
                  <a:gd name="T2" fmla="*/ 0 w 417"/>
                  <a:gd name="T3" fmla="*/ 0 h 929"/>
                  <a:gd name="T4" fmla="*/ 416 w 417"/>
                  <a:gd name="T5" fmla="*/ 0 h 929"/>
                  <a:gd name="T6" fmla="*/ 416 w 417"/>
                  <a:gd name="T7" fmla="*/ 928 h 929"/>
                  <a:gd name="T8" fmla="*/ 96 w 417"/>
                  <a:gd name="T9" fmla="*/ 928 h 929"/>
                </a:gdLst>
                <a:ahLst/>
                <a:cxnLst>
                  <a:cxn ang="0">
                    <a:pos x="T0" y="T1"/>
                  </a:cxn>
                  <a:cxn ang="0">
                    <a:pos x="T2" y="T3"/>
                  </a:cxn>
                  <a:cxn ang="0">
                    <a:pos x="T4" y="T5"/>
                  </a:cxn>
                  <a:cxn ang="0">
                    <a:pos x="T6" y="T7"/>
                  </a:cxn>
                  <a:cxn ang="0">
                    <a:pos x="T8" y="T9"/>
                  </a:cxn>
                </a:cxnLst>
                <a:rect l="0" t="0" r="r" b="b"/>
                <a:pathLst>
                  <a:path w="417" h="929">
                    <a:moveTo>
                      <a:pt x="0" y="351"/>
                    </a:moveTo>
                    <a:lnTo>
                      <a:pt x="0" y="0"/>
                    </a:lnTo>
                    <a:lnTo>
                      <a:pt x="416" y="0"/>
                    </a:lnTo>
                    <a:lnTo>
                      <a:pt x="416" y="928"/>
                    </a:lnTo>
                    <a:lnTo>
                      <a:pt x="96" y="9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20" name="Freeform 230"/>
              <p:cNvSpPr>
                <a:spLocks noChangeArrowheads="1"/>
              </p:cNvSpPr>
              <p:nvPr/>
            </p:nvSpPr>
            <p:spPr bwMode="auto">
              <a:xfrm>
                <a:off x="2727325" y="5645150"/>
                <a:ext cx="46038" cy="46038"/>
              </a:xfrm>
              <a:custGeom>
                <a:avLst/>
                <a:gdLst>
                  <a:gd name="T0" fmla="*/ 63 w 128"/>
                  <a:gd name="T1" fmla="*/ 128 h 129"/>
                  <a:gd name="T2" fmla="*/ 0 w 128"/>
                  <a:gd name="T3" fmla="*/ 128 h 129"/>
                  <a:gd name="T4" fmla="*/ 0 w 128"/>
                  <a:gd name="T5" fmla="*/ 0 h 129"/>
                  <a:gd name="T6" fmla="*/ 127 w 128"/>
                  <a:gd name="T7" fmla="*/ 0 h 129"/>
                  <a:gd name="T8" fmla="*/ 127 w 128"/>
                  <a:gd name="T9" fmla="*/ 128 h 129"/>
                  <a:gd name="T10" fmla="*/ 63 w 128"/>
                  <a:gd name="T11" fmla="*/ 128 h 129"/>
                </a:gdLst>
                <a:ahLst/>
                <a:cxnLst>
                  <a:cxn ang="0">
                    <a:pos x="T0" y="T1"/>
                  </a:cxn>
                  <a:cxn ang="0">
                    <a:pos x="T2" y="T3"/>
                  </a:cxn>
                  <a:cxn ang="0">
                    <a:pos x="T4" y="T5"/>
                  </a:cxn>
                  <a:cxn ang="0">
                    <a:pos x="T6" y="T7"/>
                  </a:cxn>
                  <a:cxn ang="0">
                    <a:pos x="T8" y="T9"/>
                  </a:cxn>
                  <a:cxn ang="0">
                    <a:pos x="T10" y="T11"/>
                  </a:cxn>
                </a:cxnLst>
                <a:rect l="0" t="0" r="r" b="b"/>
                <a:pathLst>
                  <a:path w="128" h="129">
                    <a:moveTo>
                      <a:pt x="63" y="128"/>
                    </a:moveTo>
                    <a:lnTo>
                      <a:pt x="0" y="128"/>
                    </a:lnTo>
                    <a:lnTo>
                      <a:pt x="0" y="0"/>
                    </a:lnTo>
                    <a:lnTo>
                      <a:pt x="127" y="0"/>
                    </a:lnTo>
                    <a:lnTo>
                      <a:pt x="127" y="128"/>
                    </a:lnTo>
                    <a:lnTo>
                      <a:pt x="63"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2" name="Freeform 231"/>
              <p:cNvSpPr>
                <a:spLocks noChangeArrowheads="1"/>
              </p:cNvSpPr>
              <p:nvPr/>
            </p:nvSpPr>
            <p:spPr bwMode="auto">
              <a:xfrm>
                <a:off x="2576513" y="5645150"/>
                <a:ext cx="46037" cy="46038"/>
              </a:xfrm>
              <a:custGeom>
                <a:avLst/>
                <a:gdLst>
                  <a:gd name="T0" fmla="*/ 65 w 130"/>
                  <a:gd name="T1" fmla="*/ 128 h 129"/>
                  <a:gd name="T2" fmla="*/ 0 w 130"/>
                  <a:gd name="T3" fmla="*/ 128 h 129"/>
                  <a:gd name="T4" fmla="*/ 0 w 130"/>
                  <a:gd name="T5" fmla="*/ 0 h 129"/>
                  <a:gd name="T6" fmla="*/ 129 w 130"/>
                  <a:gd name="T7" fmla="*/ 0 h 129"/>
                  <a:gd name="T8" fmla="*/ 129 w 130"/>
                  <a:gd name="T9" fmla="*/ 128 h 129"/>
                  <a:gd name="T10" fmla="*/ 65 w 130"/>
                  <a:gd name="T11" fmla="*/ 128 h 129"/>
                </a:gdLst>
                <a:ahLst/>
                <a:cxnLst>
                  <a:cxn ang="0">
                    <a:pos x="T0" y="T1"/>
                  </a:cxn>
                  <a:cxn ang="0">
                    <a:pos x="T2" y="T3"/>
                  </a:cxn>
                  <a:cxn ang="0">
                    <a:pos x="T4" y="T5"/>
                  </a:cxn>
                  <a:cxn ang="0">
                    <a:pos x="T6" y="T7"/>
                  </a:cxn>
                  <a:cxn ang="0">
                    <a:pos x="T8" y="T9"/>
                  </a:cxn>
                  <a:cxn ang="0">
                    <a:pos x="T10" y="T11"/>
                  </a:cxn>
                </a:cxnLst>
                <a:rect l="0" t="0" r="r" b="b"/>
                <a:pathLst>
                  <a:path w="130" h="129">
                    <a:moveTo>
                      <a:pt x="65" y="128"/>
                    </a:moveTo>
                    <a:lnTo>
                      <a:pt x="0" y="128"/>
                    </a:lnTo>
                    <a:lnTo>
                      <a:pt x="0" y="0"/>
                    </a:lnTo>
                    <a:lnTo>
                      <a:pt x="129" y="0"/>
                    </a:lnTo>
                    <a:lnTo>
                      <a:pt x="129" y="128"/>
                    </a:lnTo>
                    <a:lnTo>
                      <a:pt x="65" y="128"/>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7" name="Line 232"/>
              <p:cNvSpPr>
                <a:spLocks noChangeShapeType="1"/>
              </p:cNvSpPr>
              <p:nvPr/>
            </p:nvSpPr>
            <p:spPr bwMode="auto">
              <a:xfrm>
                <a:off x="2541588" y="5518150"/>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8" name="Line 233"/>
              <p:cNvSpPr>
                <a:spLocks noChangeShapeType="1"/>
              </p:cNvSpPr>
              <p:nvPr/>
            </p:nvSpPr>
            <p:spPr bwMode="auto">
              <a:xfrm>
                <a:off x="2541588" y="5553075"/>
                <a:ext cx="58737"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59" name="Line 234"/>
              <p:cNvSpPr>
                <a:spLocks noChangeShapeType="1"/>
              </p:cNvSpPr>
              <p:nvPr/>
            </p:nvSpPr>
            <p:spPr bwMode="auto">
              <a:xfrm>
                <a:off x="2657475" y="5426075"/>
                <a:ext cx="69850"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0" name="Line 235"/>
              <p:cNvSpPr>
                <a:spLocks noChangeShapeType="1"/>
              </p:cNvSpPr>
              <p:nvPr/>
            </p:nvSpPr>
            <p:spPr bwMode="auto">
              <a:xfrm>
                <a:off x="2657475" y="5391150"/>
                <a:ext cx="9207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1" name="Line 236"/>
              <p:cNvSpPr>
                <a:spLocks noChangeShapeType="1"/>
              </p:cNvSpPr>
              <p:nvPr/>
            </p:nvSpPr>
            <p:spPr bwMode="auto">
              <a:xfrm>
                <a:off x="2657475" y="5461000"/>
                <a:ext cx="46038"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62" name="Line 237"/>
              <p:cNvSpPr>
                <a:spLocks noChangeShapeType="1"/>
              </p:cNvSpPr>
              <p:nvPr/>
            </p:nvSpPr>
            <p:spPr bwMode="auto">
              <a:xfrm>
                <a:off x="2541588" y="5588000"/>
                <a:ext cx="3492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3" name="Group 462"/>
            <p:cNvGrpSpPr/>
            <p:nvPr/>
          </p:nvGrpSpPr>
          <p:grpSpPr>
            <a:xfrm>
              <a:off x="4636246" y="4159866"/>
              <a:ext cx="208127" cy="307972"/>
              <a:chOff x="5021263" y="5226050"/>
              <a:chExt cx="234950" cy="347663"/>
            </a:xfrm>
          </p:grpSpPr>
          <p:sp>
            <p:nvSpPr>
              <p:cNvPr id="511" name="Freeform 238"/>
              <p:cNvSpPr>
                <a:spLocks noChangeArrowheads="1"/>
              </p:cNvSpPr>
              <p:nvPr/>
            </p:nvSpPr>
            <p:spPr bwMode="auto">
              <a:xfrm>
                <a:off x="5021263" y="5337175"/>
                <a:ext cx="234950" cy="236538"/>
              </a:xfrm>
              <a:custGeom>
                <a:avLst/>
                <a:gdLst>
                  <a:gd name="T0" fmla="*/ 653 w 654"/>
                  <a:gd name="T1" fmla="*/ 328 h 655"/>
                  <a:gd name="T2" fmla="*/ 609 w 654"/>
                  <a:gd name="T3" fmla="*/ 490 h 655"/>
                  <a:gd name="T4" fmla="*/ 490 w 654"/>
                  <a:gd name="T5" fmla="*/ 611 h 655"/>
                  <a:gd name="T6" fmla="*/ 326 w 654"/>
                  <a:gd name="T7" fmla="*/ 654 h 655"/>
                  <a:gd name="T8" fmla="*/ 162 w 654"/>
                  <a:gd name="T9" fmla="*/ 611 h 655"/>
                  <a:gd name="T10" fmla="*/ 43 w 654"/>
                  <a:gd name="T11" fmla="*/ 490 h 655"/>
                  <a:gd name="T12" fmla="*/ 0 w 654"/>
                  <a:gd name="T13" fmla="*/ 328 h 655"/>
                  <a:gd name="T14" fmla="*/ 43 w 654"/>
                  <a:gd name="T15" fmla="*/ 164 h 655"/>
                  <a:gd name="T16" fmla="*/ 162 w 654"/>
                  <a:gd name="T17" fmla="*/ 43 h 655"/>
                  <a:gd name="T18" fmla="*/ 326 w 654"/>
                  <a:gd name="T19" fmla="*/ 0 h 655"/>
                  <a:gd name="T20" fmla="*/ 490 w 654"/>
                  <a:gd name="T21" fmla="*/ 43 h 655"/>
                  <a:gd name="T22" fmla="*/ 609 w 654"/>
                  <a:gd name="T23" fmla="*/ 164 h 655"/>
                  <a:gd name="T24" fmla="*/ 653 w 654"/>
                  <a:gd name="T25" fmla="*/ 32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4" h="655">
                    <a:moveTo>
                      <a:pt x="653" y="328"/>
                    </a:moveTo>
                    <a:cubicBezTo>
                      <a:pt x="653" y="387"/>
                      <a:pt x="639" y="438"/>
                      <a:pt x="609" y="490"/>
                    </a:cubicBezTo>
                    <a:cubicBezTo>
                      <a:pt x="579" y="542"/>
                      <a:pt x="543" y="581"/>
                      <a:pt x="490" y="611"/>
                    </a:cubicBezTo>
                    <a:cubicBezTo>
                      <a:pt x="437" y="640"/>
                      <a:pt x="386" y="654"/>
                      <a:pt x="326" y="654"/>
                    </a:cubicBezTo>
                    <a:cubicBezTo>
                      <a:pt x="266" y="654"/>
                      <a:pt x="214" y="640"/>
                      <a:pt x="162" y="611"/>
                    </a:cubicBezTo>
                    <a:cubicBezTo>
                      <a:pt x="110" y="581"/>
                      <a:pt x="74" y="542"/>
                      <a:pt x="43" y="490"/>
                    </a:cubicBezTo>
                    <a:cubicBezTo>
                      <a:pt x="13" y="438"/>
                      <a:pt x="0" y="388"/>
                      <a:pt x="0" y="328"/>
                    </a:cubicBezTo>
                    <a:cubicBezTo>
                      <a:pt x="0" y="267"/>
                      <a:pt x="13" y="216"/>
                      <a:pt x="43" y="164"/>
                    </a:cubicBezTo>
                    <a:cubicBezTo>
                      <a:pt x="74" y="112"/>
                      <a:pt x="110" y="73"/>
                      <a:pt x="162" y="43"/>
                    </a:cubicBezTo>
                    <a:cubicBezTo>
                      <a:pt x="214" y="13"/>
                      <a:pt x="266" y="0"/>
                      <a:pt x="326" y="0"/>
                    </a:cubicBezTo>
                    <a:cubicBezTo>
                      <a:pt x="387" y="0"/>
                      <a:pt x="437" y="13"/>
                      <a:pt x="490" y="43"/>
                    </a:cubicBezTo>
                    <a:cubicBezTo>
                      <a:pt x="543" y="73"/>
                      <a:pt x="579" y="112"/>
                      <a:pt x="609" y="164"/>
                    </a:cubicBezTo>
                    <a:cubicBezTo>
                      <a:pt x="639" y="216"/>
                      <a:pt x="653" y="267"/>
                      <a:pt x="653" y="328"/>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5" name="Freeform 239"/>
              <p:cNvSpPr>
                <a:spLocks noChangeArrowheads="1"/>
              </p:cNvSpPr>
              <p:nvPr/>
            </p:nvSpPr>
            <p:spPr bwMode="auto">
              <a:xfrm>
                <a:off x="5064125" y="5226050"/>
                <a:ext cx="149225" cy="138113"/>
              </a:xfrm>
              <a:custGeom>
                <a:avLst/>
                <a:gdLst>
                  <a:gd name="T0" fmla="*/ 414 w 415"/>
                  <a:gd name="T1" fmla="*/ 383 h 384"/>
                  <a:gd name="T2" fmla="*/ 414 w 415"/>
                  <a:gd name="T3" fmla="*/ 189 h 384"/>
                  <a:gd name="T4" fmla="*/ 207 w 415"/>
                  <a:gd name="T5" fmla="*/ 0 h 384"/>
                  <a:gd name="T6" fmla="*/ 0 w 415"/>
                  <a:gd name="T7" fmla="*/ 189 h 384"/>
                  <a:gd name="T8" fmla="*/ 0 w 415"/>
                  <a:gd name="T9" fmla="*/ 383 h 384"/>
                </a:gdLst>
                <a:ahLst/>
                <a:cxnLst>
                  <a:cxn ang="0">
                    <a:pos x="T0" y="T1"/>
                  </a:cxn>
                  <a:cxn ang="0">
                    <a:pos x="T2" y="T3"/>
                  </a:cxn>
                  <a:cxn ang="0">
                    <a:pos x="T4" y="T5"/>
                  </a:cxn>
                  <a:cxn ang="0">
                    <a:pos x="T6" y="T7"/>
                  </a:cxn>
                  <a:cxn ang="0">
                    <a:pos x="T8" y="T9"/>
                  </a:cxn>
                </a:cxnLst>
                <a:rect l="0" t="0" r="r" b="b"/>
                <a:pathLst>
                  <a:path w="415" h="384">
                    <a:moveTo>
                      <a:pt x="414" y="383"/>
                    </a:moveTo>
                    <a:lnTo>
                      <a:pt x="414" y="189"/>
                    </a:lnTo>
                    <a:cubicBezTo>
                      <a:pt x="414" y="73"/>
                      <a:pt x="326" y="0"/>
                      <a:pt x="207" y="0"/>
                    </a:cubicBezTo>
                    <a:cubicBezTo>
                      <a:pt x="88" y="0"/>
                      <a:pt x="6" y="87"/>
                      <a:pt x="0" y="189"/>
                    </a:cubicBezTo>
                    <a:lnTo>
                      <a:pt x="0" y="383"/>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77" name="Freeform 240"/>
              <p:cNvSpPr>
                <a:spLocks noChangeArrowheads="1"/>
              </p:cNvSpPr>
              <p:nvPr/>
            </p:nvSpPr>
            <p:spPr bwMode="auto">
              <a:xfrm>
                <a:off x="5076825" y="5392738"/>
                <a:ext cx="123825" cy="125412"/>
              </a:xfrm>
              <a:custGeom>
                <a:avLst/>
                <a:gdLst>
                  <a:gd name="T0" fmla="*/ 344 w 345"/>
                  <a:gd name="T1" fmla="*/ 174 h 347"/>
                  <a:gd name="T2" fmla="*/ 322 w 345"/>
                  <a:gd name="T3" fmla="*/ 260 h 347"/>
                  <a:gd name="T4" fmla="*/ 258 w 345"/>
                  <a:gd name="T5" fmla="*/ 322 h 347"/>
                  <a:gd name="T6" fmla="*/ 172 w 345"/>
                  <a:gd name="T7" fmla="*/ 346 h 347"/>
                  <a:gd name="T8" fmla="*/ 86 w 345"/>
                  <a:gd name="T9" fmla="*/ 322 h 347"/>
                  <a:gd name="T10" fmla="*/ 24 w 345"/>
                  <a:gd name="T11" fmla="*/ 260 h 347"/>
                  <a:gd name="T12" fmla="*/ 0 w 345"/>
                  <a:gd name="T13" fmla="*/ 174 h 347"/>
                  <a:gd name="T14" fmla="*/ 24 w 345"/>
                  <a:gd name="T15" fmla="*/ 86 h 347"/>
                  <a:gd name="T16" fmla="*/ 86 w 345"/>
                  <a:gd name="T17" fmla="*/ 24 h 347"/>
                  <a:gd name="T18" fmla="*/ 172 w 345"/>
                  <a:gd name="T19" fmla="*/ 0 h 347"/>
                  <a:gd name="T20" fmla="*/ 258 w 345"/>
                  <a:gd name="T21" fmla="*/ 24 h 347"/>
                  <a:gd name="T22" fmla="*/ 322 w 345"/>
                  <a:gd name="T23" fmla="*/ 86 h 347"/>
                  <a:gd name="T24" fmla="*/ 344 w 345"/>
                  <a:gd name="T25" fmla="*/ 17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5" h="347">
                    <a:moveTo>
                      <a:pt x="344" y="174"/>
                    </a:moveTo>
                    <a:cubicBezTo>
                      <a:pt x="344" y="204"/>
                      <a:pt x="338" y="233"/>
                      <a:pt x="322" y="260"/>
                    </a:cubicBezTo>
                    <a:cubicBezTo>
                      <a:pt x="306" y="287"/>
                      <a:pt x="286" y="306"/>
                      <a:pt x="258" y="322"/>
                    </a:cubicBezTo>
                    <a:cubicBezTo>
                      <a:pt x="230" y="338"/>
                      <a:pt x="204" y="346"/>
                      <a:pt x="172" y="346"/>
                    </a:cubicBezTo>
                    <a:cubicBezTo>
                      <a:pt x="140" y="346"/>
                      <a:pt x="114" y="338"/>
                      <a:pt x="86" y="322"/>
                    </a:cubicBezTo>
                    <a:cubicBezTo>
                      <a:pt x="58" y="306"/>
                      <a:pt x="40" y="287"/>
                      <a:pt x="24" y="260"/>
                    </a:cubicBezTo>
                    <a:cubicBezTo>
                      <a:pt x="8" y="233"/>
                      <a:pt x="0" y="205"/>
                      <a:pt x="0" y="174"/>
                    </a:cubicBezTo>
                    <a:cubicBezTo>
                      <a:pt x="0" y="142"/>
                      <a:pt x="8" y="113"/>
                      <a:pt x="24" y="86"/>
                    </a:cubicBezTo>
                    <a:cubicBezTo>
                      <a:pt x="40" y="59"/>
                      <a:pt x="58" y="40"/>
                      <a:pt x="86" y="24"/>
                    </a:cubicBezTo>
                    <a:cubicBezTo>
                      <a:pt x="114" y="8"/>
                      <a:pt x="140" y="0"/>
                      <a:pt x="172" y="0"/>
                    </a:cubicBezTo>
                    <a:cubicBezTo>
                      <a:pt x="204" y="0"/>
                      <a:pt x="230" y="8"/>
                      <a:pt x="258" y="24"/>
                    </a:cubicBezTo>
                    <a:cubicBezTo>
                      <a:pt x="286" y="40"/>
                      <a:pt x="306" y="59"/>
                      <a:pt x="322" y="86"/>
                    </a:cubicBezTo>
                    <a:cubicBezTo>
                      <a:pt x="338" y="113"/>
                      <a:pt x="344" y="142"/>
                      <a:pt x="344" y="174"/>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9" name="Line 241"/>
              <p:cNvSpPr>
                <a:spLocks noChangeShapeType="1"/>
              </p:cNvSpPr>
              <p:nvPr/>
            </p:nvSpPr>
            <p:spPr bwMode="auto">
              <a:xfrm>
                <a:off x="5138738" y="5373688"/>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0" name="Line 242"/>
              <p:cNvSpPr>
                <a:spLocks noChangeShapeType="1"/>
              </p:cNvSpPr>
              <p:nvPr/>
            </p:nvSpPr>
            <p:spPr bwMode="auto">
              <a:xfrm>
                <a:off x="5138738" y="5505450"/>
                <a:ext cx="1587" cy="31750"/>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1" name="Line 243"/>
              <p:cNvSpPr>
                <a:spLocks noChangeShapeType="1"/>
              </p:cNvSpPr>
              <p:nvPr/>
            </p:nvSpPr>
            <p:spPr bwMode="auto">
              <a:xfrm flipH="1">
                <a:off x="5186363"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2" name="Line 244"/>
              <p:cNvSpPr>
                <a:spLocks noChangeShapeType="1"/>
              </p:cNvSpPr>
              <p:nvPr/>
            </p:nvSpPr>
            <p:spPr bwMode="auto">
              <a:xfrm flipH="1">
                <a:off x="5056188" y="5454650"/>
                <a:ext cx="34925" cy="1588"/>
              </a:xfrm>
              <a:prstGeom prst="line">
                <a:avLst/>
              </a:prstGeom>
              <a:noFill/>
              <a:ln w="12700" cap="rnd"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84" name="Freeform 245"/>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solidFill>
                <a:srgbClr val="FFFFFF"/>
              </a:solidFill>
              <a:ln w="9525" cap="rnd">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6" name="Freeform 246"/>
              <p:cNvSpPr>
                <a:spLocks noChangeArrowheads="1"/>
              </p:cNvSpPr>
              <p:nvPr/>
            </p:nvSpPr>
            <p:spPr bwMode="auto">
              <a:xfrm>
                <a:off x="5126038" y="5443538"/>
                <a:ext cx="25400" cy="25400"/>
              </a:xfrm>
              <a:custGeom>
                <a:avLst/>
                <a:gdLst>
                  <a:gd name="T0" fmla="*/ 35 w 71"/>
                  <a:gd name="T1" fmla="*/ 0 h 69"/>
                  <a:gd name="T2" fmla="*/ 0 w 71"/>
                  <a:gd name="T3" fmla="*/ 35 h 69"/>
                  <a:gd name="T4" fmla="*/ 35 w 71"/>
                  <a:gd name="T5" fmla="*/ 68 h 69"/>
                  <a:gd name="T6" fmla="*/ 70 w 71"/>
                  <a:gd name="T7" fmla="*/ 35 h 69"/>
                  <a:gd name="T8" fmla="*/ 35 w 71"/>
                  <a:gd name="T9" fmla="*/ 0 h 69"/>
                </a:gdLst>
                <a:ahLst/>
                <a:cxnLst>
                  <a:cxn ang="0">
                    <a:pos x="T0" y="T1"/>
                  </a:cxn>
                  <a:cxn ang="0">
                    <a:pos x="T2" y="T3"/>
                  </a:cxn>
                  <a:cxn ang="0">
                    <a:pos x="T4" y="T5"/>
                  </a:cxn>
                  <a:cxn ang="0">
                    <a:pos x="T6" y="T7"/>
                  </a:cxn>
                  <a:cxn ang="0">
                    <a:pos x="T8" y="T9"/>
                  </a:cxn>
                </a:cxnLst>
                <a:rect l="0" t="0" r="r" b="b"/>
                <a:pathLst>
                  <a:path w="71" h="69">
                    <a:moveTo>
                      <a:pt x="35" y="0"/>
                    </a:moveTo>
                    <a:cubicBezTo>
                      <a:pt x="16" y="0"/>
                      <a:pt x="0" y="16"/>
                      <a:pt x="0" y="35"/>
                    </a:cubicBezTo>
                    <a:cubicBezTo>
                      <a:pt x="0" y="53"/>
                      <a:pt x="16" y="68"/>
                      <a:pt x="35" y="68"/>
                    </a:cubicBezTo>
                    <a:cubicBezTo>
                      <a:pt x="55" y="68"/>
                      <a:pt x="70" y="53"/>
                      <a:pt x="70" y="35"/>
                    </a:cubicBezTo>
                    <a:cubicBezTo>
                      <a:pt x="70" y="16"/>
                      <a:pt x="55" y="0"/>
                      <a:pt x="35" y="0"/>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4" name="Group 463"/>
            <p:cNvGrpSpPr/>
            <p:nvPr/>
          </p:nvGrpSpPr>
          <p:grpSpPr>
            <a:xfrm>
              <a:off x="6170480" y="4155647"/>
              <a:ext cx="323441" cy="322034"/>
              <a:chOff x="6753225" y="5221288"/>
              <a:chExt cx="365125" cy="363537"/>
            </a:xfrm>
          </p:grpSpPr>
          <p:sp>
            <p:nvSpPr>
              <p:cNvPr id="508" name="Freeform 247"/>
              <p:cNvSpPr>
                <a:spLocks noChangeArrowheads="1"/>
              </p:cNvSpPr>
              <p:nvPr/>
            </p:nvSpPr>
            <p:spPr bwMode="auto">
              <a:xfrm>
                <a:off x="6827838" y="5367338"/>
                <a:ext cx="217487" cy="217487"/>
              </a:xfrm>
              <a:custGeom>
                <a:avLst/>
                <a:gdLst>
                  <a:gd name="T0" fmla="*/ 605 w 606"/>
                  <a:gd name="T1" fmla="*/ 303 h 606"/>
                  <a:gd name="T2" fmla="*/ 565 w 606"/>
                  <a:gd name="T3" fmla="*/ 454 h 606"/>
                  <a:gd name="T4" fmla="*/ 454 w 606"/>
                  <a:gd name="T5" fmla="*/ 565 h 606"/>
                  <a:gd name="T6" fmla="*/ 302 w 606"/>
                  <a:gd name="T7" fmla="*/ 605 h 606"/>
                  <a:gd name="T8" fmla="*/ 151 w 606"/>
                  <a:gd name="T9" fmla="*/ 565 h 606"/>
                  <a:gd name="T10" fmla="*/ 40 w 606"/>
                  <a:gd name="T11" fmla="*/ 454 h 606"/>
                  <a:gd name="T12" fmla="*/ 0 w 606"/>
                  <a:gd name="T13" fmla="*/ 303 h 606"/>
                  <a:gd name="T14" fmla="*/ 40 w 606"/>
                  <a:gd name="T15" fmla="*/ 151 h 606"/>
                  <a:gd name="T16" fmla="*/ 151 w 606"/>
                  <a:gd name="T17" fmla="*/ 40 h 606"/>
                  <a:gd name="T18" fmla="*/ 302 w 606"/>
                  <a:gd name="T19" fmla="*/ 0 h 606"/>
                  <a:gd name="T20" fmla="*/ 454 w 606"/>
                  <a:gd name="T21" fmla="*/ 40 h 606"/>
                  <a:gd name="T22" fmla="*/ 565 w 606"/>
                  <a:gd name="T23" fmla="*/ 151 h 606"/>
                  <a:gd name="T24" fmla="*/ 605 w 606"/>
                  <a:gd name="T25" fmla="*/ 30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6" h="606">
                    <a:moveTo>
                      <a:pt x="605" y="303"/>
                    </a:moveTo>
                    <a:cubicBezTo>
                      <a:pt x="605" y="358"/>
                      <a:pt x="592" y="406"/>
                      <a:pt x="565" y="454"/>
                    </a:cubicBezTo>
                    <a:cubicBezTo>
                      <a:pt x="537" y="502"/>
                      <a:pt x="502" y="537"/>
                      <a:pt x="454" y="565"/>
                    </a:cubicBezTo>
                    <a:cubicBezTo>
                      <a:pt x="405" y="592"/>
                      <a:pt x="358" y="605"/>
                      <a:pt x="302" y="605"/>
                    </a:cubicBezTo>
                    <a:cubicBezTo>
                      <a:pt x="247" y="605"/>
                      <a:pt x="200" y="592"/>
                      <a:pt x="151" y="565"/>
                    </a:cubicBezTo>
                    <a:cubicBezTo>
                      <a:pt x="103" y="537"/>
                      <a:pt x="68" y="502"/>
                      <a:pt x="40" y="454"/>
                    </a:cubicBezTo>
                    <a:cubicBezTo>
                      <a:pt x="13" y="406"/>
                      <a:pt x="0" y="358"/>
                      <a:pt x="0" y="303"/>
                    </a:cubicBezTo>
                    <a:cubicBezTo>
                      <a:pt x="0" y="247"/>
                      <a:pt x="13" y="199"/>
                      <a:pt x="40" y="151"/>
                    </a:cubicBezTo>
                    <a:cubicBezTo>
                      <a:pt x="68" y="103"/>
                      <a:pt x="103" y="69"/>
                      <a:pt x="151" y="40"/>
                    </a:cubicBezTo>
                    <a:cubicBezTo>
                      <a:pt x="200" y="12"/>
                      <a:pt x="247" y="0"/>
                      <a:pt x="302" y="0"/>
                    </a:cubicBezTo>
                    <a:cubicBezTo>
                      <a:pt x="358" y="0"/>
                      <a:pt x="405" y="12"/>
                      <a:pt x="454" y="40"/>
                    </a:cubicBezTo>
                    <a:cubicBezTo>
                      <a:pt x="502" y="69"/>
                      <a:pt x="537" y="103"/>
                      <a:pt x="565" y="151"/>
                    </a:cubicBezTo>
                    <a:cubicBezTo>
                      <a:pt x="592" y="199"/>
                      <a:pt x="605" y="247"/>
                      <a:pt x="605" y="303"/>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9" name="Freeform 248"/>
              <p:cNvSpPr>
                <a:spLocks noChangeArrowheads="1"/>
              </p:cNvSpPr>
              <p:nvPr/>
            </p:nvSpPr>
            <p:spPr bwMode="auto">
              <a:xfrm>
                <a:off x="6792913" y="5297488"/>
                <a:ext cx="287337" cy="287337"/>
              </a:xfrm>
              <a:custGeom>
                <a:avLst/>
                <a:gdLst>
                  <a:gd name="T0" fmla="*/ 797 w 798"/>
                  <a:gd name="T1" fmla="*/ 398 h 797"/>
                  <a:gd name="T2" fmla="*/ 744 w 798"/>
                  <a:gd name="T3" fmla="*/ 598 h 797"/>
                  <a:gd name="T4" fmla="*/ 598 w 798"/>
                  <a:gd name="T5" fmla="*/ 743 h 797"/>
                  <a:gd name="T6" fmla="*/ 398 w 798"/>
                  <a:gd name="T7" fmla="*/ 796 h 797"/>
                  <a:gd name="T8" fmla="*/ 199 w 798"/>
                  <a:gd name="T9" fmla="*/ 743 h 797"/>
                  <a:gd name="T10" fmla="*/ 53 w 798"/>
                  <a:gd name="T11" fmla="*/ 598 h 797"/>
                  <a:gd name="T12" fmla="*/ 0 w 798"/>
                  <a:gd name="T13" fmla="*/ 398 h 797"/>
                  <a:gd name="T14" fmla="*/ 53 w 798"/>
                  <a:gd name="T15" fmla="*/ 199 h 797"/>
                  <a:gd name="T16" fmla="*/ 199 w 798"/>
                  <a:gd name="T17" fmla="*/ 52 h 797"/>
                  <a:gd name="T18" fmla="*/ 398 w 798"/>
                  <a:gd name="T19" fmla="*/ 0 h 797"/>
                  <a:gd name="T20" fmla="*/ 598 w 798"/>
                  <a:gd name="T21" fmla="*/ 52 h 797"/>
                  <a:gd name="T22" fmla="*/ 744 w 798"/>
                  <a:gd name="T23" fmla="*/ 199 h 797"/>
                  <a:gd name="T24" fmla="*/ 797 w 798"/>
                  <a:gd name="T25" fmla="*/ 398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797">
                    <a:moveTo>
                      <a:pt x="797" y="398"/>
                    </a:moveTo>
                    <a:cubicBezTo>
                      <a:pt x="797" y="471"/>
                      <a:pt x="781" y="534"/>
                      <a:pt x="744" y="598"/>
                    </a:cubicBezTo>
                    <a:cubicBezTo>
                      <a:pt x="707" y="661"/>
                      <a:pt x="661" y="706"/>
                      <a:pt x="598" y="743"/>
                    </a:cubicBezTo>
                    <a:cubicBezTo>
                      <a:pt x="535" y="780"/>
                      <a:pt x="472" y="796"/>
                      <a:pt x="398" y="796"/>
                    </a:cubicBezTo>
                    <a:cubicBezTo>
                      <a:pt x="325" y="796"/>
                      <a:pt x="262" y="780"/>
                      <a:pt x="199" y="743"/>
                    </a:cubicBezTo>
                    <a:cubicBezTo>
                      <a:pt x="136" y="706"/>
                      <a:pt x="90" y="661"/>
                      <a:pt x="53" y="598"/>
                    </a:cubicBezTo>
                    <a:cubicBezTo>
                      <a:pt x="16" y="534"/>
                      <a:pt x="0" y="471"/>
                      <a:pt x="0" y="398"/>
                    </a:cubicBezTo>
                    <a:cubicBezTo>
                      <a:pt x="0" y="324"/>
                      <a:pt x="16" y="263"/>
                      <a:pt x="53" y="199"/>
                    </a:cubicBezTo>
                    <a:cubicBezTo>
                      <a:pt x="90" y="136"/>
                      <a:pt x="136" y="89"/>
                      <a:pt x="199" y="52"/>
                    </a:cubicBezTo>
                    <a:cubicBezTo>
                      <a:pt x="262" y="16"/>
                      <a:pt x="325" y="0"/>
                      <a:pt x="398" y="0"/>
                    </a:cubicBezTo>
                    <a:cubicBezTo>
                      <a:pt x="472" y="0"/>
                      <a:pt x="535" y="16"/>
                      <a:pt x="598" y="52"/>
                    </a:cubicBezTo>
                    <a:cubicBezTo>
                      <a:pt x="661" y="89"/>
                      <a:pt x="707" y="136"/>
                      <a:pt x="744" y="199"/>
                    </a:cubicBezTo>
                    <a:cubicBezTo>
                      <a:pt x="781" y="263"/>
                      <a:pt x="797" y="324"/>
                      <a:pt x="797" y="398"/>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0" name="Freeform 249"/>
              <p:cNvSpPr>
                <a:spLocks noChangeArrowheads="1"/>
              </p:cNvSpPr>
              <p:nvPr/>
            </p:nvSpPr>
            <p:spPr bwMode="auto">
              <a:xfrm>
                <a:off x="6753225" y="5221288"/>
                <a:ext cx="365125" cy="363537"/>
              </a:xfrm>
              <a:custGeom>
                <a:avLst/>
                <a:gdLst>
                  <a:gd name="T0" fmla="*/ 1013 w 1014"/>
                  <a:gd name="T1" fmla="*/ 506 h 1012"/>
                  <a:gd name="T2" fmla="*/ 945 w 1014"/>
                  <a:gd name="T3" fmla="*/ 758 h 1012"/>
                  <a:gd name="T4" fmla="*/ 759 w 1014"/>
                  <a:gd name="T5" fmla="*/ 943 h 1012"/>
                  <a:gd name="T6" fmla="*/ 506 w 1014"/>
                  <a:gd name="T7" fmla="*/ 1011 h 1012"/>
                  <a:gd name="T8" fmla="*/ 254 w 1014"/>
                  <a:gd name="T9" fmla="*/ 943 h 1012"/>
                  <a:gd name="T10" fmla="*/ 68 w 1014"/>
                  <a:gd name="T11" fmla="*/ 758 h 1012"/>
                  <a:gd name="T12" fmla="*/ 0 w 1014"/>
                  <a:gd name="T13" fmla="*/ 506 h 1012"/>
                  <a:gd name="T14" fmla="*/ 68 w 1014"/>
                  <a:gd name="T15" fmla="*/ 252 h 1012"/>
                  <a:gd name="T16" fmla="*/ 254 w 1014"/>
                  <a:gd name="T17" fmla="*/ 68 h 1012"/>
                  <a:gd name="T18" fmla="*/ 506 w 1014"/>
                  <a:gd name="T19" fmla="*/ 0 h 1012"/>
                  <a:gd name="T20" fmla="*/ 759 w 1014"/>
                  <a:gd name="T21" fmla="*/ 68 h 1012"/>
                  <a:gd name="T22" fmla="*/ 945 w 1014"/>
                  <a:gd name="T23" fmla="*/ 252 h 1012"/>
                  <a:gd name="T24" fmla="*/ 1013 w 1014"/>
                  <a:gd name="T25" fmla="*/ 506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4" h="1012">
                    <a:moveTo>
                      <a:pt x="1013" y="506"/>
                    </a:moveTo>
                    <a:cubicBezTo>
                      <a:pt x="1013" y="599"/>
                      <a:pt x="991" y="678"/>
                      <a:pt x="945" y="758"/>
                    </a:cubicBezTo>
                    <a:cubicBezTo>
                      <a:pt x="898" y="839"/>
                      <a:pt x="840" y="896"/>
                      <a:pt x="759" y="943"/>
                    </a:cubicBezTo>
                    <a:cubicBezTo>
                      <a:pt x="678" y="989"/>
                      <a:pt x="599" y="1011"/>
                      <a:pt x="506" y="1011"/>
                    </a:cubicBezTo>
                    <a:cubicBezTo>
                      <a:pt x="414" y="1011"/>
                      <a:pt x="335" y="989"/>
                      <a:pt x="254" y="943"/>
                    </a:cubicBezTo>
                    <a:cubicBezTo>
                      <a:pt x="173" y="896"/>
                      <a:pt x="115" y="839"/>
                      <a:pt x="68" y="758"/>
                    </a:cubicBezTo>
                    <a:cubicBezTo>
                      <a:pt x="21" y="678"/>
                      <a:pt x="0" y="600"/>
                      <a:pt x="0" y="506"/>
                    </a:cubicBezTo>
                    <a:cubicBezTo>
                      <a:pt x="0" y="412"/>
                      <a:pt x="21" y="333"/>
                      <a:pt x="68" y="252"/>
                    </a:cubicBezTo>
                    <a:cubicBezTo>
                      <a:pt x="115" y="172"/>
                      <a:pt x="173" y="114"/>
                      <a:pt x="254" y="68"/>
                    </a:cubicBezTo>
                    <a:cubicBezTo>
                      <a:pt x="335" y="21"/>
                      <a:pt x="414" y="0"/>
                      <a:pt x="506" y="0"/>
                    </a:cubicBezTo>
                    <a:cubicBezTo>
                      <a:pt x="599" y="0"/>
                      <a:pt x="678" y="21"/>
                      <a:pt x="759" y="68"/>
                    </a:cubicBezTo>
                    <a:cubicBezTo>
                      <a:pt x="840" y="114"/>
                      <a:pt x="898" y="172"/>
                      <a:pt x="945" y="252"/>
                    </a:cubicBezTo>
                    <a:cubicBezTo>
                      <a:pt x="991" y="333"/>
                      <a:pt x="1013" y="412"/>
                      <a:pt x="1013" y="506"/>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5" name="Group 464"/>
            <p:cNvGrpSpPr/>
            <p:nvPr/>
          </p:nvGrpSpPr>
          <p:grpSpPr>
            <a:xfrm>
              <a:off x="5326722" y="4159866"/>
              <a:ext cx="393754" cy="315003"/>
              <a:chOff x="5800725" y="5226050"/>
              <a:chExt cx="444500" cy="355600"/>
            </a:xfrm>
          </p:grpSpPr>
          <p:sp>
            <p:nvSpPr>
              <p:cNvPr id="503" name="Freeform 250"/>
              <p:cNvSpPr>
                <a:spLocks noChangeArrowheads="1"/>
              </p:cNvSpPr>
              <p:nvPr/>
            </p:nvSpPr>
            <p:spPr bwMode="auto">
              <a:xfrm>
                <a:off x="5800725" y="5226050"/>
                <a:ext cx="444500" cy="269875"/>
              </a:xfrm>
              <a:custGeom>
                <a:avLst/>
                <a:gdLst>
                  <a:gd name="T0" fmla="*/ 1042 w 1233"/>
                  <a:gd name="T1" fmla="*/ 736 h 748"/>
                  <a:gd name="T2" fmla="*/ 1232 w 1233"/>
                  <a:gd name="T3" fmla="*/ 482 h 748"/>
                  <a:gd name="T4" fmla="*/ 954 w 1233"/>
                  <a:gd name="T5" fmla="*/ 215 h 748"/>
                  <a:gd name="T6" fmla="*/ 616 w 1233"/>
                  <a:gd name="T7" fmla="*/ 0 h 748"/>
                  <a:gd name="T8" fmla="*/ 243 w 1233"/>
                  <a:gd name="T9" fmla="*/ 352 h 748"/>
                  <a:gd name="T10" fmla="*/ 0 w 1233"/>
                  <a:gd name="T11" fmla="*/ 549 h 748"/>
                  <a:gd name="T12" fmla="*/ 187 w 1233"/>
                  <a:gd name="T13" fmla="*/ 747 h 748"/>
                </a:gdLst>
                <a:ahLst/>
                <a:cxnLst>
                  <a:cxn ang="0">
                    <a:pos x="T0" y="T1"/>
                  </a:cxn>
                  <a:cxn ang="0">
                    <a:pos x="T2" y="T3"/>
                  </a:cxn>
                  <a:cxn ang="0">
                    <a:pos x="T4" y="T5"/>
                  </a:cxn>
                  <a:cxn ang="0">
                    <a:pos x="T6" y="T7"/>
                  </a:cxn>
                  <a:cxn ang="0">
                    <a:pos x="T8" y="T9"/>
                  </a:cxn>
                  <a:cxn ang="0">
                    <a:pos x="T10" y="T11"/>
                  </a:cxn>
                  <a:cxn ang="0">
                    <a:pos x="T12" y="T13"/>
                  </a:cxn>
                </a:cxnLst>
                <a:rect l="0" t="0" r="r" b="b"/>
                <a:pathLst>
                  <a:path w="1233" h="748">
                    <a:moveTo>
                      <a:pt x="1042" y="736"/>
                    </a:moveTo>
                    <a:cubicBezTo>
                      <a:pt x="1112" y="713"/>
                      <a:pt x="1232" y="649"/>
                      <a:pt x="1232" y="482"/>
                    </a:cubicBezTo>
                    <a:cubicBezTo>
                      <a:pt x="1232" y="332"/>
                      <a:pt x="1108" y="209"/>
                      <a:pt x="954" y="215"/>
                    </a:cubicBezTo>
                    <a:cubicBezTo>
                      <a:pt x="895" y="88"/>
                      <a:pt x="766" y="0"/>
                      <a:pt x="616" y="0"/>
                    </a:cubicBezTo>
                    <a:cubicBezTo>
                      <a:pt x="416" y="0"/>
                      <a:pt x="254" y="156"/>
                      <a:pt x="243" y="352"/>
                    </a:cubicBezTo>
                    <a:cubicBezTo>
                      <a:pt x="118" y="327"/>
                      <a:pt x="0" y="421"/>
                      <a:pt x="0" y="549"/>
                    </a:cubicBezTo>
                    <a:cubicBezTo>
                      <a:pt x="0" y="707"/>
                      <a:pt x="130" y="740"/>
                      <a:pt x="187" y="747"/>
                    </a:cubicBez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4" name="Freeform 251"/>
              <p:cNvSpPr>
                <a:spLocks noChangeArrowheads="1"/>
              </p:cNvSpPr>
              <p:nvPr/>
            </p:nvSpPr>
            <p:spPr bwMode="auto">
              <a:xfrm>
                <a:off x="5957888" y="5421313"/>
                <a:ext cx="144462" cy="100012"/>
              </a:xfrm>
              <a:custGeom>
                <a:avLst/>
                <a:gdLst>
                  <a:gd name="T0" fmla="*/ 0 w 403"/>
                  <a:gd name="T1" fmla="*/ 89 h 280"/>
                  <a:gd name="T2" fmla="*/ 179 w 403"/>
                  <a:gd name="T3" fmla="*/ 0 h 280"/>
                  <a:gd name="T4" fmla="*/ 402 w 403"/>
                  <a:gd name="T5" fmla="*/ 224 h 280"/>
                  <a:gd name="T6" fmla="*/ 402 w 403"/>
                  <a:gd name="T7" fmla="*/ 279 h 280"/>
                </a:gdLst>
                <a:ahLst/>
                <a:cxnLst>
                  <a:cxn ang="0">
                    <a:pos x="T0" y="T1"/>
                  </a:cxn>
                  <a:cxn ang="0">
                    <a:pos x="T2" y="T3"/>
                  </a:cxn>
                  <a:cxn ang="0">
                    <a:pos x="T4" y="T5"/>
                  </a:cxn>
                  <a:cxn ang="0">
                    <a:pos x="T6" y="T7"/>
                  </a:cxn>
                </a:cxnLst>
                <a:rect l="0" t="0" r="r" b="b"/>
                <a:pathLst>
                  <a:path w="403" h="280">
                    <a:moveTo>
                      <a:pt x="0" y="89"/>
                    </a:moveTo>
                    <a:cubicBezTo>
                      <a:pt x="40" y="35"/>
                      <a:pt x="105" y="0"/>
                      <a:pt x="179" y="0"/>
                    </a:cubicBezTo>
                    <a:cubicBezTo>
                      <a:pt x="302" y="0"/>
                      <a:pt x="402" y="100"/>
                      <a:pt x="402" y="224"/>
                    </a:cubicBezTo>
                    <a:lnTo>
                      <a:pt x="402" y="279"/>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5" name="Freeform 252"/>
              <p:cNvSpPr>
                <a:spLocks noChangeArrowheads="1"/>
              </p:cNvSpPr>
              <p:nvPr/>
            </p:nvSpPr>
            <p:spPr bwMode="auto">
              <a:xfrm>
                <a:off x="5942013" y="5481638"/>
                <a:ext cx="146050" cy="100012"/>
              </a:xfrm>
              <a:custGeom>
                <a:avLst/>
                <a:gdLst>
                  <a:gd name="T0" fmla="*/ 403 w 404"/>
                  <a:gd name="T1" fmla="*/ 190 h 280"/>
                  <a:gd name="T2" fmla="*/ 224 w 404"/>
                  <a:gd name="T3" fmla="*/ 279 h 280"/>
                  <a:gd name="T4" fmla="*/ 0 w 404"/>
                  <a:gd name="T5" fmla="*/ 56 h 280"/>
                  <a:gd name="T6" fmla="*/ 0 w 404"/>
                  <a:gd name="T7" fmla="*/ 0 h 280"/>
                </a:gdLst>
                <a:ahLst/>
                <a:cxnLst>
                  <a:cxn ang="0">
                    <a:pos x="T0" y="T1"/>
                  </a:cxn>
                  <a:cxn ang="0">
                    <a:pos x="T2" y="T3"/>
                  </a:cxn>
                  <a:cxn ang="0">
                    <a:pos x="T4" y="T5"/>
                  </a:cxn>
                  <a:cxn ang="0">
                    <a:pos x="T6" y="T7"/>
                  </a:cxn>
                </a:cxnLst>
                <a:rect l="0" t="0" r="r" b="b"/>
                <a:pathLst>
                  <a:path w="404" h="280">
                    <a:moveTo>
                      <a:pt x="403" y="190"/>
                    </a:moveTo>
                    <a:cubicBezTo>
                      <a:pt x="362" y="244"/>
                      <a:pt x="297" y="279"/>
                      <a:pt x="224" y="279"/>
                    </a:cubicBezTo>
                    <a:cubicBezTo>
                      <a:pt x="100" y="279"/>
                      <a:pt x="0" y="179"/>
                      <a:pt x="0" y="56"/>
                    </a:cubicBez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6" name="Freeform 253"/>
              <p:cNvSpPr>
                <a:spLocks noChangeArrowheads="1"/>
              </p:cNvSpPr>
              <p:nvPr/>
            </p:nvSpPr>
            <p:spPr bwMode="auto">
              <a:xfrm>
                <a:off x="5911850" y="5481638"/>
                <a:ext cx="60325" cy="30162"/>
              </a:xfrm>
              <a:custGeom>
                <a:avLst/>
                <a:gdLst>
                  <a:gd name="T0" fmla="*/ 0 w 169"/>
                  <a:gd name="T1" fmla="*/ 83 h 84"/>
                  <a:gd name="T2" fmla="*/ 84 w 169"/>
                  <a:gd name="T3" fmla="*/ 0 h 84"/>
                  <a:gd name="T4" fmla="*/ 168 w 169"/>
                  <a:gd name="T5" fmla="*/ 83 h 84"/>
                </a:gdLst>
                <a:ahLst/>
                <a:cxnLst>
                  <a:cxn ang="0">
                    <a:pos x="T0" y="T1"/>
                  </a:cxn>
                  <a:cxn ang="0">
                    <a:pos x="T2" y="T3"/>
                  </a:cxn>
                  <a:cxn ang="0">
                    <a:pos x="T4" y="T5"/>
                  </a:cxn>
                </a:cxnLst>
                <a:rect l="0" t="0" r="r" b="b"/>
                <a:pathLst>
                  <a:path w="169" h="84">
                    <a:moveTo>
                      <a:pt x="0" y="83"/>
                    </a:moveTo>
                    <a:lnTo>
                      <a:pt x="84" y="0"/>
                    </a:lnTo>
                    <a:lnTo>
                      <a:pt x="168" y="83"/>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07" name="Freeform 254"/>
              <p:cNvSpPr>
                <a:spLocks noChangeArrowheads="1"/>
              </p:cNvSpPr>
              <p:nvPr/>
            </p:nvSpPr>
            <p:spPr bwMode="auto">
              <a:xfrm>
                <a:off x="6072188" y="5491163"/>
                <a:ext cx="60325" cy="30162"/>
              </a:xfrm>
              <a:custGeom>
                <a:avLst/>
                <a:gdLst>
                  <a:gd name="T0" fmla="*/ 168 w 169"/>
                  <a:gd name="T1" fmla="*/ 0 h 84"/>
                  <a:gd name="T2" fmla="*/ 83 w 169"/>
                  <a:gd name="T3" fmla="*/ 83 h 84"/>
                  <a:gd name="T4" fmla="*/ 0 w 169"/>
                  <a:gd name="T5" fmla="*/ 0 h 84"/>
                </a:gdLst>
                <a:ahLst/>
                <a:cxnLst>
                  <a:cxn ang="0">
                    <a:pos x="T0" y="T1"/>
                  </a:cxn>
                  <a:cxn ang="0">
                    <a:pos x="T2" y="T3"/>
                  </a:cxn>
                  <a:cxn ang="0">
                    <a:pos x="T4" y="T5"/>
                  </a:cxn>
                </a:cxnLst>
                <a:rect l="0" t="0" r="r" b="b"/>
                <a:pathLst>
                  <a:path w="169" h="84">
                    <a:moveTo>
                      <a:pt x="168" y="0"/>
                    </a:moveTo>
                    <a:lnTo>
                      <a:pt x="83" y="83"/>
                    </a:lnTo>
                    <a:lnTo>
                      <a:pt x="0" y="0"/>
                    </a:lnTo>
                  </a:path>
                </a:pathLst>
              </a:custGeom>
              <a:noFill/>
              <a:ln w="12700" cap="rnd"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466" name="Group 465"/>
            <p:cNvGrpSpPr/>
            <p:nvPr/>
          </p:nvGrpSpPr>
          <p:grpSpPr>
            <a:xfrm>
              <a:off x="2824979" y="3259857"/>
              <a:ext cx="412035" cy="78751"/>
              <a:chOff x="2976563" y="4210050"/>
              <a:chExt cx="465137" cy="88900"/>
            </a:xfrm>
          </p:grpSpPr>
          <p:sp>
            <p:nvSpPr>
              <p:cNvPr id="497" name="Freeform 255"/>
              <p:cNvSpPr>
                <a:spLocks noChangeArrowheads="1"/>
              </p:cNvSpPr>
              <p:nvPr/>
            </p:nvSpPr>
            <p:spPr bwMode="auto">
              <a:xfrm>
                <a:off x="2976563" y="4211638"/>
                <a:ext cx="92075" cy="87312"/>
              </a:xfrm>
              <a:custGeom>
                <a:avLst/>
                <a:gdLst>
                  <a:gd name="T0" fmla="*/ 104 w 257"/>
                  <a:gd name="T1" fmla="*/ 0 h 242"/>
                  <a:gd name="T2" fmla="*/ 153 w 257"/>
                  <a:gd name="T3" fmla="*/ 0 h 242"/>
                  <a:gd name="T4" fmla="*/ 256 w 257"/>
                  <a:gd name="T5" fmla="*/ 241 h 242"/>
                  <a:gd name="T6" fmla="*/ 200 w 257"/>
                  <a:gd name="T7" fmla="*/ 241 h 242"/>
                  <a:gd name="T8" fmla="*/ 179 w 257"/>
                  <a:gd name="T9" fmla="*/ 187 h 242"/>
                  <a:gd name="T10" fmla="*/ 77 w 257"/>
                  <a:gd name="T11" fmla="*/ 187 h 242"/>
                  <a:gd name="T12" fmla="*/ 54 w 257"/>
                  <a:gd name="T13" fmla="*/ 241 h 242"/>
                  <a:gd name="T14" fmla="*/ 0 w 257"/>
                  <a:gd name="T15" fmla="*/ 241 h 242"/>
                  <a:gd name="T16" fmla="*/ 104 w 257"/>
                  <a:gd name="T17" fmla="*/ 0 h 242"/>
                  <a:gd name="T18" fmla="*/ 160 w 257"/>
                  <a:gd name="T19" fmla="*/ 141 h 242"/>
                  <a:gd name="T20" fmla="*/ 128 w 257"/>
                  <a:gd name="T21" fmla="*/ 64 h 242"/>
                  <a:gd name="T22" fmla="*/ 96 w 257"/>
                  <a:gd name="T23" fmla="*/ 141 h 242"/>
                  <a:gd name="T24" fmla="*/ 160 w 257"/>
                  <a:gd name="T25"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242">
                    <a:moveTo>
                      <a:pt x="104" y="0"/>
                    </a:moveTo>
                    <a:lnTo>
                      <a:pt x="153" y="0"/>
                    </a:lnTo>
                    <a:lnTo>
                      <a:pt x="256" y="241"/>
                    </a:lnTo>
                    <a:lnTo>
                      <a:pt x="200" y="241"/>
                    </a:lnTo>
                    <a:lnTo>
                      <a:pt x="179" y="187"/>
                    </a:lnTo>
                    <a:lnTo>
                      <a:pt x="77" y="187"/>
                    </a:lnTo>
                    <a:lnTo>
                      <a:pt x="54" y="241"/>
                    </a:lnTo>
                    <a:lnTo>
                      <a:pt x="0" y="241"/>
                    </a:lnTo>
                    <a:lnTo>
                      <a:pt x="104" y="0"/>
                    </a:lnTo>
                    <a:close/>
                    <a:moveTo>
                      <a:pt x="160" y="141"/>
                    </a:moveTo>
                    <a:lnTo>
                      <a:pt x="128" y="64"/>
                    </a:lnTo>
                    <a:lnTo>
                      <a:pt x="96" y="141"/>
                    </a:lnTo>
                    <a:lnTo>
                      <a:pt x="160"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8" name="Freeform 256"/>
              <p:cNvSpPr>
                <a:spLocks noChangeArrowheads="1"/>
              </p:cNvSpPr>
              <p:nvPr/>
            </p:nvSpPr>
            <p:spPr bwMode="auto">
              <a:xfrm>
                <a:off x="3076575" y="4211638"/>
                <a:ext cx="61913" cy="87312"/>
              </a:xfrm>
              <a:custGeom>
                <a:avLst/>
                <a:gdLst>
                  <a:gd name="T0" fmla="*/ 53 w 173"/>
                  <a:gd name="T1" fmla="*/ 0 h 241"/>
                  <a:gd name="T2" fmla="*/ 53 w 173"/>
                  <a:gd name="T3" fmla="*/ 193 h 241"/>
                  <a:gd name="T4" fmla="*/ 172 w 173"/>
                  <a:gd name="T5" fmla="*/ 193 h 241"/>
                  <a:gd name="T6" fmla="*/ 172 w 173"/>
                  <a:gd name="T7" fmla="*/ 240 h 241"/>
                  <a:gd name="T8" fmla="*/ 0 w 173"/>
                  <a:gd name="T9" fmla="*/ 240 h 241"/>
                  <a:gd name="T10" fmla="*/ 0 w 173"/>
                  <a:gd name="T11" fmla="*/ 0 h 241"/>
                  <a:gd name="T12" fmla="*/ 53 w 173"/>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73" h="241">
                    <a:moveTo>
                      <a:pt x="53" y="0"/>
                    </a:moveTo>
                    <a:lnTo>
                      <a:pt x="53" y="193"/>
                    </a:lnTo>
                    <a:lnTo>
                      <a:pt x="172" y="193"/>
                    </a:lnTo>
                    <a:lnTo>
                      <a:pt x="172" y="240"/>
                    </a:lnTo>
                    <a:lnTo>
                      <a:pt x="0" y="240"/>
                    </a:lnTo>
                    <a:lnTo>
                      <a:pt x="0" y="0"/>
                    </a:lnTo>
                    <a:lnTo>
                      <a:pt x="53"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9" name="Freeform 257"/>
              <p:cNvSpPr>
                <a:spLocks noChangeArrowheads="1"/>
              </p:cNvSpPr>
              <p:nvPr/>
            </p:nvSpPr>
            <p:spPr bwMode="auto">
              <a:xfrm>
                <a:off x="3146425" y="4211638"/>
                <a:ext cx="66675" cy="87312"/>
              </a:xfrm>
              <a:custGeom>
                <a:avLst/>
                <a:gdLst>
                  <a:gd name="T0" fmla="*/ 0 w 184"/>
                  <a:gd name="T1" fmla="*/ 0 h 241"/>
                  <a:gd name="T2" fmla="*/ 180 w 184"/>
                  <a:gd name="T3" fmla="*/ 0 h 241"/>
                  <a:gd name="T4" fmla="*/ 180 w 184"/>
                  <a:gd name="T5" fmla="*/ 47 h 241"/>
                  <a:gd name="T6" fmla="*/ 53 w 184"/>
                  <a:gd name="T7" fmla="*/ 47 h 241"/>
                  <a:gd name="T8" fmla="*/ 53 w 184"/>
                  <a:gd name="T9" fmla="*/ 96 h 241"/>
                  <a:gd name="T10" fmla="*/ 165 w 184"/>
                  <a:gd name="T11" fmla="*/ 96 h 241"/>
                  <a:gd name="T12" fmla="*/ 165 w 184"/>
                  <a:gd name="T13" fmla="*/ 143 h 241"/>
                  <a:gd name="T14" fmla="*/ 53 w 184"/>
                  <a:gd name="T15" fmla="*/ 143 h 241"/>
                  <a:gd name="T16" fmla="*/ 53 w 184"/>
                  <a:gd name="T17" fmla="*/ 193 h 241"/>
                  <a:gd name="T18" fmla="*/ 183 w 184"/>
                  <a:gd name="T19" fmla="*/ 193 h 241"/>
                  <a:gd name="T20" fmla="*/ 183 w 184"/>
                  <a:gd name="T21" fmla="*/ 240 h 241"/>
                  <a:gd name="T22" fmla="*/ 0 w 184"/>
                  <a:gd name="T23" fmla="*/ 240 h 241"/>
                  <a:gd name="T24" fmla="*/ 0 w 184"/>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1">
                    <a:moveTo>
                      <a:pt x="0" y="0"/>
                    </a:moveTo>
                    <a:lnTo>
                      <a:pt x="180" y="0"/>
                    </a:lnTo>
                    <a:lnTo>
                      <a:pt x="180" y="47"/>
                    </a:lnTo>
                    <a:lnTo>
                      <a:pt x="53" y="47"/>
                    </a:lnTo>
                    <a:lnTo>
                      <a:pt x="53" y="96"/>
                    </a:lnTo>
                    <a:lnTo>
                      <a:pt x="165" y="96"/>
                    </a:lnTo>
                    <a:lnTo>
                      <a:pt x="165" y="143"/>
                    </a:lnTo>
                    <a:lnTo>
                      <a:pt x="53" y="143"/>
                    </a:lnTo>
                    <a:lnTo>
                      <a:pt x="53" y="193"/>
                    </a:lnTo>
                    <a:lnTo>
                      <a:pt x="183" y="193"/>
                    </a:lnTo>
                    <a:lnTo>
                      <a:pt x="183" y="240"/>
                    </a:lnTo>
                    <a:lnTo>
                      <a:pt x="0" y="240"/>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0" name="Freeform 258"/>
              <p:cNvSpPr>
                <a:spLocks noChangeArrowheads="1"/>
              </p:cNvSpPr>
              <p:nvPr/>
            </p:nvSpPr>
            <p:spPr bwMode="auto">
              <a:xfrm>
                <a:off x="3222625" y="4211638"/>
                <a:ext cx="74613" cy="87312"/>
              </a:xfrm>
              <a:custGeom>
                <a:avLst/>
                <a:gdLst>
                  <a:gd name="T0" fmla="*/ 0 w 209"/>
                  <a:gd name="T1" fmla="*/ 0 h 241"/>
                  <a:gd name="T2" fmla="*/ 111 w 209"/>
                  <a:gd name="T3" fmla="*/ 0 h 241"/>
                  <a:gd name="T4" fmla="*/ 181 w 209"/>
                  <a:gd name="T5" fmla="*/ 25 h 241"/>
                  <a:gd name="T6" fmla="*/ 201 w 209"/>
                  <a:gd name="T7" fmla="*/ 79 h 241"/>
                  <a:gd name="T8" fmla="*/ 201 w 209"/>
                  <a:gd name="T9" fmla="*/ 81 h 241"/>
                  <a:gd name="T10" fmla="*/ 150 w 209"/>
                  <a:gd name="T11" fmla="*/ 154 h 241"/>
                  <a:gd name="T12" fmla="*/ 208 w 209"/>
                  <a:gd name="T13" fmla="*/ 240 h 241"/>
                  <a:gd name="T14" fmla="*/ 147 w 209"/>
                  <a:gd name="T15" fmla="*/ 240 h 241"/>
                  <a:gd name="T16" fmla="*/ 95 w 209"/>
                  <a:gd name="T17" fmla="*/ 164 h 241"/>
                  <a:gd name="T18" fmla="*/ 53 w 209"/>
                  <a:gd name="T19" fmla="*/ 164 h 241"/>
                  <a:gd name="T20" fmla="*/ 53 w 209"/>
                  <a:gd name="T21" fmla="*/ 240 h 241"/>
                  <a:gd name="T22" fmla="*/ 0 w 209"/>
                  <a:gd name="T23" fmla="*/ 240 h 241"/>
                  <a:gd name="T24" fmla="*/ 0 w 209"/>
                  <a:gd name="T25" fmla="*/ 0 h 241"/>
                  <a:gd name="T26" fmla="*/ 107 w 209"/>
                  <a:gd name="T27" fmla="*/ 117 h 241"/>
                  <a:gd name="T28" fmla="*/ 147 w 209"/>
                  <a:gd name="T29" fmla="*/ 83 h 241"/>
                  <a:gd name="T30" fmla="*/ 147 w 209"/>
                  <a:gd name="T31" fmla="*/ 82 h 241"/>
                  <a:gd name="T32" fmla="*/ 106 w 209"/>
                  <a:gd name="T33" fmla="*/ 47 h 241"/>
                  <a:gd name="T34" fmla="*/ 53 w 209"/>
                  <a:gd name="T35" fmla="*/ 47 h 241"/>
                  <a:gd name="T36" fmla="*/ 53 w 209"/>
                  <a:gd name="T37" fmla="*/ 117 h 241"/>
                  <a:gd name="T38" fmla="*/ 107 w 209"/>
                  <a:gd name="T39" fmla="*/ 11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1">
                    <a:moveTo>
                      <a:pt x="0" y="0"/>
                    </a:moveTo>
                    <a:lnTo>
                      <a:pt x="111" y="0"/>
                    </a:lnTo>
                    <a:cubicBezTo>
                      <a:pt x="142" y="0"/>
                      <a:pt x="165" y="8"/>
                      <a:pt x="181" y="25"/>
                    </a:cubicBezTo>
                    <a:cubicBezTo>
                      <a:pt x="194" y="38"/>
                      <a:pt x="201" y="57"/>
                      <a:pt x="201" y="79"/>
                    </a:cubicBezTo>
                    <a:lnTo>
                      <a:pt x="201" y="81"/>
                    </a:lnTo>
                    <a:cubicBezTo>
                      <a:pt x="201" y="119"/>
                      <a:pt x="181" y="143"/>
                      <a:pt x="150" y="154"/>
                    </a:cubicBezTo>
                    <a:lnTo>
                      <a:pt x="208" y="240"/>
                    </a:lnTo>
                    <a:lnTo>
                      <a:pt x="147" y="240"/>
                    </a:lnTo>
                    <a:lnTo>
                      <a:pt x="95" y="164"/>
                    </a:lnTo>
                    <a:lnTo>
                      <a:pt x="53" y="164"/>
                    </a:lnTo>
                    <a:lnTo>
                      <a:pt x="53" y="240"/>
                    </a:lnTo>
                    <a:lnTo>
                      <a:pt x="0" y="240"/>
                    </a:lnTo>
                    <a:lnTo>
                      <a:pt x="0" y="0"/>
                    </a:lnTo>
                    <a:close/>
                    <a:moveTo>
                      <a:pt x="107" y="117"/>
                    </a:moveTo>
                    <a:cubicBezTo>
                      <a:pt x="133" y="117"/>
                      <a:pt x="147" y="103"/>
                      <a:pt x="147" y="83"/>
                    </a:cubicBezTo>
                    <a:lnTo>
                      <a:pt x="147" y="82"/>
                    </a:lnTo>
                    <a:cubicBezTo>
                      <a:pt x="147" y="60"/>
                      <a:pt x="132" y="47"/>
                      <a:pt x="106" y="47"/>
                    </a:cubicBezTo>
                    <a:lnTo>
                      <a:pt x="53" y="47"/>
                    </a:lnTo>
                    <a:lnTo>
                      <a:pt x="53" y="117"/>
                    </a:lnTo>
                    <a:lnTo>
                      <a:pt x="107" y="117"/>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1" name="Freeform 259"/>
              <p:cNvSpPr>
                <a:spLocks noChangeArrowheads="1"/>
              </p:cNvSpPr>
              <p:nvPr/>
            </p:nvSpPr>
            <p:spPr bwMode="auto">
              <a:xfrm>
                <a:off x="3300413" y="4211638"/>
                <a:ext cx="71437" cy="87312"/>
              </a:xfrm>
              <a:custGeom>
                <a:avLst/>
                <a:gdLst>
                  <a:gd name="T0" fmla="*/ 0 w 200"/>
                  <a:gd name="T1" fmla="*/ 49 h 241"/>
                  <a:gd name="T2" fmla="*/ 0 w 200"/>
                  <a:gd name="T3" fmla="*/ 0 h 241"/>
                  <a:gd name="T4" fmla="*/ 199 w 200"/>
                  <a:gd name="T5" fmla="*/ 0 h 241"/>
                  <a:gd name="T6" fmla="*/ 199 w 200"/>
                  <a:gd name="T7" fmla="*/ 49 h 241"/>
                  <a:gd name="T8" fmla="*/ 126 w 200"/>
                  <a:gd name="T9" fmla="*/ 49 h 241"/>
                  <a:gd name="T10" fmla="*/ 126 w 200"/>
                  <a:gd name="T11" fmla="*/ 240 h 241"/>
                  <a:gd name="T12" fmla="*/ 72 w 200"/>
                  <a:gd name="T13" fmla="*/ 240 h 241"/>
                  <a:gd name="T14" fmla="*/ 72 w 200"/>
                  <a:gd name="T15" fmla="*/ 49 h 241"/>
                  <a:gd name="T16" fmla="*/ 0 w 200"/>
                  <a:gd name="T17" fmla="*/ 4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41">
                    <a:moveTo>
                      <a:pt x="0" y="49"/>
                    </a:moveTo>
                    <a:lnTo>
                      <a:pt x="0" y="0"/>
                    </a:lnTo>
                    <a:lnTo>
                      <a:pt x="199" y="0"/>
                    </a:lnTo>
                    <a:lnTo>
                      <a:pt x="199" y="49"/>
                    </a:lnTo>
                    <a:lnTo>
                      <a:pt x="126" y="49"/>
                    </a:lnTo>
                    <a:lnTo>
                      <a:pt x="126" y="240"/>
                    </a:lnTo>
                    <a:lnTo>
                      <a:pt x="72" y="240"/>
                    </a:lnTo>
                    <a:lnTo>
                      <a:pt x="72" y="49"/>
                    </a:lnTo>
                    <a:lnTo>
                      <a:pt x="0" y="49"/>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2" name="Freeform 260"/>
              <p:cNvSpPr>
                <a:spLocks noChangeArrowheads="1"/>
              </p:cNvSpPr>
              <p:nvPr/>
            </p:nvSpPr>
            <p:spPr bwMode="auto">
              <a:xfrm>
                <a:off x="3373438" y="4210050"/>
                <a:ext cx="68262" cy="88900"/>
              </a:xfrm>
              <a:custGeom>
                <a:avLst/>
                <a:gdLst>
                  <a:gd name="T0" fmla="*/ 0 w 191"/>
                  <a:gd name="T1" fmla="*/ 209 h 249"/>
                  <a:gd name="T2" fmla="*/ 31 w 191"/>
                  <a:gd name="T3" fmla="*/ 172 h 249"/>
                  <a:gd name="T4" fmla="*/ 103 w 191"/>
                  <a:gd name="T5" fmla="*/ 201 h 249"/>
                  <a:gd name="T6" fmla="*/ 138 w 191"/>
                  <a:gd name="T7" fmla="*/ 179 h 249"/>
                  <a:gd name="T8" fmla="*/ 138 w 191"/>
                  <a:gd name="T9" fmla="*/ 177 h 249"/>
                  <a:gd name="T10" fmla="*/ 89 w 191"/>
                  <a:gd name="T11" fmla="*/ 147 h 249"/>
                  <a:gd name="T12" fmla="*/ 10 w 191"/>
                  <a:gd name="T13" fmla="*/ 73 h 249"/>
                  <a:gd name="T14" fmla="*/ 10 w 191"/>
                  <a:gd name="T15" fmla="*/ 73 h 249"/>
                  <a:gd name="T16" fmla="*/ 93 w 191"/>
                  <a:gd name="T17" fmla="*/ 0 h 249"/>
                  <a:gd name="T18" fmla="*/ 183 w 191"/>
                  <a:gd name="T19" fmla="*/ 30 h 249"/>
                  <a:gd name="T20" fmla="*/ 156 w 191"/>
                  <a:gd name="T21" fmla="*/ 71 h 249"/>
                  <a:gd name="T22" fmla="*/ 93 w 191"/>
                  <a:gd name="T23" fmla="*/ 47 h 249"/>
                  <a:gd name="T24" fmla="*/ 61 w 191"/>
                  <a:gd name="T25" fmla="*/ 68 h 249"/>
                  <a:gd name="T26" fmla="*/ 61 w 191"/>
                  <a:gd name="T27" fmla="*/ 69 h 249"/>
                  <a:gd name="T28" fmla="*/ 114 w 191"/>
                  <a:gd name="T29" fmla="*/ 101 h 249"/>
                  <a:gd name="T30" fmla="*/ 190 w 191"/>
                  <a:gd name="T31" fmla="*/ 173 h 249"/>
                  <a:gd name="T32" fmla="*/ 190 w 191"/>
                  <a:gd name="T33" fmla="*/ 173 h 249"/>
                  <a:gd name="T34" fmla="*/ 102 w 191"/>
                  <a:gd name="T35" fmla="*/ 248 h 249"/>
                  <a:gd name="T36" fmla="*/ 0 w 191"/>
                  <a:gd name="T37" fmla="*/ 20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9">
                    <a:moveTo>
                      <a:pt x="0" y="209"/>
                    </a:moveTo>
                    <a:lnTo>
                      <a:pt x="31" y="172"/>
                    </a:lnTo>
                    <a:cubicBezTo>
                      <a:pt x="53" y="190"/>
                      <a:pt x="75" y="201"/>
                      <a:pt x="103" y="201"/>
                    </a:cubicBezTo>
                    <a:cubicBezTo>
                      <a:pt x="125" y="201"/>
                      <a:pt x="138" y="193"/>
                      <a:pt x="138" y="179"/>
                    </a:cubicBezTo>
                    <a:lnTo>
                      <a:pt x="138" y="177"/>
                    </a:lnTo>
                    <a:cubicBezTo>
                      <a:pt x="138" y="165"/>
                      <a:pt x="129" y="158"/>
                      <a:pt x="89" y="147"/>
                    </a:cubicBezTo>
                    <a:cubicBezTo>
                      <a:pt x="41" y="134"/>
                      <a:pt x="10" y="122"/>
                      <a:pt x="10" y="73"/>
                    </a:cubicBezTo>
                    <a:lnTo>
                      <a:pt x="10" y="73"/>
                    </a:lnTo>
                    <a:cubicBezTo>
                      <a:pt x="10" y="29"/>
                      <a:pt x="45" y="0"/>
                      <a:pt x="93" y="0"/>
                    </a:cubicBezTo>
                    <a:cubicBezTo>
                      <a:pt x="129" y="0"/>
                      <a:pt x="159" y="11"/>
                      <a:pt x="183" y="30"/>
                    </a:cubicBezTo>
                    <a:lnTo>
                      <a:pt x="156" y="71"/>
                    </a:lnTo>
                    <a:cubicBezTo>
                      <a:pt x="134" y="57"/>
                      <a:pt x="113" y="47"/>
                      <a:pt x="93" y="47"/>
                    </a:cubicBezTo>
                    <a:cubicBezTo>
                      <a:pt x="73" y="47"/>
                      <a:pt x="61" y="57"/>
                      <a:pt x="61" y="68"/>
                    </a:cubicBezTo>
                    <a:lnTo>
                      <a:pt x="61" y="69"/>
                    </a:lnTo>
                    <a:cubicBezTo>
                      <a:pt x="61" y="85"/>
                      <a:pt x="73" y="90"/>
                      <a:pt x="114" y="101"/>
                    </a:cubicBezTo>
                    <a:cubicBezTo>
                      <a:pt x="163" y="114"/>
                      <a:pt x="190" y="130"/>
                      <a:pt x="190" y="173"/>
                    </a:cubicBezTo>
                    <a:lnTo>
                      <a:pt x="190" y="173"/>
                    </a:lnTo>
                    <a:cubicBezTo>
                      <a:pt x="190" y="220"/>
                      <a:pt x="154" y="248"/>
                      <a:pt x="102" y="248"/>
                    </a:cubicBezTo>
                    <a:cubicBezTo>
                      <a:pt x="66" y="248"/>
                      <a:pt x="28" y="236"/>
                      <a:pt x="0" y="209"/>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7" name="Group 466"/>
            <p:cNvGrpSpPr/>
            <p:nvPr/>
          </p:nvGrpSpPr>
          <p:grpSpPr>
            <a:xfrm>
              <a:off x="4210148" y="3259857"/>
              <a:ext cx="743914" cy="80157"/>
              <a:chOff x="4540250" y="4210050"/>
              <a:chExt cx="839788" cy="90488"/>
            </a:xfrm>
          </p:grpSpPr>
          <p:sp>
            <p:nvSpPr>
              <p:cNvPr id="487" name="Freeform 261"/>
              <p:cNvSpPr>
                <a:spLocks noChangeArrowheads="1"/>
              </p:cNvSpPr>
              <p:nvPr/>
            </p:nvSpPr>
            <p:spPr bwMode="auto">
              <a:xfrm>
                <a:off x="4540250" y="4211638"/>
                <a:ext cx="80963" cy="87312"/>
              </a:xfrm>
              <a:custGeom>
                <a:avLst/>
                <a:gdLst>
                  <a:gd name="T0" fmla="*/ 0 w 223"/>
                  <a:gd name="T1" fmla="*/ 0 h 242"/>
                  <a:gd name="T2" fmla="*/ 93 w 223"/>
                  <a:gd name="T3" fmla="*/ 0 h 242"/>
                  <a:gd name="T4" fmla="*/ 222 w 223"/>
                  <a:gd name="T5" fmla="*/ 120 h 242"/>
                  <a:gd name="T6" fmla="*/ 222 w 223"/>
                  <a:gd name="T7" fmla="*/ 120 h 242"/>
                  <a:gd name="T8" fmla="*/ 93 w 223"/>
                  <a:gd name="T9" fmla="*/ 241 h 242"/>
                  <a:gd name="T10" fmla="*/ 0 w 223"/>
                  <a:gd name="T11" fmla="*/ 241 h 242"/>
                  <a:gd name="T12" fmla="*/ 0 w 223"/>
                  <a:gd name="T13" fmla="*/ 0 h 242"/>
                  <a:gd name="T14" fmla="*/ 53 w 223"/>
                  <a:gd name="T15" fmla="*/ 48 h 242"/>
                  <a:gd name="T16" fmla="*/ 53 w 223"/>
                  <a:gd name="T17" fmla="*/ 193 h 242"/>
                  <a:gd name="T18" fmla="*/ 93 w 223"/>
                  <a:gd name="T19" fmla="*/ 193 h 242"/>
                  <a:gd name="T20" fmla="*/ 167 w 223"/>
                  <a:gd name="T21" fmla="*/ 120 h 242"/>
                  <a:gd name="T22" fmla="*/ 167 w 223"/>
                  <a:gd name="T23" fmla="*/ 120 h 242"/>
                  <a:gd name="T24" fmla="*/ 93 w 223"/>
                  <a:gd name="T25" fmla="*/ 48 h 242"/>
                  <a:gd name="T26" fmla="*/ 53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3" y="0"/>
                    </a:lnTo>
                    <a:cubicBezTo>
                      <a:pt x="170" y="0"/>
                      <a:pt x="222" y="52"/>
                      <a:pt x="222" y="120"/>
                    </a:cubicBezTo>
                    <a:lnTo>
                      <a:pt x="222" y="120"/>
                    </a:lnTo>
                    <a:cubicBezTo>
                      <a:pt x="222" y="188"/>
                      <a:pt x="170" y="241"/>
                      <a:pt x="93" y="241"/>
                    </a:cubicBezTo>
                    <a:lnTo>
                      <a:pt x="0" y="241"/>
                    </a:lnTo>
                    <a:lnTo>
                      <a:pt x="0" y="0"/>
                    </a:lnTo>
                    <a:close/>
                    <a:moveTo>
                      <a:pt x="53" y="48"/>
                    </a:moveTo>
                    <a:lnTo>
                      <a:pt x="53" y="193"/>
                    </a:lnTo>
                    <a:lnTo>
                      <a:pt x="93" y="193"/>
                    </a:lnTo>
                    <a:cubicBezTo>
                      <a:pt x="138" y="193"/>
                      <a:pt x="167" y="163"/>
                      <a:pt x="167" y="120"/>
                    </a:cubicBezTo>
                    <a:lnTo>
                      <a:pt x="167" y="120"/>
                    </a:lnTo>
                    <a:cubicBezTo>
                      <a:pt x="167" y="77"/>
                      <a:pt x="138" y="48"/>
                      <a:pt x="93" y="48"/>
                    </a:cubicBezTo>
                    <a:lnTo>
                      <a:pt x="53"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8" name="Freeform 262"/>
              <p:cNvSpPr>
                <a:spLocks noChangeArrowheads="1"/>
              </p:cNvSpPr>
              <p:nvPr/>
            </p:nvSpPr>
            <p:spPr bwMode="auto">
              <a:xfrm>
                <a:off x="4616450" y="4210050"/>
                <a:ext cx="92075" cy="87313"/>
              </a:xfrm>
              <a:custGeom>
                <a:avLst/>
                <a:gdLst>
                  <a:gd name="T0" fmla="*/ 103 w 256"/>
                  <a:gd name="T1" fmla="*/ 0 h 244"/>
                  <a:gd name="T2" fmla="*/ 151 w 256"/>
                  <a:gd name="T3" fmla="*/ 0 h 244"/>
                  <a:gd name="T4" fmla="*/ 255 w 256"/>
                  <a:gd name="T5" fmla="*/ 243 h 244"/>
                  <a:gd name="T6" fmla="*/ 200 w 256"/>
                  <a:gd name="T7" fmla="*/ 243 h 244"/>
                  <a:gd name="T8" fmla="*/ 178 w 256"/>
                  <a:gd name="T9" fmla="*/ 189 h 244"/>
                  <a:gd name="T10" fmla="*/ 76 w 256"/>
                  <a:gd name="T11" fmla="*/ 189 h 244"/>
                  <a:gd name="T12" fmla="*/ 54 w 256"/>
                  <a:gd name="T13" fmla="*/ 243 h 244"/>
                  <a:gd name="T14" fmla="*/ 0 w 256"/>
                  <a:gd name="T15" fmla="*/ 243 h 244"/>
                  <a:gd name="T16" fmla="*/ 103 w 256"/>
                  <a:gd name="T17" fmla="*/ 0 h 244"/>
                  <a:gd name="T18" fmla="*/ 158 w 256"/>
                  <a:gd name="T19" fmla="*/ 142 h 244"/>
                  <a:gd name="T20" fmla="*/ 126 w 256"/>
                  <a:gd name="T21" fmla="*/ 64 h 244"/>
                  <a:gd name="T22" fmla="*/ 94 w 256"/>
                  <a:gd name="T23" fmla="*/ 142 h 244"/>
                  <a:gd name="T24" fmla="*/ 158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8" y="189"/>
                    </a:lnTo>
                    <a:lnTo>
                      <a:pt x="76" y="189"/>
                    </a:lnTo>
                    <a:lnTo>
                      <a:pt x="54" y="243"/>
                    </a:lnTo>
                    <a:lnTo>
                      <a:pt x="0" y="243"/>
                    </a:lnTo>
                    <a:lnTo>
                      <a:pt x="103" y="0"/>
                    </a:lnTo>
                    <a:close/>
                    <a:moveTo>
                      <a:pt x="158" y="142"/>
                    </a:moveTo>
                    <a:lnTo>
                      <a:pt x="126" y="64"/>
                    </a:lnTo>
                    <a:lnTo>
                      <a:pt x="94" y="142"/>
                    </a:lnTo>
                    <a:lnTo>
                      <a:pt x="158"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9" name="Freeform 263"/>
              <p:cNvSpPr>
                <a:spLocks noChangeArrowheads="1"/>
              </p:cNvSpPr>
              <p:nvPr/>
            </p:nvSpPr>
            <p:spPr bwMode="auto">
              <a:xfrm>
                <a:off x="4708525" y="4210050"/>
                <a:ext cx="68263" cy="88900"/>
              </a:xfrm>
              <a:custGeom>
                <a:avLst/>
                <a:gdLst>
                  <a:gd name="T0" fmla="*/ 0 w 191"/>
                  <a:gd name="T1" fmla="*/ 208 h 248"/>
                  <a:gd name="T2" fmla="*/ 31 w 191"/>
                  <a:gd name="T3" fmla="*/ 171 h 248"/>
                  <a:gd name="T4" fmla="*/ 103 w 191"/>
                  <a:gd name="T5" fmla="*/ 200 h 248"/>
                  <a:gd name="T6" fmla="*/ 138 w 191"/>
                  <a:gd name="T7" fmla="*/ 177 h 248"/>
                  <a:gd name="T8" fmla="*/ 138 w 191"/>
                  <a:gd name="T9" fmla="*/ 177 h 248"/>
                  <a:gd name="T10" fmla="*/ 89 w 191"/>
                  <a:gd name="T11" fmla="*/ 147 h 248"/>
                  <a:gd name="T12" fmla="*/ 10 w 191"/>
                  <a:gd name="T13" fmla="*/ 73 h 248"/>
                  <a:gd name="T14" fmla="*/ 10 w 191"/>
                  <a:gd name="T15" fmla="*/ 72 h 248"/>
                  <a:gd name="T16" fmla="*/ 93 w 191"/>
                  <a:gd name="T17" fmla="*/ 0 h 248"/>
                  <a:gd name="T18" fmla="*/ 183 w 191"/>
                  <a:gd name="T19" fmla="*/ 30 h 248"/>
                  <a:gd name="T20" fmla="*/ 156 w 191"/>
                  <a:gd name="T21" fmla="*/ 71 h 248"/>
                  <a:gd name="T22" fmla="*/ 93 w 191"/>
                  <a:gd name="T23" fmla="*/ 46 h 248"/>
                  <a:gd name="T24" fmla="*/ 63 w 191"/>
                  <a:gd name="T25" fmla="*/ 68 h 248"/>
                  <a:gd name="T26" fmla="*/ 63 w 191"/>
                  <a:gd name="T27" fmla="*/ 68 h 248"/>
                  <a:gd name="T28" fmla="*/ 114 w 191"/>
                  <a:gd name="T29" fmla="*/ 100 h 248"/>
                  <a:gd name="T30" fmla="*/ 190 w 191"/>
                  <a:gd name="T31" fmla="*/ 172 h 248"/>
                  <a:gd name="T32" fmla="*/ 190 w 191"/>
                  <a:gd name="T33" fmla="*/ 172 h 248"/>
                  <a:gd name="T34" fmla="*/ 102 w 191"/>
                  <a:gd name="T35" fmla="*/ 247 h 248"/>
                  <a:gd name="T36" fmla="*/ 0 w 191"/>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 h="248">
                    <a:moveTo>
                      <a:pt x="0" y="208"/>
                    </a:moveTo>
                    <a:lnTo>
                      <a:pt x="31" y="171"/>
                    </a:lnTo>
                    <a:cubicBezTo>
                      <a:pt x="53" y="189"/>
                      <a:pt x="75" y="200"/>
                      <a:pt x="103" y="200"/>
                    </a:cubicBezTo>
                    <a:cubicBezTo>
                      <a:pt x="125" y="200"/>
                      <a:pt x="138" y="191"/>
                      <a:pt x="138" y="177"/>
                    </a:cubicBezTo>
                    <a:lnTo>
                      <a:pt x="138" y="177"/>
                    </a:lnTo>
                    <a:cubicBezTo>
                      <a:pt x="138" y="164"/>
                      <a:pt x="129" y="157"/>
                      <a:pt x="89" y="147"/>
                    </a:cubicBezTo>
                    <a:cubicBezTo>
                      <a:pt x="41" y="134"/>
                      <a:pt x="10" y="121"/>
                      <a:pt x="10" y="73"/>
                    </a:cubicBezTo>
                    <a:lnTo>
                      <a:pt x="10" y="72"/>
                    </a:lnTo>
                    <a:cubicBezTo>
                      <a:pt x="10" y="29"/>
                      <a:pt x="45" y="0"/>
                      <a:pt x="93" y="0"/>
                    </a:cubicBezTo>
                    <a:cubicBezTo>
                      <a:pt x="129" y="0"/>
                      <a:pt x="158" y="11"/>
                      <a:pt x="183" y="30"/>
                    </a:cubicBezTo>
                    <a:lnTo>
                      <a:pt x="156" y="71"/>
                    </a:lnTo>
                    <a:cubicBezTo>
                      <a:pt x="135" y="55"/>
                      <a:pt x="114" y="46"/>
                      <a:pt x="93" y="46"/>
                    </a:cubicBezTo>
                    <a:cubicBezTo>
                      <a:pt x="72" y="46"/>
                      <a:pt x="63" y="55"/>
                      <a:pt x="63" y="68"/>
                    </a:cubicBezTo>
                    <a:lnTo>
                      <a:pt x="63" y="68"/>
                    </a:lnTo>
                    <a:cubicBezTo>
                      <a:pt x="63" y="83"/>
                      <a:pt x="72" y="89"/>
                      <a:pt x="114" y="100"/>
                    </a:cubicBezTo>
                    <a:cubicBezTo>
                      <a:pt x="163" y="112"/>
                      <a:pt x="190" y="130"/>
                      <a:pt x="190" y="172"/>
                    </a:cubicBezTo>
                    <a:lnTo>
                      <a:pt x="190" y="172"/>
                    </a:lnTo>
                    <a:cubicBezTo>
                      <a:pt x="190" y="220"/>
                      <a:pt x="154" y="247"/>
                      <a:pt x="102" y="247"/>
                    </a:cubicBezTo>
                    <a:cubicBezTo>
                      <a:pt x="65"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0" name="Freeform 264"/>
              <p:cNvSpPr>
                <a:spLocks noChangeArrowheads="1"/>
              </p:cNvSpPr>
              <p:nvPr/>
            </p:nvSpPr>
            <p:spPr bwMode="auto">
              <a:xfrm>
                <a:off x="4787900" y="4211638"/>
                <a:ext cx="73025" cy="87312"/>
              </a:xfrm>
              <a:custGeom>
                <a:avLst/>
                <a:gdLst>
                  <a:gd name="T0" fmla="*/ 0 w 205"/>
                  <a:gd name="T1" fmla="*/ 0 h 242"/>
                  <a:gd name="T2" fmla="*/ 53 w 205"/>
                  <a:gd name="T3" fmla="*/ 0 h 242"/>
                  <a:gd name="T4" fmla="*/ 53 w 205"/>
                  <a:gd name="T5" fmla="*/ 95 h 242"/>
                  <a:gd name="T6" fmla="*/ 150 w 205"/>
                  <a:gd name="T7" fmla="*/ 95 h 242"/>
                  <a:gd name="T8" fmla="*/ 150 w 205"/>
                  <a:gd name="T9" fmla="*/ 0 h 242"/>
                  <a:gd name="T10" fmla="*/ 204 w 205"/>
                  <a:gd name="T11" fmla="*/ 0 h 242"/>
                  <a:gd name="T12" fmla="*/ 204 w 205"/>
                  <a:gd name="T13" fmla="*/ 241 h 242"/>
                  <a:gd name="T14" fmla="*/ 150 w 205"/>
                  <a:gd name="T15" fmla="*/ 241 h 242"/>
                  <a:gd name="T16" fmla="*/ 150 w 205"/>
                  <a:gd name="T17" fmla="*/ 144 h 242"/>
                  <a:gd name="T18" fmla="*/ 53 w 205"/>
                  <a:gd name="T19" fmla="*/ 144 h 242"/>
                  <a:gd name="T20" fmla="*/ 53 w 205"/>
                  <a:gd name="T21" fmla="*/ 241 h 242"/>
                  <a:gd name="T22" fmla="*/ 0 w 205"/>
                  <a:gd name="T23" fmla="*/ 241 h 242"/>
                  <a:gd name="T24" fmla="*/ 0 w 205"/>
                  <a:gd name="T25"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2">
                    <a:moveTo>
                      <a:pt x="0" y="0"/>
                    </a:moveTo>
                    <a:lnTo>
                      <a:pt x="53" y="0"/>
                    </a:lnTo>
                    <a:lnTo>
                      <a:pt x="53" y="95"/>
                    </a:lnTo>
                    <a:lnTo>
                      <a:pt x="150" y="95"/>
                    </a:lnTo>
                    <a:lnTo>
                      <a:pt x="150" y="0"/>
                    </a:lnTo>
                    <a:lnTo>
                      <a:pt x="204" y="0"/>
                    </a:lnTo>
                    <a:lnTo>
                      <a:pt x="204" y="241"/>
                    </a:lnTo>
                    <a:lnTo>
                      <a:pt x="150" y="241"/>
                    </a:lnTo>
                    <a:lnTo>
                      <a:pt x="150" y="144"/>
                    </a:lnTo>
                    <a:lnTo>
                      <a:pt x="53" y="144"/>
                    </a:lnTo>
                    <a:lnTo>
                      <a:pt x="53" y="241"/>
                    </a:lnTo>
                    <a:lnTo>
                      <a:pt x="0" y="241"/>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1" name="Freeform 265"/>
              <p:cNvSpPr>
                <a:spLocks noChangeArrowheads="1"/>
              </p:cNvSpPr>
              <p:nvPr/>
            </p:nvSpPr>
            <p:spPr bwMode="auto">
              <a:xfrm>
                <a:off x="4875213" y="4211638"/>
                <a:ext cx="73025" cy="87312"/>
              </a:xfrm>
              <a:custGeom>
                <a:avLst/>
                <a:gdLst>
                  <a:gd name="T0" fmla="*/ 0 w 205"/>
                  <a:gd name="T1" fmla="*/ 0 h 242"/>
                  <a:gd name="T2" fmla="*/ 111 w 205"/>
                  <a:gd name="T3" fmla="*/ 0 h 242"/>
                  <a:gd name="T4" fmla="*/ 174 w 205"/>
                  <a:gd name="T5" fmla="*/ 22 h 242"/>
                  <a:gd name="T6" fmla="*/ 191 w 205"/>
                  <a:gd name="T7" fmla="*/ 62 h 242"/>
                  <a:gd name="T8" fmla="*/ 191 w 205"/>
                  <a:gd name="T9" fmla="*/ 64 h 242"/>
                  <a:gd name="T10" fmla="*/ 159 w 205"/>
                  <a:gd name="T11" fmla="*/ 115 h 242"/>
                  <a:gd name="T12" fmla="*/ 204 w 205"/>
                  <a:gd name="T13" fmla="*/ 174 h 242"/>
                  <a:gd name="T14" fmla="*/ 204 w 205"/>
                  <a:gd name="T15" fmla="*/ 174 h 242"/>
                  <a:gd name="T16" fmla="*/ 113 w 205"/>
                  <a:gd name="T17" fmla="*/ 241 h 242"/>
                  <a:gd name="T18" fmla="*/ 0 w 205"/>
                  <a:gd name="T19" fmla="*/ 241 h 242"/>
                  <a:gd name="T20" fmla="*/ 0 w 205"/>
                  <a:gd name="T21" fmla="*/ 0 h 242"/>
                  <a:gd name="T22" fmla="*/ 138 w 205"/>
                  <a:gd name="T23" fmla="*/ 72 h 242"/>
                  <a:gd name="T24" fmla="*/ 104 w 205"/>
                  <a:gd name="T25" fmla="*/ 47 h 242"/>
                  <a:gd name="T26" fmla="*/ 51 w 205"/>
                  <a:gd name="T27" fmla="*/ 47 h 242"/>
                  <a:gd name="T28" fmla="*/ 51 w 205"/>
                  <a:gd name="T29" fmla="*/ 97 h 242"/>
                  <a:gd name="T30" fmla="*/ 100 w 205"/>
                  <a:gd name="T31" fmla="*/ 97 h 242"/>
                  <a:gd name="T32" fmla="*/ 138 w 205"/>
                  <a:gd name="T33" fmla="*/ 72 h 242"/>
                  <a:gd name="T34" fmla="*/ 112 w 205"/>
                  <a:gd name="T35" fmla="*/ 141 h 242"/>
                  <a:gd name="T36" fmla="*/ 51 w 205"/>
                  <a:gd name="T37" fmla="*/ 141 h 242"/>
                  <a:gd name="T38" fmla="*/ 51 w 205"/>
                  <a:gd name="T39" fmla="*/ 194 h 242"/>
                  <a:gd name="T40" fmla="*/ 113 w 205"/>
                  <a:gd name="T41" fmla="*/ 194 h 242"/>
                  <a:gd name="T42" fmla="*/ 151 w 205"/>
                  <a:gd name="T43" fmla="*/ 168 h 242"/>
                  <a:gd name="T44" fmla="*/ 151 w 205"/>
                  <a:gd name="T45" fmla="*/ 168 h 242"/>
                  <a:gd name="T46" fmla="*/ 112 w 205"/>
                  <a:gd name="T47"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 h="242">
                    <a:moveTo>
                      <a:pt x="0" y="0"/>
                    </a:moveTo>
                    <a:lnTo>
                      <a:pt x="111" y="0"/>
                    </a:lnTo>
                    <a:cubicBezTo>
                      <a:pt x="138" y="0"/>
                      <a:pt x="161" y="8"/>
                      <a:pt x="174" y="22"/>
                    </a:cubicBezTo>
                    <a:cubicBezTo>
                      <a:pt x="186" y="33"/>
                      <a:pt x="191" y="45"/>
                      <a:pt x="191" y="62"/>
                    </a:cubicBezTo>
                    <a:lnTo>
                      <a:pt x="191" y="64"/>
                    </a:lnTo>
                    <a:cubicBezTo>
                      <a:pt x="191" y="90"/>
                      <a:pt x="176" y="105"/>
                      <a:pt x="159" y="115"/>
                    </a:cubicBezTo>
                    <a:cubicBezTo>
                      <a:pt x="187" y="126"/>
                      <a:pt x="204" y="141"/>
                      <a:pt x="204" y="174"/>
                    </a:cubicBezTo>
                    <a:lnTo>
                      <a:pt x="204" y="174"/>
                    </a:lnTo>
                    <a:cubicBezTo>
                      <a:pt x="204" y="219"/>
                      <a:pt x="167" y="241"/>
                      <a:pt x="113" y="241"/>
                    </a:cubicBezTo>
                    <a:lnTo>
                      <a:pt x="0" y="241"/>
                    </a:lnTo>
                    <a:lnTo>
                      <a:pt x="0" y="0"/>
                    </a:lnTo>
                    <a:close/>
                    <a:moveTo>
                      <a:pt x="138" y="72"/>
                    </a:moveTo>
                    <a:cubicBezTo>
                      <a:pt x="138" y="55"/>
                      <a:pt x="126" y="47"/>
                      <a:pt x="104" y="47"/>
                    </a:cubicBezTo>
                    <a:lnTo>
                      <a:pt x="51" y="47"/>
                    </a:lnTo>
                    <a:lnTo>
                      <a:pt x="51" y="97"/>
                    </a:lnTo>
                    <a:lnTo>
                      <a:pt x="100" y="97"/>
                    </a:lnTo>
                    <a:cubicBezTo>
                      <a:pt x="123" y="97"/>
                      <a:pt x="138" y="90"/>
                      <a:pt x="138" y="72"/>
                    </a:cubicBezTo>
                    <a:close/>
                    <a:moveTo>
                      <a:pt x="112" y="141"/>
                    </a:moveTo>
                    <a:lnTo>
                      <a:pt x="51" y="141"/>
                    </a:lnTo>
                    <a:lnTo>
                      <a:pt x="51" y="194"/>
                    </a:lnTo>
                    <a:lnTo>
                      <a:pt x="113" y="194"/>
                    </a:lnTo>
                    <a:cubicBezTo>
                      <a:pt x="137" y="194"/>
                      <a:pt x="151" y="186"/>
                      <a:pt x="151" y="168"/>
                    </a:cubicBezTo>
                    <a:lnTo>
                      <a:pt x="151" y="168"/>
                    </a:lnTo>
                    <a:cubicBezTo>
                      <a:pt x="151" y="151"/>
                      <a:pt x="140" y="141"/>
                      <a:pt x="112" y="141"/>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2" name="Freeform 266"/>
              <p:cNvSpPr>
                <a:spLocks noChangeArrowheads="1"/>
              </p:cNvSpPr>
              <p:nvPr/>
            </p:nvSpPr>
            <p:spPr bwMode="auto">
              <a:xfrm>
                <a:off x="4954588" y="4210050"/>
                <a:ext cx="92075" cy="90488"/>
              </a:xfrm>
              <a:custGeom>
                <a:avLst/>
                <a:gdLst>
                  <a:gd name="T0" fmla="*/ 0 w 256"/>
                  <a:gd name="T1" fmla="*/ 126 h 250"/>
                  <a:gd name="T2" fmla="*/ 0 w 256"/>
                  <a:gd name="T3" fmla="*/ 124 h 250"/>
                  <a:gd name="T4" fmla="*/ 128 w 256"/>
                  <a:gd name="T5" fmla="*/ 0 h 250"/>
                  <a:gd name="T6" fmla="*/ 255 w 256"/>
                  <a:gd name="T7" fmla="*/ 124 h 250"/>
                  <a:gd name="T8" fmla="*/ 255 w 256"/>
                  <a:gd name="T9" fmla="*/ 124 h 250"/>
                  <a:gd name="T10" fmla="*/ 128 w 256"/>
                  <a:gd name="T11" fmla="*/ 249 h 250"/>
                  <a:gd name="T12" fmla="*/ 0 w 256"/>
                  <a:gd name="T13" fmla="*/ 126 h 250"/>
                  <a:gd name="T14" fmla="*/ 200 w 256"/>
                  <a:gd name="T15" fmla="*/ 126 h 250"/>
                  <a:gd name="T16" fmla="*/ 200 w 256"/>
                  <a:gd name="T17" fmla="*/ 124 h 250"/>
                  <a:gd name="T18" fmla="*/ 126 w 256"/>
                  <a:gd name="T19" fmla="*/ 48 h 250"/>
                  <a:gd name="T20" fmla="*/ 54 w 256"/>
                  <a:gd name="T21" fmla="*/ 124 h 250"/>
                  <a:gd name="T22" fmla="*/ 54 w 256"/>
                  <a:gd name="T23" fmla="*/ 124 h 250"/>
                  <a:gd name="T24" fmla="*/ 128 w 256"/>
                  <a:gd name="T25" fmla="*/ 199 h 250"/>
                  <a:gd name="T26" fmla="*/ 200 w 256"/>
                  <a:gd name="T27" fmla="*/ 1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50">
                    <a:moveTo>
                      <a:pt x="0" y="126"/>
                    </a:moveTo>
                    <a:lnTo>
                      <a:pt x="0" y="124"/>
                    </a:lnTo>
                    <a:cubicBezTo>
                      <a:pt x="0" y="56"/>
                      <a:pt x="53" y="0"/>
                      <a:pt x="128" y="0"/>
                    </a:cubicBezTo>
                    <a:cubicBezTo>
                      <a:pt x="203" y="0"/>
                      <a:pt x="255" y="55"/>
                      <a:pt x="255" y="124"/>
                    </a:cubicBezTo>
                    <a:lnTo>
                      <a:pt x="255" y="124"/>
                    </a:lnTo>
                    <a:cubicBezTo>
                      <a:pt x="255" y="192"/>
                      <a:pt x="201" y="249"/>
                      <a:pt x="128" y="249"/>
                    </a:cubicBezTo>
                    <a:cubicBezTo>
                      <a:pt x="53" y="249"/>
                      <a:pt x="0" y="194"/>
                      <a:pt x="0" y="126"/>
                    </a:cubicBezTo>
                    <a:close/>
                    <a:moveTo>
                      <a:pt x="200" y="126"/>
                    </a:moveTo>
                    <a:lnTo>
                      <a:pt x="200" y="124"/>
                    </a:lnTo>
                    <a:cubicBezTo>
                      <a:pt x="200" y="83"/>
                      <a:pt x="169" y="48"/>
                      <a:pt x="126" y="48"/>
                    </a:cubicBezTo>
                    <a:cubicBezTo>
                      <a:pt x="85" y="48"/>
                      <a:pt x="54" y="83"/>
                      <a:pt x="54" y="124"/>
                    </a:cubicBezTo>
                    <a:lnTo>
                      <a:pt x="54" y="124"/>
                    </a:lnTo>
                    <a:cubicBezTo>
                      <a:pt x="54" y="166"/>
                      <a:pt x="85" y="199"/>
                      <a:pt x="128" y="199"/>
                    </a:cubicBezTo>
                    <a:cubicBezTo>
                      <a:pt x="171" y="199"/>
                      <a:pt x="200" y="166"/>
                      <a:pt x="200" y="126"/>
                    </a:cubicBez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3" name="Freeform 267"/>
              <p:cNvSpPr>
                <a:spLocks noChangeArrowheads="1"/>
              </p:cNvSpPr>
              <p:nvPr/>
            </p:nvSpPr>
            <p:spPr bwMode="auto">
              <a:xfrm>
                <a:off x="5045075" y="4210050"/>
                <a:ext cx="92075" cy="87313"/>
              </a:xfrm>
              <a:custGeom>
                <a:avLst/>
                <a:gdLst>
                  <a:gd name="T0" fmla="*/ 104 w 256"/>
                  <a:gd name="T1" fmla="*/ 0 h 244"/>
                  <a:gd name="T2" fmla="*/ 152 w 256"/>
                  <a:gd name="T3" fmla="*/ 0 h 244"/>
                  <a:gd name="T4" fmla="*/ 255 w 256"/>
                  <a:gd name="T5" fmla="*/ 243 h 244"/>
                  <a:gd name="T6" fmla="*/ 199 w 256"/>
                  <a:gd name="T7" fmla="*/ 243 h 244"/>
                  <a:gd name="T8" fmla="*/ 178 w 256"/>
                  <a:gd name="T9" fmla="*/ 189 h 244"/>
                  <a:gd name="T10" fmla="*/ 76 w 256"/>
                  <a:gd name="T11" fmla="*/ 189 h 244"/>
                  <a:gd name="T12" fmla="*/ 54 w 256"/>
                  <a:gd name="T13" fmla="*/ 243 h 244"/>
                  <a:gd name="T14" fmla="*/ 0 w 256"/>
                  <a:gd name="T15" fmla="*/ 243 h 244"/>
                  <a:gd name="T16" fmla="*/ 104 w 256"/>
                  <a:gd name="T17" fmla="*/ 0 h 244"/>
                  <a:gd name="T18" fmla="*/ 159 w 256"/>
                  <a:gd name="T19" fmla="*/ 142 h 244"/>
                  <a:gd name="T20" fmla="*/ 127 w 256"/>
                  <a:gd name="T21" fmla="*/ 64 h 244"/>
                  <a:gd name="T22" fmla="*/ 95 w 256"/>
                  <a:gd name="T23" fmla="*/ 142 h 244"/>
                  <a:gd name="T24" fmla="*/ 159 w 256"/>
                  <a:gd name="T25" fmla="*/ 1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4" y="0"/>
                    </a:moveTo>
                    <a:lnTo>
                      <a:pt x="152" y="0"/>
                    </a:lnTo>
                    <a:lnTo>
                      <a:pt x="255" y="243"/>
                    </a:lnTo>
                    <a:lnTo>
                      <a:pt x="199" y="243"/>
                    </a:lnTo>
                    <a:lnTo>
                      <a:pt x="178" y="189"/>
                    </a:lnTo>
                    <a:lnTo>
                      <a:pt x="76" y="189"/>
                    </a:lnTo>
                    <a:lnTo>
                      <a:pt x="54" y="243"/>
                    </a:lnTo>
                    <a:lnTo>
                      <a:pt x="0" y="243"/>
                    </a:lnTo>
                    <a:lnTo>
                      <a:pt x="104" y="0"/>
                    </a:lnTo>
                    <a:close/>
                    <a:moveTo>
                      <a:pt x="159" y="142"/>
                    </a:moveTo>
                    <a:lnTo>
                      <a:pt x="127" y="64"/>
                    </a:lnTo>
                    <a:lnTo>
                      <a:pt x="95" y="142"/>
                    </a:lnTo>
                    <a:lnTo>
                      <a:pt x="159" y="14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4" name="Freeform 268"/>
              <p:cNvSpPr>
                <a:spLocks noChangeArrowheads="1"/>
              </p:cNvSpPr>
              <p:nvPr/>
            </p:nvSpPr>
            <p:spPr bwMode="auto">
              <a:xfrm>
                <a:off x="5143500" y="4211638"/>
                <a:ext cx="74613" cy="87312"/>
              </a:xfrm>
              <a:custGeom>
                <a:avLst/>
                <a:gdLst>
                  <a:gd name="T0" fmla="*/ 0 w 209"/>
                  <a:gd name="T1" fmla="*/ 0 h 242"/>
                  <a:gd name="T2" fmla="*/ 109 w 209"/>
                  <a:gd name="T3" fmla="*/ 0 h 242"/>
                  <a:gd name="T4" fmla="*/ 179 w 209"/>
                  <a:gd name="T5" fmla="*/ 25 h 242"/>
                  <a:gd name="T6" fmla="*/ 199 w 209"/>
                  <a:gd name="T7" fmla="*/ 80 h 242"/>
                  <a:gd name="T8" fmla="*/ 199 w 209"/>
                  <a:gd name="T9" fmla="*/ 80 h 242"/>
                  <a:gd name="T10" fmla="*/ 148 w 209"/>
                  <a:gd name="T11" fmla="*/ 155 h 242"/>
                  <a:gd name="T12" fmla="*/ 208 w 209"/>
                  <a:gd name="T13" fmla="*/ 241 h 242"/>
                  <a:gd name="T14" fmla="*/ 145 w 209"/>
                  <a:gd name="T15" fmla="*/ 241 h 242"/>
                  <a:gd name="T16" fmla="*/ 94 w 209"/>
                  <a:gd name="T17" fmla="*/ 163 h 242"/>
                  <a:gd name="T18" fmla="*/ 52 w 209"/>
                  <a:gd name="T19" fmla="*/ 163 h 242"/>
                  <a:gd name="T20" fmla="*/ 52 w 209"/>
                  <a:gd name="T21" fmla="*/ 241 h 242"/>
                  <a:gd name="T22" fmla="*/ 0 w 209"/>
                  <a:gd name="T23" fmla="*/ 241 h 242"/>
                  <a:gd name="T24" fmla="*/ 0 w 209"/>
                  <a:gd name="T25" fmla="*/ 0 h 242"/>
                  <a:gd name="T26" fmla="*/ 105 w 209"/>
                  <a:gd name="T27" fmla="*/ 118 h 242"/>
                  <a:gd name="T28" fmla="*/ 147 w 209"/>
                  <a:gd name="T29" fmla="*/ 83 h 242"/>
                  <a:gd name="T30" fmla="*/ 147 w 209"/>
                  <a:gd name="T31" fmla="*/ 83 h 242"/>
                  <a:gd name="T32" fmla="*/ 105 w 209"/>
                  <a:gd name="T33" fmla="*/ 48 h 242"/>
                  <a:gd name="T34" fmla="*/ 52 w 209"/>
                  <a:gd name="T35" fmla="*/ 48 h 242"/>
                  <a:gd name="T36" fmla="*/ 52 w 209"/>
                  <a:gd name="T37" fmla="*/ 118 h 242"/>
                  <a:gd name="T38" fmla="*/ 105 w 209"/>
                  <a:gd name="T39" fmla="*/ 11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42">
                    <a:moveTo>
                      <a:pt x="0" y="0"/>
                    </a:moveTo>
                    <a:lnTo>
                      <a:pt x="109" y="0"/>
                    </a:lnTo>
                    <a:cubicBezTo>
                      <a:pt x="140" y="0"/>
                      <a:pt x="163" y="8"/>
                      <a:pt x="179" y="25"/>
                    </a:cubicBezTo>
                    <a:cubicBezTo>
                      <a:pt x="192" y="39"/>
                      <a:pt x="199" y="57"/>
                      <a:pt x="199" y="80"/>
                    </a:cubicBezTo>
                    <a:lnTo>
                      <a:pt x="199" y="80"/>
                    </a:lnTo>
                    <a:cubicBezTo>
                      <a:pt x="199" y="119"/>
                      <a:pt x="179" y="144"/>
                      <a:pt x="148" y="155"/>
                    </a:cubicBezTo>
                    <a:lnTo>
                      <a:pt x="208" y="241"/>
                    </a:lnTo>
                    <a:lnTo>
                      <a:pt x="145" y="241"/>
                    </a:lnTo>
                    <a:lnTo>
                      <a:pt x="94" y="163"/>
                    </a:lnTo>
                    <a:lnTo>
                      <a:pt x="52" y="163"/>
                    </a:lnTo>
                    <a:lnTo>
                      <a:pt x="52" y="241"/>
                    </a:lnTo>
                    <a:lnTo>
                      <a:pt x="0" y="241"/>
                    </a:lnTo>
                    <a:lnTo>
                      <a:pt x="0" y="0"/>
                    </a:lnTo>
                    <a:close/>
                    <a:moveTo>
                      <a:pt x="105" y="118"/>
                    </a:moveTo>
                    <a:cubicBezTo>
                      <a:pt x="131" y="118"/>
                      <a:pt x="147" y="104"/>
                      <a:pt x="147" y="83"/>
                    </a:cubicBezTo>
                    <a:lnTo>
                      <a:pt x="147" y="83"/>
                    </a:lnTo>
                    <a:cubicBezTo>
                      <a:pt x="147" y="59"/>
                      <a:pt x="130" y="48"/>
                      <a:pt x="105" y="48"/>
                    </a:cubicBezTo>
                    <a:lnTo>
                      <a:pt x="52" y="48"/>
                    </a:lnTo>
                    <a:lnTo>
                      <a:pt x="52" y="118"/>
                    </a:lnTo>
                    <a:lnTo>
                      <a:pt x="105" y="11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5" name="Freeform 269"/>
              <p:cNvSpPr>
                <a:spLocks noChangeArrowheads="1"/>
              </p:cNvSpPr>
              <p:nvPr/>
            </p:nvSpPr>
            <p:spPr bwMode="auto">
              <a:xfrm>
                <a:off x="5226050" y="4211638"/>
                <a:ext cx="80963" cy="87312"/>
              </a:xfrm>
              <a:custGeom>
                <a:avLst/>
                <a:gdLst>
                  <a:gd name="T0" fmla="*/ 0 w 223"/>
                  <a:gd name="T1" fmla="*/ 0 h 242"/>
                  <a:gd name="T2" fmla="*/ 94 w 223"/>
                  <a:gd name="T3" fmla="*/ 0 h 242"/>
                  <a:gd name="T4" fmla="*/ 222 w 223"/>
                  <a:gd name="T5" fmla="*/ 120 h 242"/>
                  <a:gd name="T6" fmla="*/ 222 w 223"/>
                  <a:gd name="T7" fmla="*/ 120 h 242"/>
                  <a:gd name="T8" fmla="*/ 94 w 223"/>
                  <a:gd name="T9" fmla="*/ 241 h 242"/>
                  <a:gd name="T10" fmla="*/ 0 w 223"/>
                  <a:gd name="T11" fmla="*/ 241 h 242"/>
                  <a:gd name="T12" fmla="*/ 0 w 223"/>
                  <a:gd name="T13" fmla="*/ 0 h 242"/>
                  <a:gd name="T14" fmla="*/ 54 w 223"/>
                  <a:gd name="T15" fmla="*/ 48 h 242"/>
                  <a:gd name="T16" fmla="*/ 54 w 223"/>
                  <a:gd name="T17" fmla="*/ 193 h 242"/>
                  <a:gd name="T18" fmla="*/ 94 w 223"/>
                  <a:gd name="T19" fmla="*/ 193 h 242"/>
                  <a:gd name="T20" fmla="*/ 166 w 223"/>
                  <a:gd name="T21" fmla="*/ 120 h 242"/>
                  <a:gd name="T22" fmla="*/ 166 w 223"/>
                  <a:gd name="T23" fmla="*/ 120 h 242"/>
                  <a:gd name="T24" fmla="*/ 94 w 223"/>
                  <a:gd name="T25" fmla="*/ 48 h 242"/>
                  <a:gd name="T26" fmla="*/ 54 w 223"/>
                  <a:gd name="T27" fmla="*/ 4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42">
                    <a:moveTo>
                      <a:pt x="0" y="0"/>
                    </a:moveTo>
                    <a:lnTo>
                      <a:pt x="94" y="0"/>
                    </a:lnTo>
                    <a:cubicBezTo>
                      <a:pt x="170" y="0"/>
                      <a:pt x="222" y="52"/>
                      <a:pt x="222" y="120"/>
                    </a:cubicBezTo>
                    <a:lnTo>
                      <a:pt x="222" y="120"/>
                    </a:lnTo>
                    <a:cubicBezTo>
                      <a:pt x="222" y="188"/>
                      <a:pt x="170" y="241"/>
                      <a:pt x="94" y="241"/>
                    </a:cubicBezTo>
                    <a:lnTo>
                      <a:pt x="0" y="241"/>
                    </a:lnTo>
                    <a:lnTo>
                      <a:pt x="0" y="0"/>
                    </a:lnTo>
                    <a:close/>
                    <a:moveTo>
                      <a:pt x="54" y="48"/>
                    </a:moveTo>
                    <a:lnTo>
                      <a:pt x="54" y="193"/>
                    </a:lnTo>
                    <a:lnTo>
                      <a:pt x="94" y="193"/>
                    </a:lnTo>
                    <a:cubicBezTo>
                      <a:pt x="137" y="193"/>
                      <a:pt x="166" y="163"/>
                      <a:pt x="166" y="120"/>
                    </a:cubicBezTo>
                    <a:lnTo>
                      <a:pt x="166" y="120"/>
                    </a:lnTo>
                    <a:cubicBezTo>
                      <a:pt x="166" y="77"/>
                      <a:pt x="137" y="48"/>
                      <a:pt x="94" y="48"/>
                    </a:cubicBezTo>
                    <a:lnTo>
                      <a:pt x="54" y="48"/>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6" name="Freeform 270"/>
              <p:cNvSpPr>
                <a:spLocks noChangeArrowheads="1"/>
              </p:cNvSpPr>
              <p:nvPr/>
            </p:nvSpPr>
            <p:spPr bwMode="auto">
              <a:xfrm>
                <a:off x="5310188" y="4210050"/>
                <a:ext cx="69850" cy="88900"/>
              </a:xfrm>
              <a:custGeom>
                <a:avLst/>
                <a:gdLst>
                  <a:gd name="T0" fmla="*/ 0 w 192"/>
                  <a:gd name="T1" fmla="*/ 208 h 248"/>
                  <a:gd name="T2" fmla="*/ 31 w 192"/>
                  <a:gd name="T3" fmla="*/ 171 h 248"/>
                  <a:gd name="T4" fmla="*/ 104 w 192"/>
                  <a:gd name="T5" fmla="*/ 200 h 248"/>
                  <a:gd name="T6" fmla="*/ 138 w 192"/>
                  <a:gd name="T7" fmla="*/ 177 h 248"/>
                  <a:gd name="T8" fmla="*/ 138 w 192"/>
                  <a:gd name="T9" fmla="*/ 177 h 248"/>
                  <a:gd name="T10" fmla="*/ 90 w 192"/>
                  <a:gd name="T11" fmla="*/ 147 h 248"/>
                  <a:gd name="T12" fmla="*/ 9 w 192"/>
                  <a:gd name="T13" fmla="*/ 73 h 248"/>
                  <a:gd name="T14" fmla="*/ 9 w 192"/>
                  <a:gd name="T15" fmla="*/ 72 h 248"/>
                  <a:gd name="T16" fmla="*/ 94 w 192"/>
                  <a:gd name="T17" fmla="*/ 0 h 248"/>
                  <a:gd name="T18" fmla="*/ 184 w 192"/>
                  <a:gd name="T19" fmla="*/ 30 h 248"/>
                  <a:gd name="T20" fmla="*/ 156 w 192"/>
                  <a:gd name="T21" fmla="*/ 71 h 248"/>
                  <a:gd name="T22" fmla="*/ 94 w 192"/>
                  <a:gd name="T23" fmla="*/ 46 h 248"/>
                  <a:gd name="T24" fmla="*/ 62 w 192"/>
                  <a:gd name="T25" fmla="*/ 68 h 248"/>
                  <a:gd name="T26" fmla="*/ 62 w 192"/>
                  <a:gd name="T27" fmla="*/ 68 h 248"/>
                  <a:gd name="T28" fmla="*/ 115 w 192"/>
                  <a:gd name="T29" fmla="*/ 100 h 248"/>
                  <a:gd name="T30" fmla="*/ 191 w 192"/>
                  <a:gd name="T31" fmla="*/ 172 h 248"/>
                  <a:gd name="T32" fmla="*/ 191 w 192"/>
                  <a:gd name="T33" fmla="*/ 172 h 248"/>
                  <a:gd name="T34" fmla="*/ 102 w 192"/>
                  <a:gd name="T35" fmla="*/ 247 h 248"/>
                  <a:gd name="T36" fmla="*/ 0 w 192"/>
                  <a:gd name="T37" fmla="*/ 20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8">
                    <a:moveTo>
                      <a:pt x="0" y="208"/>
                    </a:moveTo>
                    <a:lnTo>
                      <a:pt x="31" y="171"/>
                    </a:lnTo>
                    <a:cubicBezTo>
                      <a:pt x="54" y="189"/>
                      <a:pt x="76" y="200"/>
                      <a:pt x="104" y="200"/>
                    </a:cubicBezTo>
                    <a:cubicBezTo>
                      <a:pt x="124" y="200"/>
                      <a:pt x="138" y="191"/>
                      <a:pt x="138" y="177"/>
                    </a:cubicBezTo>
                    <a:lnTo>
                      <a:pt x="138" y="177"/>
                    </a:lnTo>
                    <a:cubicBezTo>
                      <a:pt x="138" y="164"/>
                      <a:pt x="130" y="157"/>
                      <a:pt x="90" y="147"/>
                    </a:cubicBezTo>
                    <a:cubicBezTo>
                      <a:pt x="41" y="134"/>
                      <a:pt x="9" y="121"/>
                      <a:pt x="9" y="73"/>
                    </a:cubicBezTo>
                    <a:lnTo>
                      <a:pt x="9" y="72"/>
                    </a:lnTo>
                    <a:cubicBezTo>
                      <a:pt x="9" y="29"/>
                      <a:pt x="45" y="0"/>
                      <a:pt x="94" y="0"/>
                    </a:cubicBezTo>
                    <a:cubicBezTo>
                      <a:pt x="129" y="0"/>
                      <a:pt x="159" y="11"/>
                      <a:pt x="184" y="30"/>
                    </a:cubicBezTo>
                    <a:lnTo>
                      <a:pt x="156" y="71"/>
                    </a:lnTo>
                    <a:cubicBezTo>
                      <a:pt x="134" y="55"/>
                      <a:pt x="113" y="46"/>
                      <a:pt x="94" y="46"/>
                    </a:cubicBezTo>
                    <a:cubicBezTo>
                      <a:pt x="73" y="46"/>
                      <a:pt x="62" y="55"/>
                      <a:pt x="62" y="68"/>
                    </a:cubicBezTo>
                    <a:lnTo>
                      <a:pt x="62" y="68"/>
                    </a:lnTo>
                    <a:cubicBezTo>
                      <a:pt x="62" y="83"/>
                      <a:pt x="73" y="89"/>
                      <a:pt x="115" y="100"/>
                    </a:cubicBezTo>
                    <a:cubicBezTo>
                      <a:pt x="163" y="112"/>
                      <a:pt x="191" y="130"/>
                      <a:pt x="191" y="172"/>
                    </a:cubicBezTo>
                    <a:lnTo>
                      <a:pt x="191" y="172"/>
                    </a:lnTo>
                    <a:cubicBezTo>
                      <a:pt x="191" y="220"/>
                      <a:pt x="154" y="247"/>
                      <a:pt x="102" y="247"/>
                    </a:cubicBezTo>
                    <a:cubicBezTo>
                      <a:pt x="66" y="247"/>
                      <a:pt x="29" y="234"/>
                      <a:pt x="0" y="208"/>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468" name="Group 467"/>
            <p:cNvGrpSpPr/>
            <p:nvPr/>
          </p:nvGrpSpPr>
          <p:grpSpPr>
            <a:xfrm>
              <a:off x="5644537" y="3255639"/>
              <a:ext cx="805790" cy="80157"/>
              <a:chOff x="6159500" y="4205288"/>
              <a:chExt cx="909638" cy="90487"/>
            </a:xfrm>
          </p:grpSpPr>
          <p:sp>
            <p:nvSpPr>
              <p:cNvPr id="476" name="Freeform 271"/>
              <p:cNvSpPr>
                <a:spLocks noChangeArrowheads="1"/>
              </p:cNvSpPr>
              <p:nvPr/>
            </p:nvSpPr>
            <p:spPr bwMode="auto">
              <a:xfrm>
                <a:off x="6159500"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7" name="Freeform 272"/>
              <p:cNvSpPr>
                <a:spLocks noChangeArrowheads="1"/>
              </p:cNvSpPr>
              <p:nvPr/>
            </p:nvSpPr>
            <p:spPr bwMode="auto">
              <a:xfrm>
                <a:off x="6257925" y="4206875"/>
                <a:ext cx="68263" cy="87313"/>
              </a:xfrm>
              <a:custGeom>
                <a:avLst/>
                <a:gdLst>
                  <a:gd name="T0" fmla="*/ 0 w 191"/>
                  <a:gd name="T1" fmla="*/ 0 h 243"/>
                  <a:gd name="T2" fmla="*/ 98 w 191"/>
                  <a:gd name="T3" fmla="*/ 0 h 243"/>
                  <a:gd name="T4" fmla="*/ 190 w 191"/>
                  <a:gd name="T5" fmla="*/ 83 h 243"/>
                  <a:gd name="T6" fmla="*/ 190 w 191"/>
                  <a:gd name="T7" fmla="*/ 85 h 243"/>
                  <a:gd name="T8" fmla="*/ 92 w 191"/>
                  <a:gd name="T9" fmla="*/ 169 h 243"/>
                  <a:gd name="T10" fmla="*/ 52 w 191"/>
                  <a:gd name="T11" fmla="*/ 169 h 243"/>
                  <a:gd name="T12" fmla="*/ 52 w 191"/>
                  <a:gd name="T13" fmla="*/ 242 h 243"/>
                  <a:gd name="T14" fmla="*/ 0 w 191"/>
                  <a:gd name="T15" fmla="*/ 242 h 243"/>
                  <a:gd name="T16" fmla="*/ 0 w 191"/>
                  <a:gd name="T17" fmla="*/ 0 h 243"/>
                  <a:gd name="T18" fmla="*/ 95 w 191"/>
                  <a:gd name="T19" fmla="*/ 122 h 243"/>
                  <a:gd name="T20" fmla="*/ 137 w 191"/>
                  <a:gd name="T21" fmla="*/ 86 h 243"/>
                  <a:gd name="T22" fmla="*/ 137 w 191"/>
                  <a:gd name="T23" fmla="*/ 85 h 243"/>
                  <a:gd name="T24" fmla="*/ 94 w 191"/>
                  <a:gd name="T25" fmla="*/ 49 h 243"/>
                  <a:gd name="T26" fmla="*/ 52 w 191"/>
                  <a:gd name="T27" fmla="*/ 49 h 243"/>
                  <a:gd name="T28" fmla="*/ 52 w 191"/>
                  <a:gd name="T29" fmla="*/ 122 h 243"/>
                  <a:gd name="T30" fmla="*/ 95 w 191"/>
                  <a:gd name="T31" fmla="*/ 12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1" h="243">
                    <a:moveTo>
                      <a:pt x="0" y="0"/>
                    </a:moveTo>
                    <a:lnTo>
                      <a:pt x="98" y="0"/>
                    </a:lnTo>
                    <a:cubicBezTo>
                      <a:pt x="155" y="0"/>
                      <a:pt x="190" y="35"/>
                      <a:pt x="190" y="83"/>
                    </a:cubicBezTo>
                    <a:lnTo>
                      <a:pt x="190" y="85"/>
                    </a:lnTo>
                    <a:cubicBezTo>
                      <a:pt x="190" y="140"/>
                      <a:pt x="147" y="169"/>
                      <a:pt x="92" y="169"/>
                    </a:cubicBezTo>
                    <a:lnTo>
                      <a:pt x="52" y="169"/>
                    </a:lnTo>
                    <a:lnTo>
                      <a:pt x="52" y="242"/>
                    </a:lnTo>
                    <a:lnTo>
                      <a:pt x="0" y="242"/>
                    </a:lnTo>
                    <a:lnTo>
                      <a:pt x="0" y="0"/>
                    </a:lnTo>
                    <a:close/>
                    <a:moveTo>
                      <a:pt x="95" y="122"/>
                    </a:moveTo>
                    <a:cubicBezTo>
                      <a:pt x="122" y="122"/>
                      <a:pt x="137" y="106"/>
                      <a:pt x="137" y="86"/>
                    </a:cubicBezTo>
                    <a:lnTo>
                      <a:pt x="137" y="85"/>
                    </a:lnTo>
                    <a:cubicBezTo>
                      <a:pt x="137" y="61"/>
                      <a:pt x="120" y="49"/>
                      <a:pt x="94" y="49"/>
                    </a:cubicBezTo>
                    <a:lnTo>
                      <a:pt x="52" y="49"/>
                    </a:lnTo>
                    <a:lnTo>
                      <a:pt x="52" y="122"/>
                    </a:lnTo>
                    <a:lnTo>
                      <a:pt x="95" y="122"/>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8" name="Freeform 273"/>
              <p:cNvSpPr>
                <a:spLocks noChangeArrowheads="1"/>
              </p:cNvSpPr>
              <p:nvPr/>
            </p:nvSpPr>
            <p:spPr bwMode="auto">
              <a:xfrm>
                <a:off x="6335713" y="4206875"/>
                <a:ext cx="19050" cy="87313"/>
              </a:xfrm>
              <a:custGeom>
                <a:avLst/>
                <a:gdLst>
                  <a:gd name="T0" fmla="*/ 0 w 53"/>
                  <a:gd name="T1" fmla="*/ 0 h 243"/>
                  <a:gd name="T2" fmla="*/ 52 w 53"/>
                  <a:gd name="T3" fmla="*/ 0 h 243"/>
                  <a:gd name="T4" fmla="*/ 52 w 53"/>
                  <a:gd name="T5" fmla="*/ 242 h 243"/>
                  <a:gd name="T6" fmla="*/ 0 w 53"/>
                  <a:gd name="T7" fmla="*/ 242 h 243"/>
                  <a:gd name="T8" fmla="*/ 0 w 53"/>
                  <a:gd name="T9" fmla="*/ 0 h 243"/>
                </a:gdLst>
                <a:ahLst/>
                <a:cxnLst>
                  <a:cxn ang="0">
                    <a:pos x="T0" y="T1"/>
                  </a:cxn>
                  <a:cxn ang="0">
                    <a:pos x="T2" y="T3"/>
                  </a:cxn>
                  <a:cxn ang="0">
                    <a:pos x="T4" y="T5"/>
                  </a:cxn>
                  <a:cxn ang="0">
                    <a:pos x="T6" y="T7"/>
                  </a:cxn>
                  <a:cxn ang="0">
                    <a:pos x="T8" y="T9"/>
                  </a:cxn>
                </a:cxnLst>
                <a:rect l="0" t="0" r="r" b="b"/>
                <a:pathLst>
                  <a:path w="53" h="243">
                    <a:moveTo>
                      <a:pt x="0" y="0"/>
                    </a:moveTo>
                    <a:lnTo>
                      <a:pt x="52" y="0"/>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9" name="Freeform 274"/>
              <p:cNvSpPr>
                <a:spLocks noChangeArrowheads="1"/>
              </p:cNvSpPr>
              <p:nvPr/>
            </p:nvSpPr>
            <p:spPr bwMode="auto">
              <a:xfrm>
                <a:off x="6400800"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7 w 184"/>
                  <a:gd name="T11" fmla="*/ 97 h 243"/>
                  <a:gd name="T12" fmla="*/ 167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7" y="97"/>
                    </a:lnTo>
                    <a:lnTo>
                      <a:pt x="167"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0" name="Freeform 275"/>
              <p:cNvSpPr>
                <a:spLocks noChangeArrowheads="1"/>
              </p:cNvSpPr>
              <p:nvPr/>
            </p:nvSpPr>
            <p:spPr bwMode="auto">
              <a:xfrm>
                <a:off x="6470650" y="4206875"/>
                <a:ext cx="82550" cy="87313"/>
              </a:xfrm>
              <a:custGeom>
                <a:avLst/>
                <a:gdLst>
                  <a:gd name="T0" fmla="*/ 226 w 231"/>
                  <a:gd name="T1" fmla="*/ 0 h 243"/>
                  <a:gd name="T2" fmla="*/ 146 w 231"/>
                  <a:gd name="T3" fmla="*/ 118 h 243"/>
                  <a:gd name="T4" fmla="*/ 230 w 231"/>
                  <a:gd name="T5" fmla="*/ 242 h 243"/>
                  <a:gd name="T6" fmla="*/ 168 w 231"/>
                  <a:gd name="T7" fmla="*/ 242 h 243"/>
                  <a:gd name="T8" fmla="*/ 114 w 231"/>
                  <a:gd name="T9" fmla="*/ 158 h 243"/>
                  <a:gd name="T10" fmla="*/ 60 w 231"/>
                  <a:gd name="T11" fmla="*/ 242 h 243"/>
                  <a:gd name="T12" fmla="*/ 0 w 231"/>
                  <a:gd name="T13" fmla="*/ 242 h 243"/>
                  <a:gd name="T14" fmla="*/ 83 w 231"/>
                  <a:gd name="T15" fmla="*/ 120 h 243"/>
                  <a:gd name="T16" fmla="*/ 3 w 231"/>
                  <a:gd name="T17" fmla="*/ 0 h 243"/>
                  <a:gd name="T18" fmla="*/ 65 w 231"/>
                  <a:gd name="T19" fmla="*/ 0 h 243"/>
                  <a:gd name="T20" fmla="*/ 115 w 231"/>
                  <a:gd name="T21" fmla="*/ 79 h 243"/>
                  <a:gd name="T22" fmla="*/ 166 w 231"/>
                  <a:gd name="T23" fmla="*/ 0 h 243"/>
                  <a:gd name="T24" fmla="*/ 226 w 231"/>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43">
                    <a:moveTo>
                      <a:pt x="226" y="0"/>
                    </a:moveTo>
                    <a:lnTo>
                      <a:pt x="146" y="118"/>
                    </a:lnTo>
                    <a:lnTo>
                      <a:pt x="230" y="242"/>
                    </a:lnTo>
                    <a:lnTo>
                      <a:pt x="168" y="242"/>
                    </a:lnTo>
                    <a:lnTo>
                      <a:pt x="114" y="158"/>
                    </a:lnTo>
                    <a:lnTo>
                      <a:pt x="60" y="242"/>
                    </a:lnTo>
                    <a:lnTo>
                      <a:pt x="0" y="242"/>
                    </a:lnTo>
                    <a:lnTo>
                      <a:pt x="83" y="120"/>
                    </a:lnTo>
                    <a:lnTo>
                      <a:pt x="3" y="0"/>
                    </a:lnTo>
                    <a:lnTo>
                      <a:pt x="65" y="0"/>
                    </a:lnTo>
                    <a:lnTo>
                      <a:pt x="115" y="79"/>
                    </a:lnTo>
                    <a:lnTo>
                      <a:pt x="166" y="0"/>
                    </a:lnTo>
                    <a:lnTo>
                      <a:pt x="226"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1" name="Freeform 276"/>
              <p:cNvSpPr>
                <a:spLocks noChangeArrowheads="1"/>
              </p:cNvSpPr>
              <p:nvPr/>
            </p:nvSpPr>
            <p:spPr bwMode="auto">
              <a:xfrm>
                <a:off x="6551613" y="4205288"/>
                <a:ext cx="80962" cy="90487"/>
              </a:xfrm>
              <a:custGeom>
                <a:avLst/>
                <a:gdLst>
                  <a:gd name="T0" fmla="*/ 0 w 223"/>
                  <a:gd name="T1" fmla="*/ 126 h 251"/>
                  <a:gd name="T2" fmla="*/ 0 w 223"/>
                  <a:gd name="T3" fmla="*/ 125 h 251"/>
                  <a:gd name="T4" fmla="*/ 125 w 223"/>
                  <a:gd name="T5" fmla="*/ 0 h 251"/>
                  <a:gd name="T6" fmla="*/ 219 w 223"/>
                  <a:gd name="T7" fmla="*/ 38 h 251"/>
                  <a:gd name="T8" fmla="*/ 186 w 223"/>
                  <a:gd name="T9" fmla="*/ 76 h 251"/>
                  <a:gd name="T10" fmla="*/ 125 w 223"/>
                  <a:gd name="T11" fmla="*/ 50 h 251"/>
                  <a:gd name="T12" fmla="*/ 55 w 223"/>
                  <a:gd name="T13" fmla="*/ 125 h 251"/>
                  <a:gd name="T14" fmla="*/ 55 w 223"/>
                  <a:gd name="T15" fmla="*/ 125 h 251"/>
                  <a:gd name="T16" fmla="*/ 125 w 223"/>
                  <a:gd name="T17" fmla="*/ 201 h 251"/>
                  <a:gd name="T18" fmla="*/ 187 w 223"/>
                  <a:gd name="T19" fmla="*/ 172 h 251"/>
                  <a:gd name="T20" fmla="*/ 222 w 223"/>
                  <a:gd name="T21" fmla="*/ 207 h 251"/>
                  <a:gd name="T22" fmla="*/ 123 w 223"/>
                  <a:gd name="T23" fmla="*/ 250 h 251"/>
                  <a:gd name="T24" fmla="*/ 0 w 223"/>
                  <a:gd name="T25"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51">
                    <a:moveTo>
                      <a:pt x="0" y="126"/>
                    </a:moveTo>
                    <a:lnTo>
                      <a:pt x="0" y="125"/>
                    </a:lnTo>
                    <a:cubicBezTo>
                      <a:pt x="0" y="57"/>
                      <a:pt x="51" y="0"/>
                      <a:pt x="125" y="0"/>
                    </a:cubicBezTo>
                    <a:cubicBezTo>
                      <a:pt x="170" y="0"/>
                      <a:pt x="197" y="15"/>
                      <a:pt x="219" y="38"/>
                    </a:cubicBezTo>
                    <a:lnTo>
                      <a:pt x="186" y="76"/>
                    </a:lnTo>
                    <a:cubicBezTo>
                      <a:pt x="168" y="60"/>
                      <a:pt x="148" y="50"/>
                      <a:pt x="125" y="50"/>
                    </a:cubicBezTo>
                    <a:cubicBezTo>
                      <a:pt x="84" y="50"/>
                      <a:pt x="55" y="83"/>
                      <a:pt x="55" y="125"/>
                    </a:cubicBezTo>
                    <a:lnTo>
                      <a:pt x="55" y="125"/>
                    </a:lnTo>
                    <a:cubicBezTo>
                      <a:pt x="55" y="167"/>
                      <a:pt x="83" y="201"/>
                      <a:pt x="125" y="201"/>
                    </a:cubicBezTo>
                    <a:cubicBezTo>
                      <a:pt x="152" y="201"/>
                      <a:pt x="169" y="190"/>
                      <a:pt x="187" y="172"/>
                    </a:cubicBezTo>
                    <a:lnTo>
                      <a:pt x="222" y="207"/>
                    </a:lnTo>
                    <a:cubicBezTo>
                      <a:pt x="197" y="233"/>
                      <a:pt x="169" y="250"/>
                      <a:pt x="123" y="250"/>
                    </a:cubicBezTo>
                    <a:cubicBezTo>
                      <a:pt x="52" y="250"/>
                      <a:pt x="0" y="194"/>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2" name="Freeform 277"/>
              <p:cNvSpPr>
                <a:spLocks noChangeArrowheads="1"/>
              </p:cNvSpPr>
              <p:nvPr/>
            </p:nvSpPr>
            <p:spPr bwMode="auto">
              <a:xfrm>
                <a:off x="6640513" y="4206875"/>
                <a:ext cx="73025" cy="87313"/>
              </a:xfrm>
              <a:custGeom>
                <a:avLst/>
                <a:gdLst>
                  <a:gd name="T0" fmla="*/ 0 w 203"/>
                  <a:gd name="T1" fmla="*/ 0 h 243"/>
                  <a:gd name="T2" fmla="*/ 52 w 203"/>
                  <a:gd name="T3" fmla="*/ 0 h 243"/>
                  <a:gd name="T4" fmla="*/ 52 w 203"/>
                  <a:gd name="T5" fmla="*/ 96 h 243"/>
                  <a:gd name="T6" fmla="*/ 149 w 203"/>
                  <a:gd name="T7" fmla="*/ 96 h 243"/>
                  <a:gd name="T8" fmla="*/ 149 w 203"/>
                  <a:gd name="T9" fmla="*/ 0 h 243"/>
                  <a:gd name="T10" fmla="*/ 202 w 203"/>
                  <a:gd name="T11" fmla="*/ 0 h 243"/>
                  <a:gd name="T12" fmla="*/ 202 w 203"/>
                  <a:gd name="T13" fmla="*/ 242 h 243"/>
                  <a:gd name="T14" fmla="*/ 149 w 203"/>
                  <a:gd name="T15" fmla="*/ 242 h 243"/>
                  <a:gd name="T16" fmla="*/ 149 w 203"/>
                  <a:gd name="T17" fmla="*/ 144 h 243"/>
                  <a:gd name="T18" fmla="*/ 52 w 203"/>
                  <a:gd name="T19" fmla="*/ 144 h 243"/>
                  <a:gd name="T20" fmla="*/ 52 w 203"/>
                  <a:gd name="T21" fmla="*/ 242 h 243"/>
                  <a:gd name="T22" fmla="*/ 0 w 203"/>
                  <a:gd name="T23" fmla="*/ 242 h 243"/>
                  <a:gd name="T24" fmla="*/ 0 w 203"/>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243">
                    <a:moveTo>
                      <a:pt x="0" y="0"/>
                    </a:moveTo>
                    <a:lnTo>
                      <a:pt x="52" y="0"/>
                    </a:lnTo>
                    <a:lnTo>
                      <a:pt x="52" y="96"/>
                    </a:lnTo>
                    <a:lnTo>
                      <a:pt x="149" y="96"/>
                    </a:lnTo>
                    <a:lnTo>
                      <a:pt x="149" y="0"/>
                    </a:lnTo>
                    <a:lnTo>
                      <a:pt x="202" y="0"/>
                    </a:lnTo>
                    <a:lnTo>
                      <a:pt x="202" y="242"/>
                    </a:lnTo>
                    <a:lnTo>
                      <a:pt x="149" y="242"/>
                    </a:lnTo>
                    <a:lnTo>
                      <a:pt x="149" y="144"/>
                    </a:lnTo>
                    <a:lnTo>
                      <a:pt x="52" y="144"/>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3" name="Freeform 278"/>
              <p:cNvSpPr>
                <a:spLocks noChangeArrowheads="1"/>
              </p:cNvSpPr>
              <p:nvPr/>
            </p:nvSpPr>
            <p:spPr bwMode="auto">
              <a:xfrm>
                <a:off x="6721475" y="4205288"/>
                <a:ext cx="92075" cy="87312"/>
              </a:xfrm>
              <a:custGeom>
                <a:avLst/>
                <a:gdLst>
                  <a:gd name="T0" fmla="*/ 103 w 256"/>
                  <a:gd name="T1" fmla="*/ 0 h 244"/>
                  <a:gd name="T2" fmla="*/ 151 w 256"/>
                  <a:gd name="T3" fmla="*/ 0 h 244"/>
                  <a:gd name="T4" fmla="*/ 255 w 256"/>
                  <a:gd name="T5" fmla="*/ 243 h 244"/>
                  <a:gd name="T6" fmla="*/ 200 w 256"/>
                  <a:gd name="T7" fmla="*/ 243 h 244"/>
                  <a:gd name="T8" fmla="*/ 177 w 256"/>
                  <a:gd name="T9" fmla="*/ 188 h 244"/>
                  <a:gd name="T10" fmla="*/ 76 w 256"/>
                  <a:gd name="T11" fmla="*/ 188 h 244"/>
                  <a:gd name="T12" fmla="*/ 54 w 256"/>
                  <a:gd name="T13" fmla="*/ 243 h 244"/>
                  <a:gd name="T14" fmla="*/ 0 w 256"/>
                  <a:gd name="T15" fmla="*/ 243 h 244"/>
                  <a:gd name="T16" fmla="*/ 103 w 256"/>
                  <a:gd name="T17" fmla="*/ 0 h 244"/>
                  <a:gd name="T18" fmla="*/ 158 w 256"/>
                  <a:gd name="T19" fmla="*/ 141 h 244"/>
                  <a:gd name="T20" fmla="*/ 126 w 256"/>
                  <a:gd name="T21" fmla="*/ 64 h 244"/>
                  <a:gd name="T22" fmla="*/ 94 w 256"/>
                  <a:gd name="T23" fmla="*/ 141 h 244"/>
                  <a:gd name="T24" fmla="*/ 158 w 256"/>
                  <a:gd name="T25" fmla="*/ 1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244">
                    <a:moveTo>
                      <a:pt x="103" y="0"/>
                    </a:moveTo>
                    <a:lnTo>
                      <a:pt x="151" y="0"/>
                    </a:lnTo>
                    <a:lnTo>
                      <a:pt x="255" y="243"/>
                    </a:lnTo>
                    <a:lnTo>
                      <a:pt x="200" y="243"/>
                    </a:lnTo>
                    <a:lnTo>
                      <a:pt x="177" y="188"/>
                    </a:lnTo>
                    <a:lnTo>
                      <a:pt x="76" y="188"/>
                    </a:lnTo>
                    <a:lnTo>
                      <a:pt x="54" y="243"/>
                    </a:lnTo>
                    <a:lnTo>
                      <a:pt x="0" y="243"/>
                    </a:lnTo>
                    <a:lnTo>
                      <a:pt x="103" y="0"/>
                    </a:lnTo>
                    <a:close/>
                    <a:moveTo>
                      <a:pt x="158" y="141"/>
                    </a:moveTo>
                    <a:lnTo>
                      <a:pt x="126" y="64"/>
                    </a:lnTo>
                    <a:lnTo>
                      <a:pt x="94" y="141"/>
                    </a:lnTo>
                    <a:lnTo>
                      <a:pt x="158" y="141"/>
                    </a:lnTo>
                    <a:close/>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4" name="Freeform 279"/>
              <p:cNvSpPr>
                <a:spLocks noChangeArrowheads="1"/>
              </p:cNvSpPr>
              <p:nvPr/>
            </p:nvSpPr>
            <p:spPr bwMode="auto">
              <a:xfrm>
                <a:off x="6819900" y="4206875"/>
                <a:ext cx="77788" cy="87313"/>
              </a:xfrm>
              <a:custGeom>
                <a:avLst/>
                <a:gdLst>
                  <a:gd name="T0" fmla="*/ 0 w 214"/>
                  <a:gd name="T1" fmla="*/ 0 h 243"/>
                  <a:gd name="T2" fmla="*/ 48 w 214"/>
                  <a:gd name="T3" fmla="*/ 0 h 243"/>
                  <a:gd name="T4" fmla="*/ 162 w 214"/>
                  <a:gd name="T5" fmla="*/ 149 h 243"/>
                  <a:gd name="T6" fmla="*/ 162 w 214"/>
                  <a:gd name="T7" fmla="*/ 0 h 243"/>
                  <a:gd name="T8" fmla="*/ 213 w 214"/>
                  <a:gd name="T9" fmla="*/ 0 h 243"/>
                  <a:gd name="T10" fmla="*/ 213 w 214"/>
                  <a:gd name="T11" fmla="*/ 242 h 243"/>
                  <a:gd name="T12" fmla="*/ 169 w 214"/>
                  <a:gd name="T13" fmla="*/ 242 h 243"/>
                  <a:gd name="T14" fmla="*/ 52 w 214"/>
                  <a:gd name="T15" fmla="*/ 89 h 243"/>
                  <a:gd name="T16" fmla="*/ 52 w 214"/>
                  <a:gd name="T17" fmla="*/ 242 h 243"/>
                  <a:gd name="T18" fmla="*/ 0 w 214"/>
                  <a:gd name="T19" fmla="*/ 242 h 243"/>
                  <a:gd name="T20" fmla="*/ 0 w 214"/>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43">
                    <a:moveTo>
                      <a:pt x="0" y="0"/>
                    </a:moveTo>
                    <a:lnTo>
                      <a:pt x="48" y="0"/>
                    </a:lnTo>
                    <a:lnTo>
                      <a:pt x="162" y="149"/>
                    </a:lnTo>
                    <a:lnTo>
                      <a:pt x="162" y="0"/>
                    </a:lnTo>
                    <a:lnTo>
                      <a:pt x="213" y="0"/>
                    </a:lnTo>
                    <a:lnTo>
                      <a:pt x="213" y="242"/>
                    </a:lnTo>
                    <a:lnTo>
                      <a:pt x="169" y="242"/>
                    </a:lnTo>
                    <a:lnTo>
                      <a:pt x="52" y="89"/>
                    </a:lnTo>
                    <a:lnTo>
                      <a:pt x="52"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5" name="Freeform 280"/>
              <p:cNvSpPr>
                <a:spLocks noChangeArrowheads="1"/>
              </p:cNvSpPr>
              <p:nvPr/>
            </p:nvSpPr>
            <p:spPr bwMode="auto">
              <a:xfrm>
                <a:off x="6908800" y="4205288"/>
                <a:ext cx="82550" cy="90487"/>
              </a:xfrm>
              <a:custGeom>
                <a:avLst/>
                <a:gdLst>
                  <a:gd name="T0" fmla="*/ 0 w 230"/>
                  <a:gd name="T1" fmla="*/ 126 h 251"/>
                  <a:gd name="T2" fmla="*/ 0 w 230"/>
                  <a:gd name="T3" fmla="*/ 125 h 251"/>
                  <a:gd name="T4" fmla="*/ 126 w 230"/>
                  <a:gd name="T5" fmla="*/ 0 h 251"/>
                  <a:gd name="T6" fmla="*/ 220 w 230"/>
                  <a:gd name="T7" fmla="*/ 33 h 251"/>
                  <a:gd name="T8" fmla="*/ 187 w 230"/>
                  <a:gd name="T9" fmla="*/ 74 h 251"/>
                  <a:gd name="T10" fmla="*/ 123 w 230"/>
                  <a:gd name="T11" fmla="*/ 50 h 251"/>
                  <a:gd name="T12" fmla="*/ 55 w 230"/>
                  <a:gd name="T13" fmla="*/ 125 h 251"/>
                  <a:gd name="T14" fmla="*/ 55 w 230"/>
                  <a:gd name="T15" fmla="*/ 125 h 251"/>
                  <a:gd name="T16" fmla="*/ 127 w 230"/>
                  <a:gd name="T17" fmla="*/ 201 h 251"/>
                  <a:gd name="T18" fmla="*/ 177 w 230"/>
                  <a:gd name="T19" fmla="*/ 187 h 251"/>
                  <a:gd name="T20" fmla="*/ 177 w 230"/>
                  <a:gd name="T21" fmla="*/ 153 h 251"/>
                  <a:gd name="T22" fmla="*/ 125 w 230"/>
                  <a:gd name="T23" fmla="*/ 153 h 251"/>
                  <a:gd name="T24" fmla="*/ 125 w 230"/>
                  <a:gd name="T25" fmla="*/ 107 h 251"/>
                  <a:gd name="T26" fmla="*/ 229 w 230"/>
                  <a:gd name="T27" fmla="*/ 107 h 251"/>
                  <a:gd name="T28" fmla="*/ 229 w 230"/>
                  <a:gd name="T29" fmla="*/ 211 h 251"/>
                  <a:gd name="T30" fmla="*/ 126 w 230"/>
                  <a:gd name="T31" fmla="*/ 250 h 251"/>
                  <a:gd name="T32" fmla="*/ 0 w 230"/>
                  <a:gd name="T33"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251">
                    <a:moveTo>
                      <a:pt x="0" y="126"/>
                    </a:moveTo>
                    <a:lnTo>
                      <a:pt x="0" y="125"/>
                    </a:lnTo>
                    <a:cubicBezTo>
                      <a:pt x="0" y="57"/>
                      <a:pt x="52" y="0"/>
                      <a:pt x="126" y="0"/>
                    </a:cubicBezTo>
                    <a:cubicBezTo>
                      <a:pt x="169" y="0"/>
                      <a:pt x="195" y="13"/>
                      <a:pt x="220" y="33"/>
                    </a:cubicBezTo>
                    <a:lnTo>
                      <a:pt x="187" y="74"/>
                    </a:lnTo>
                    <a:cubicBezTo>
                      <a:pt x="168" y="58"/>
                      <a:pt x="151" y="50"/>
                      <a:pt x="123" y="50"/>
                    </a:cubicBezTo>
                    <a:cubicBezTo>
                      <a:pt x="86" y="50"/>
                      <a:pt x="55" y="83"/>
                      <a:pt x="55" y="125"/>
                    </a:cubicBezTo>
                    <a:lnTo>
                      <a:pt x="55" y="125"/>
                    </a:lnTo>
                    <a:cubicBezTo>
                      <a:pt x="55" y="169"/>
                      <a:pt x="84" y="201"/>
                      <a:pt x="127" y="201"/>
                    </a:cubicBezTo>
                    <a:cubicBezTo>
                      <a:pt x="147" y="201"/>
                      <a:pt x="163" y="197"/>
                      <a:pt x="177" y="187"/>
                    </a:cubicBezTo>
                    <a:lnTo>
                      <a:pt x="177" y="153"/>
                    </a:lnTo>
                    <a:lnTo>
                      <a:pt x="125" y="153"/>
                    </a:lnTo>
                    <a:lnTo>
                      <a:pt x="125" y="107"/>
                    </a:lnTo>
                    <a:lnTo>
                      <a:pt x="229" y="107"/>
                    </a:lnTo>
                    <a:lnTo>
                      <a:pt x="229" y="211"/>
                    </a:lnTo>
                    <a:cubicBezTo>
                      <a:pt x="204" y="232"/>
                      <a:pt x="170" y="250"/>
                      <a:pt x="126" y="250"/>
                    </a:cubicBezTo>
                    <a:cubicBezTo>
                      <a:pt x="51" y="250"/>
                      <a:pt x="0" y="197"/>
                      <a:pt x="0" y="126"/>
                    </a:cubicBez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6" name="Freeform 281"/>
              <p:cNvSpPr>
                <a:spLocks noChangeArrowheads="1"/>
              </p:cNvSpPr>
              <p:nvPr/>
            </p:nvSpPr>
            <p:spPr bwMode="auto">
              <a:xfrm>
                <a:off x="7002463" y="4206875"/>
                <a:ext cx="66675" cy="87313"/>
              </a:xfrm>
              <a:custGeom>
                <a:avLst/>
                <a:gdLst>
                  <a:gd name="T0" fmla="*/ 0 w 184"/>
                  <a:gd name="T1" fmla="*/ 0 h 243"/>
                  <a:gd name="T2" fmla="*/ 182 w 184"/>
                  <a:gd name="T3" fmla="*/ 0 h 243"/>
                  <a:gd name="T4" fmla="*/ 182 w 184"/>
                  <a:gd name="T5" fmla="*/ 47 h 243"/>
                  <a:gd name="T6" fmla="*/ 53 w 184"/>
                  <a:gd name="T7" fmla="*/ 47 h 243"/>
                  <a:gd name="T8" fmla="*/ 53 w 184"/>
                  <a:gd name="T9" fmla="*/ 97 h 243"/>
                  <a:gd name="T10" fmla="*/ 166 w 184"/>
                  <a:gd name="T11" fmla="*/ 97 h 243"/>
                  <a:gd name="T12" fmla="*/ 166 w 184"/>
                  <a:gd name="T13" fmla="*/ 143 h 243"/>
                  <a:gd name="T14" fmla="*/ 53 w 184"/>
                  <a:gd name="T15" fmla="*/ 143 h 243"/>
                  <a:gd name="T16" fmla="*/ 53 w 184"/>
                  <a:gd name="T17" fmla="*/ 194 h 243"/>
                  <a:gd name="T18" fmla="*/ 183 w 184"/>
                  <a:gd name="T19" fmla="*/ 194 h 243"/>
                  <a:gd name="T20" fmla="*/ 183 w 184"/>
                  <a:gd name="T21" fmla="*/ 242 h 243"/>
                  <a:gd name="T22" fmla="*/ 0 w 184"/>
                  <a:gd name="T23" fmla="*/ 242 h 243"/>
                  <a:gd name="T24" fmla="*/ 0 w 184"/>
                  <a:gd name="T25"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43">
                    <a:moveTo>
                      <a:pt x="0" y="0"/>
                    </a:moveTo>
                    <a:lnTo>
                      <a:pt x="182" y="0"/>
                    </a:lnTo>
                    <a:lnTo>
                      <a:pt x="182" y="47"/>
                    </a:lnTo>
                    <a:lnTo>
                      <a:pt x="53" y="47"/>
                    </a:lnTo>
                    <a:lnTo>
                      <a:pt x="53" y="97"/>
                    </a:lnTo>
                    <a:lnTo>
                      <a:pt x="166" y="97"/>
                    </a:lnTo>
                    <a:lnTo>
                      <a:pt x="166" y="143"/>
                    </a:lnTo>
                    <a:lnTo>
                      <a:pt x="53" y="143"/>
                    </a:lnTo>
                    <a:lnTo>
                      <a:pt x="53" y="194"/>
                    </a:lnTo>
                    <a:lnTo>
                      <a:pt x="183" y="194"/>
                    </a:lnTo>
                    <a:lnTo>
                      <a:pt x="183" y="242"/>
                    </a:lnTo>
                    <a:lnTo>
                      <a:pt x="0" y="242"/>
                    </a:lnTo>
                    <a:lnTo>
                      <a:pt x="0" y="0"/>
                    </a:lnTo>
                  </a:path>
                </a:pathLst>
              </a:custGeom>
              <a:solidFill>
                <a:srgbClr val="FFFFFF"/>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69" name="TextBox 468"/>
            <p:cNvSpPr txBox="1"/>
            <p:nvPr/>
          </p:nvSpPr>
          <p:spPr>
            <a:xfrm>
              <a:off x="2898103" y="4178317"/>
              <a:ext cx="2092521" cy="362451"/>
            </a:xfrm>
            <a:prstGeom prst="rect">
              <a:avLst/>
            </a:prstGeom>
            <a:noFill/>
          </p:spPr>
          <p:txBody>
            <a:bodyPr wrap="square" rtlCol="0">
              <a:spAutoFit/>
            </a:bodyPr>
            <a:lstStyle/>
            <a:p>
              <a:r>
                <a:rPr lang="en-US" sz="1100" dirty="0" smtClean="0">
                  <a:solidFill>
                    <a:schemeClr val="bg1"/>
                  </a:solidFill>
                </a:rPr>
                <a:t>Multi-Tenant </a:t>
              </a:r>
              <a:br>
                <a:rPr lang="en-US" sz="1100" dirty="0" smtClean="0">
                  <a:solidFill>
                    <a:schemeClr val="bg1"/>
                  </a:solidFill>
                </a:rPr>
              </a:br>
              <a:r>
                <a:rPr lang="en-US" sz="1100" dirty="0" err="1" smtClean="0">
                  <a:solidFill>
                    <a:schemeClr val="bg1"/>
                  </a:solidFill>
                </a:rPr>
                <a:t>SaaS</a:t>
              </a:r>
              <a:r>
                <a:rPr lang="en-US" sz="1100" dirty="0" smtClean="0">
                  <a:solidFill>
                    <a:schemeClr val="bg1"/>
                  </a:solidFill>
                </a:rPr>
                <a:t> Architecture</a:t>
              </a:r>
              <a:endParaRPr lang="en-US" sz="1100" dirty="0">
                <a:solidFill>
                  <a:schemeClr val="bg1"/>
                </a:solidFill>
              </a:endParaRPr>
            </a:p>
          </p:txBody>
        </p:sp>
        <p:sp>
          <p:nvSpPr>
            <p:cNvPr id="470" name="TextBox 469"/>
            <p:cNvSpPr txBox="1"/>
            <p:nvPr/>
          </p:nvSpPr>
          <p:spPr>
            <a:xfrm>
              <a:off x="4400163" y="4469758"/>
              <a:ext cx="675007" cy="197322"/>
            </a:xfrm>
            <a:prstGeom prst="rect">
              <a:avLst/>
            </a:prstGeom>
            <a:noFill/>
          </p:spPr>
          <p:txBody>
            <a:bodyPr wrap="square" rtlCol="0">
              <a:spAutoFit/>
            </a:bodyPr>
            <a:lstStyle/>
            <a:p>
              <a:pPr algn="ctr"/>
              <a:r>
                <a:rPr lang="en-US" sz="900" dirty="0" smtClean="0">
                  <a:solidFill>
                    <a:schemeClr val="bg1"/>
                  </a:solidFill>
                </a:rPr>
                <a:t>Security</a:t>
              </a:r>
              <a:endParaRPr lang="en-US" sz="900" dirty="0">
                <a:solidFill>
                  <a:schemeClr val="bg1"/>
                </a:solidFill>
              </a:endParaRPr>
            </a:p>
          </p:txBody>
        </p:sp>
        <p:sp>
          <p:nvSpPr>
            <p:cNvPr id="471" name="TextBox 470"/>
            <p:cNvSpPr txBox="1"/>
            <p:nvPr/>
          </p:nvSpPr>
          <p:spPr>
            <a:xfrm>
              <a:off x="4940169" y="4469758"/>
              <a:ext cx="1147511" cy="197322"/>
            </a:xfrm>
            <a:prstGeom prst="rect">
              <a:avLst/>
            </a:prstGeom>
            <a:noFill/>
          </p:spPr>
          <p:txBody>
            <a:bodyPr wrap="square" rtlCol="0">
              <a:spAutoFit/>
            </a:bodyPr>
            <a:lstStyle/>
            <a:p>
              <a:pPr algn="ctr"/>
              <a:r>
                <a:rPr lang="en-US" sz="900" dirty="0" smtClean="0">
                  <a:solidFill>
                    <a:schemeClr val="bg1"/>
                  </a:solidFill>
                </a:rPr>
                <a:t>Auto-Upgrades</a:t>
              </a:r>
              <a:endParaRPr lang="en-US" sz="900" dirty="0">
                <a:solidFill>
                  <a:schemeClr val="bg1"/>
                </a:solidFill>
              </a:endParaRPr>
            </a:p>
          </p:txBody>
        </p:sp>
        <p:sp>
          <p:nvSpPr>
            <p:cNvPr id="472" name="TextBox 471"/>
            <p:cNvSpPr txBox="1"/>
            <p:nvPr/>
          </p:nvSpPr>
          <p:spPr>
            <a:xfrm>
              <a:off x="5767222" y="4469758"/>
              <a:ext cx="1147511" cy="197322"/>
            </a:xfrm>
            <a:prstGeom prst="rect">
              <a:avLst/>
            </a:prstGeom>
            <a:noFill/>
          </p:spPr>
          <p:txBody>
            <a:bodyPr wrap="square" rtlCol="0">
              <a:spAutoFit/>
            </a:bodyPr>
            <a:lstStyle/>
            <a:p>
              <a:pPr algn="ctr"/>
              <a:r>
                <a:rPr lang="en-US" sz="900" dirty="0" smtClean="0">
                  <a:solidFill>
                    <a:schemeClr val="bg1"/>
                  </a:solidFill>
                </a:rPr>
                <a:t>Scalability</a:t>
              </a:r>
              <a:endParaRPr lang="en-US" sz="900" dirty="0">
                <a:solidFill>
                  <a:schemeClr val="bg1"/>
                </a:solidFill>
              </a:endParaRPr>
            </a:p>
          </p:txBody>
        </p:sp>
      </p:grpSp>
      <p:grpSp>
        <p:nvGrpSpPr>
          <p:cNvPr id="7" name="Group 6"/>
          <p:cNvGrpSpPr/>
          <p:nvPr/>
        </p:nvGrpSpPr>
        <p:grpSpPr>
          <a:xfrm>
            <a:off x="2419975" y="849521"/>
            <a:ext cx="1532571" cy="1033604"/>
            <a:chOff x="2419975" y="849521"/>
            <a:chExt cx="1532571" cy="1033604"/>
          </a:xfrm>
        </p:grpSpPr>
        <p:sp>
          <p:nvSpPr>
            <p:cNvPr id="452" name="Freeform 193"/>
            <p:cNvSpPr>
              <a:spLocks noChangeArrowheads="1"/>
            </p:cNvSpPr>
            <p:nvPr/>
          </p:nvSpPr>
          <p:spPr bwMode="auto">
            <a:xfrm>
              <a:off x="2940292" y="1490777"/>
              <a:ext cx="448598" cy="392348"/>
            </a:xfrm>
            <a:custGeom>
              <a:avLst/>
              <a:gdLst>
                <a:gd name="T0" fmla="*/ 0 w 1408"/>
                <a:gd name="T1" fmla="*/ 0 h 1232"/>
                <a:gd name="T2" fmla="*/ 1407 w 1408"/>
                <a:gd name="T3" fmla="*/ 0 h 1232"/>
                <a:gd name="T4" fmla="*/ 702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2" y="1231"/>
                  </a:lnTo>
                  <a:lnTo>
                    <a:pt x="0" y="0"/>
                  </a:lnTo>
                </a:path>
              </a:pathLst>
            </a:custGeom>
            <a:solidFill>
              <a:srgbClr val="36AEEA">
                <a:alpha val="39000"/>
              </a:srgbClr>
            </a:solidFill>
            <a:ln>
              <a:noFill/>
            </a:ln>
            <a:effectLst/>
          </p:spPr>
          <p:txBody>
            <a:bodyPr wrap="none" anchor="ctr"/>
            <a:lstStyle/>
            <a:p>
              <a:endParaRPr lang="en-US"/>
            </a:p>
          </p:txBody>
        </p:sp>
        <p:sp>
          <p:nvSpPr>
            <p:cNvPr id="455" name="Freeform 196"/>
            <p:cNvSpPr>
              <a:spLocks noChangeArrowheads="1"/>
            </p:cNvSpPr>
            <p:nvPr/>
          </p:nvSpPr>
          <p:spPr bwMode="auto">
            <a:xfrm>
              <a:off x="2419975" y="849521"/>
              <a:ext cx="1490640" cy="651101"/>
            </a:xfrm>
            <a:custGeom>
              <a:avLst/>
              <a:gdLst>
                <a:gd name="T0" fmla="*/ 4487 w 4675"/>
                <a:gd name="T1" fmla="*/ 2039 h 2040"/>
                <a:gd name="T2" fmla="*/ 186 w 4675"/>
                <a:gd name="T3" fmla="*/ 2039 h 2040"/>
                <a:gd name="T4" fmla="*/ 0 w 4675"/>
                <a:gd name="T5" fmla="*/ 1853 h 2040"/>
                <a:gd name="T6" fmla="*/ 0 w 4675"/>
                <a:gd name="T7" fmla="*/ 187 h 2040"/>
                <a:gd name="T8" fmla="*/ 186 w 4675"/>
                <a:gd name="T9" fmla="*/ 0 h 2040"/>
                <a:gd name="T10" fmla="*/ 4487 w 4675"/>
                <a:gd name="T11" fmla="*/ 0 h 2040"/>
                <a:gd name="T12" fmla="*/ 4674 w 4675"/>
                <a:gd name="T13" fmla="*/ 187 h 2040"/>
                <a:gd name="T14" fmla="*/ 4674 w 4675"/>
                <a:gd name="T15" fmla="*/ 1853 h 2040"/>
                <a:gd name="T16" fmla="*/ 4487 w 4675"/>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5" h="2040">
                  <a:moveTo>
                    <a:pt x="4487" y="2039"/>
                  </a:moveTo>
                  <a:lnTo>
                    <a:pt x="186" y="2039"/>
                  </a:lnTo>
                  <a:cubicBezTo>
                    <a:pt x="83" y="2039"/>
                    <a:pt x="0" y="1956"/>
                    <a:pt x="0" y="1853"/>
                  </a:cubicBezTo>
                  <a:lnTo>
                    <a:pt x="0" y="187"/>
                  </a:lnTo>
                  <a:cubicBezTo>
                    <a:pt x="0" y="83"/>
                    <a:pt x="83" y="0"/>
                    <a:pt x="186" y="0"/>
                  </a:cubicBezTo>
                  <a:lnTo>
                    <a:pt x="4487" y="0"/>
                  </a:lnTo>
                  <a:cubicBezTo>
                    <a:pt x="4591" y="0"/>
                    <a:pt x="4674" y="83"/>
                    <a:pt x="4674" y="187"/>
                  </a:cubicBezTo>
                  <a:lnTo>
                    <a:pt x="4674" y="1853"/>
                  </a:lnTo>
                  <a:cubicBezTo>
                    <a:pt x="4674" y="1956"/>
                    <a:pt x="4591" y="2039"/>
                    <a:pt x="4487" y="2039"/>
                  </a:cubicBezTo>
                </a:path>
              </a:pathLst>
            </a:custGeom>
            <a:solidFill>
              <a:srgbClr val="36AEEA"/>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6" name="Group 455"/>
            <p:cNvGrpSpPr/>
            <p:nvPr/>
          </p:nvGrpSpPr>
          <p:grpSpPr>
            <a:xfrm>
              <a:off x="2525188" y="999992"/>
              <a:ext cx="482349" cy="331878"/>
              <a:chOff x="2686050" y="1658938"/>
              <a:chExt cx="544513" cy="374650"/>
            </a:xfrm>
          </p:grpSpPr>
          <p:sp>
            <p:nvSpPr>
              <p:cNvPr id="731" name="Freeform 197"/>
              <p:cNvSpPr>
                <a:spLocks noChangeArrowheads="1"/>
              </p:cNvSpPr>
              <p:nvPr/>
            </p:nvSpPr>
            <p:spPr bwMode="auto">
              <a:xfrm>
                <a:off x="2921000" y="1892300"/>
                <a:ext cx="74613" cy="76200"/>
              </a:xfrm>
              <a:custGeom>
                <a:avLst/>
                <a:gdLst>
                  <a:gd name="T0" fmla="*/ 208 w 209"/>
                  <a:gd name="T1" fmla="*/ 106 h 211"/>
                  <a:gd name="T2" fmla="*/ 194 w 209"/>
                  <a:gd name="T3" fmla="*/ 157 h 211"/>
                  <a:gd name="T4" fmla="*/ 157 w 209"/>
                  <a:gd name="T5" fmla="*/ 196 h 211"/>
                  <a:gd name="T6" fmla="*/ 104 w 209"/>
                  <a:gd name="T7" fmla="*/ 210 h 211"/>
                  <a:gd name="T8" fmla="*/ 53 w 209"/>
                  <a:gd name="T9" fmla="*/ 196 h 211"/>
                  <a:gd name="T10" fmla="*/ 14 w 209"/>
                  <a:gd name="T11" fmla="*/ 157 h 211"/>
                  <a:gd name="T12" fmla="*/ 0 w 209"/>
                  <a:gd name="T13" fmla="*/ 106 h 211"/>
                  <a:gd name="T14" fmla="*/ 14 w 209"/>
                  <a:gd name="T15" fmla="*/ 53 h 211"/>
                  <a:gd name="T16" fmla="*/ 53 w 209"/>
                  <a:gd name="T17" fmla="*/ 15 h 211"/>
                  <a:gd name="T18" fmla="*/ 104 w 209"/>
                  <a:gd name="T19" fmla="*/ 0 h 211"/>
                  <a:gd name="T20" fmla="*/ 157 w 209"/>
                  <a:gd name="T21" fmla="*/ 15 h 211"/>
                  <a:gd name="T22" fmla="*/ 194 w 209"/>
                  <a:gd name="T23" fmla="*/ 53 h 211"/>
                  <a:gd name="T24" fmla="*/ 208 w 209"/>
                  <a:gd name="T25"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11">
                    <a:moveTo>
                      <a:pt x="208" y="106"/>
                    </a:moveTo>
                    <a:cubicBezTo>
                      <a:pt x="208" y="124"/>
                      <a:pt x="204" y="140"/>
                      <a:pt x="194" y="157"/>
                    </a:cubicBezTo>
                    <a:cubicBezTo>
                      <a:pt x="184" y="174"/>
                      <a:pt x="173" y="187"/>
                      <a:pt x="157" y="196"/>
                    </a:cubicBezTo>
                    <a:cubicBezTo>
                      <a:pt x="140" y="205"/>
                      <a:pt x="123" y="210"/>
                      <a:pt x="104" y="210"/>
                    </a:cubicBezTo>
                    <a:cubicBezTo>
                      <a:pt x="85" y="210"/>
                      <a:pt x="69" y="205"/>
                      <a:pt x="53" y="196"/>
                    </a:cubicBezTo>
                    <a:cubicBezTo>
                      <a:pt x="36" y="187"/>
                      <a:pt x="23" y="174"/>
                      <a:pt x="14" y="157"/>
                    </a:cubicBezTo>
                    <a:cubicBezTo>
                      <a:pt x="4" y="140"/>
                      <a:pt x="0" y="124"/>
                      <a:pt x="0" y="106"/>
                    </a:cubicBezTo>
                    <a:cubicBezTo>
                      <a:pt x="0" y="87"/>
                      <a:pt x="4" y="70"/>
                      <a:pt x="14" y="53"/>
                    </a:cubicBezTo>
                    <a:cubicBezTo>
                      <a:pt x="23" y="36"/>
                      <a:pt x="36" y="25"/>
                      <a:pt x="53" y="15"/>
                    </a:cubicBezTo>
                    <a:cubicBezTo>
                      <a:pt x="69" y="6"/>
                      <a:pt x="85" y="0"/>
                      <a:pt x="104" y="0"/>
                    </a:cubicBezTo>
                    <a:cubicBezTo>
                      <a:pt x="123" y="0"/>
                      <a:pt x="140" y="6"/>
                      <a:pt x="157" y="15"/>
                    </a:cubicBezTo>
                    <a:cubicBezTo>
                      <a:pt x="173" y="25"/>
                      <a:pt x="184" y="36"/>
                      <a:pt x="194" y="53"/>
                    </a:cubicBezTo>
                    <a:cubicBezTo>
                      <a:pt x="204" y="70"/>
                      <a:pt x="208" y="86"/>
                      <a:pt x="208" y="106"/>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2" name="Line 198"/>
              <p:cNvSpPr>
                <a:spLocks noChangeShapeType="1"/>
              </p:cNvSpPr>
              <p:nvPr/>
            </p:nvSpPr>
            <p:spPr bwMode="auto">
              <a:xfrm flipV="1">
                <a:off x="2984500" y="1787525"/>
                <a:ext cx="114300" cy="11747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3" name="Line 199"/>
              <p:cNvSpPr>
                <a:spLocks noChangeShapeType="1"/>
              </p:cNvSpPr>
              <p:nvPr/>
            </p:nvSpPr>
            <p:spPr bwMode="auto">
              <a:xfrm>
                <a:off x="2733675" y="1941513"/>
                <a:ext cx="46038"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4" name="Line 200"/>
              <p:cNvSpPr>
                <a:spLocks noChangeShapeType="1"/>
              </p:cNvSpPr>
              <p:nvPr/>
            </p:nvSpPr>
            <p:spPr bwMode="auto">
              <a:xfrm flipH="1">
                <a:off x="3133725" y="1941513"/>
                <a:ext cx="50800" cy="1587"/>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5" name="Line 201"/>
              <p:cNvSpPr>
                <a:spLocks noChangeShapeType="1"/>
              </p:cNvSpPr>
              <p:nvPr/>
            </p:nvSpPr>
            <p:spPr bwMode="auto">
              <a:xfrm flipH="1">
                <a:off x="3119438" y="1844675"/>
                <a:ext cx="47625"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3" name="Line 202"/>
              <p:cNvSpPr>
                <a:spLocks noChangeShapeType="1"/>
              </p:cNvSpPr>
              <p:nvPr/>
            </p:nvSpPr>
            <p:spPr bwMode="auto">
              <a:xfrm flipH="1">
                <a:off x="3025775" y="1722438"/>
                <a:ext cx="20638"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4" name="Line 203"/>
              <p:cNvSpPr>
                <a:spLocks noChangeShapeType="1"/>
              </p:cNvSpPr>
              <p:nvPr/>
            </p:nvSpPr>
            <p:spPr bwMode="auto">
              <a:xfrm>
                <a:off x="2959100" y="1704975"/>
                <a:ext cx="1588" cy="47625"/>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5" name="Line 204"/>
              <p:cNvSpPr>
                <a:spLocks noChangeShapeType="1"/>
              </p:cNvSpPr>
              <p:nvPr/>
            </p:nvSpPr>
            <p:spPr bwMode="auto">
              <a:xfrm>
                <a:off x="2871788" y="1722438"/>
                <a:ext cx="17462" cy="44450"/>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6" name="Line 205"/>
              <p:cNvSpPr>
                <a:spLocks noChangeShapeType="1"/>
              </p:cNvSpPr>
              <p:nvPr/>
            </p:nvSpPr>
            <p:spPr bwMode="auto">
              <a:xfrm>
                <a:off x="2800350" y="1771650"/>
                <a:ext cx="33338" cy="333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7" name="Line 206"/>
              <p:cNvSpPr>
                <a:spLocks noChangeShapeType="1"/>
              </p:cNvSpPr>
              <p:nvPr/>
            </p:nvSpPr>
            <p:spPr bwMode="auto">
              <a:xfrm>
                <a:off x="2751138" y="1844675"/>
                <a:ext cx="42862" cy="17463"/>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8" name="Freeform 207"/>
              <p:cNvSpPr>
                <a:spLocks noChangeArrowheads="1"/>
              </p:cNvSpPr>
              <p:nvPr/>
            </p:nvSpPr>
            <p:spPr bwMode="auto">
              <a:xfrm>
                <a:off x="2686050" y="1658938"/>
                <a:ext cx="544513" cy="374650"/>
              </a:xfrm>
              <a:custGeom>
                <a:avLst/>
                <a:gdLst>
                  <a:gd name="T0" fmla="*/ 755 w 1511"/>
                  <a:gd name="T1" fmla="*/ 0 h 1042"/>
                  <a:gd name="T2" fmla="*/ 0 w 1511"/>
                  <a:gd name="T3" fmla="*/ 756 h 1042"/>
                  <a:gd name="T4" fmla="*/ 0 w 1511"/>
                  <a:gd name="T5" fmla="*/ 1041 h 1042"/>
                  <a:gd name="T6" fmla="*/ 1510 w 1511"/>
                  <a:gd name="T7" fmla="*/ 1041 h 1042"/>
                  <a:gd name="T8" fmla="*/ 1510 w 1511"/>
                  <a:gd name="T9" fmla="*/ 756 h 1042"/>
                  <a:gd name="T10" fmla="*/ 755 w 1511"/>
                  <a:gd name="T11" fmla="*/ 0 h 1042"/>
                </a:gdLst>
                <a:ahLst/>
                <a:cxnLst>
                  <a:cxn ang="0">
                    <a:pos x="T0" y="T1"/>
                  </a:cxn>
                  <a:cxn ang="0">
                    <a:pos x="T2" y="T3"/>
                  </a:cxn>
                  <a:cxn ang="0">
                    <a:pos x="T4" y="T5"/>
                  </a:cxn>
                  <a:cxn ang="0">
                    <a:pos x="T6" y="T7"/>
                  </a:cxn>
                  <a:cxn ang="0">
                    <a:pos x="T8" y="T9"/>
                  </a:cxn>
                  <a:cxn ang="0">
                    <a:pos x="T10" y="T11"/>
                  </a:cxn>
                </a:cxnLst>
                <a:rect l="0" t="0" r="r" b="b"/>
                <a:pathLst>
                  <a:path w="1511" h="1042">
                    <a:moveTo>
                      <a:pt x="755" y="0"/>
                    </a:moveTo>
                    <a:cubicBezTo>
                      <a:pt x="339" y="0"/>
                      <a:pt x="0" y="338"/>
                      <a:pt x="0" y="756"/>
                    </a:cubicBezTo>
                    <a:lnTo>
                      <a:pt x="0" y="1041"/>
                    </a:lnTo>
                    <a:lnTo>
                      <a:pt x="1510" y="1041"/>
                    </a:lnTo>
                    <a:lnTo>
                      <a:pt x="1510" y="756"/>
                    </a:lnTo>
                    <a:cubicBezTo>
                      <a:pt x="1510" y="338"/>
                      <a:pt x="1173" y="0"/>
                      <a:pt x="755" y="0"/>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3" name="TextBox 472"/>
            <p:cNvSpPr txBox="1"/>
            <p:nvPr/>
          </p:nvSpPr>
          <p:spPr>
            <a:xfrm>
              <a:off x="3007537" y="988741"/>
              <a:ext cx="945009" cy="400110"/>
            </a:xfrm>
            <a:prstGeom prst="rect">
              <a:avLst/>
            </a:prstGeom>
            <a:noFill/>
          </p:spPr>
          <p:txBody>
            <a:bodyPr wrap="square" rtlCol="0">
              <a:spAutoFit/>
            </a:bodyPr>
            <a:lstStyle/>
            <a:p>
              <a:r>
                <a:rPr lang="en-US" sz="1000" dirty="0" smtClean="0">
                  <a:solidFill>
                    <a:schemeClr val="bg1"/>
                  </a:solidFill>
                </a:rPr>
                <a:t>Application</a:t>
              </a:r>
              <a:br>
                <a:rPr lang="en-US" sz="1000" dirty="0" smtClean="0">
                  <a:solidFill>
                    <a:schemeClr val="bg1"/>
                  </a:solidFill>
                </a:rPr>
              </a:br>
              <a:r>
                <a:rPr lang="en-US" sz="1000" dirty="0" smtClean="0">
                  <a:solidFill>
                    <a:schemeClr val="bg1"/>
                  </a:solidFill>
                </a:rPr>
                <a:t>Performance</a:t>
              </a:r>
              <a:endParaRPr lang="en-US" sz="1000" dirty="0">
                <a:solidFill>
                  <a:schemeClr val="bg1"/>
                </a:solidFill>
              </a:endParaRPr>
            </a:p>
          </p:txBody>
        </p:sp>
      </p:grpSp>
      <p:grpSp>
        <p:nvGrpSpPr>
          <p:cNvPr id="10" name="Group 9"/>
          <p:cNvGrpSpPr/>
          <p:nvPr/>
        </p:nvGrpSpPr>
        <p:grpSpPr>
          <a:xfrm>
            <a:off x="3969677" y="849521"/>
            <a:ext cx="1490640" cy="1033604"/>
            <a:chOff x="3969677" y="849521"/>
            <a:chExt cx="1490640" cy="1033604"/>
          </a:xfrm>
        </p:grpSpPr>
        <p:sp>
          <p:nvSpPr>
            <p:cNvPr id="453" name="Freeform 194"/>
            <p:cNvSpPr>
              <a:spLocks noChangeArrowheads="1"/>
            </p:cNvSpPr>
            <p:nvPr/>
          </p:nvSpPr>
          <p:spPr bwMode="auto">
            <a:xfrm>
              <a:off x="4489995" y="1490777"/>
              <a:ext cx="450004" cy="392348"/>
            </a:xfrm>
            <a:custGeom>
              <a:avLst/>
              <a:gdLst>
                <a:gd name="T0" fmla="*/ 0 w 1409"/>
                <a:gd name="T1" fmla="*/ 0 h 1232"/>
                <a:gd name="T2" fmla="*/ 1408 w 1409"/>
                <a:gd name="T3" fmla="*/ 0 h 1232"/>
                <a:gd name="T4" fmla="*/ 703 w 1409"/>
                <a:gd name="T5" fmla="*/ 1231 h 1232"/>
                <a:gd name="T6" fmla="*/ 0 w 1409"/>
                <a:gd name="T7" fmla="*/ 0 h 1232"/>
              </a:gdLst>
              <a:ahLst/>
              <a:cxnLst>
                <a:cxn ang="0">
                  <a:pos x="T0" y="T1"/>
                </a:cxn>
                <a:cxn ang="0">
                  <a:pos x="T2" y="T3"/>
                </a:cxn>
                <a:cxn ang="0">
                  <a:pos x="T4" y="T5"/>
                </a:cxn>
                <a:cxn ang="0">
                  <a:pos x="T6" y="T7"/>
                </a:cxn>
              </a:cxnLst>
              <a:rect l="0" t="0" r="r" b="b"/>
              <a:pathLst>
                <a:path w="1409" h="1232">
                  <a:moveTo>
                    <a:pt x="0" y="0"/>
                  </a:moveTo>
                  <a:lnTo>
                    <a:pt x="1408" y="0"/>
                  </a:lnTo>
                  <a:lnTo>
                    <a:pt x="703" y="1231"/>
                  </a:lnTo>
                  <a:lnTo>
                    <a:pt x="0" y="0"/>
                  </a:lnTo>
                </a:path>
              </a:pathLst>
            </a:custGeom>
            <a:solidFill>
              <a:srgbClr val="277FC1">
                <a:alpha val="35000"/>
              </a:srgbClr>
            </a:solidFill>
            <a:ln>
              <a:noFill/>
            </a:ln>
            <a:effectLst/>
          </p:spPr>
          <p:txBody>
            <a:bodyPr wrap="none" anchor="ctr"/>
            <a:lstStyle/>
            <a:p>
              <a:endParaRPr lang="en-US"/>
            </a:p>
          </p:txBody>
        </p:sp>
        <p:sp>
          <p:nvSpPr>
            <p:cNvPr id="457" name="Freeform 208"/>
            <p:cNvSpPr>
              <a:spLocks noChangeArrowheads="1"/>
            </p:cNvSpPr>
            <p:nvPr/>
          </p:nvSpPr>
          <p:spPr bwMode="auto">
            <a:xfrm>
              <a:off x="3969677" y="849521"/>
              <a:ext cx="1490640" cy="651101"/>
            </a:xfrm>
            <a:custGeom>
              <a:avLst/>
              <a:gdLst>
                <a:gd name="T0" fmla="*/ 4486 w 4674"/>
                <a:gd name="T1" fmla="*/ 2039 h 2040"/>
                <a:gd name="T2" fmla="*/ 186 w 4674"/>
                <a:gd name="T3" fmla="*/ 2039 h 2040"/>
                <a:gd name="T4" fmla="*/ 0 w 4674"/>
                <a:gd name="T5" fmla="*/ 1853 h 2040"/>
                <a:gd name="T6" fmla="*/ 0 w 4674"/>
                <a:gd name="T7" fmla="*/ 186 h 2040"/>
                <a:gd name="T8" fmla="*/ 186 w 4674"/>
                <a:gd name="T9" fmla="*/ 0 h 2040"/>
                <a:gd name="T10" fmla="*/ 4486 w 4674"/>
                <a:gd name="T11" fmla="*/ 0 h 2040"/>
                <a:gd name="T12" fmla="*/ 4673 w 4674"/>
                <a:gd name="T13" fmla="*/ 186 h 2040"/>
                <a:gd name="T14" fmla="*/ 4673 w 4674"/>
                <a:gd name="T15" fmla="*/ 1853 h 2040"/>
                <a:gd name="T16" fmla="*/ 4486 w 4674"/>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4" h="2040">
                  <a:moveTo>
                    <a:pt x="4486" y="2039"/>
                  </a:moveTo>
                  <a:lnTo>
                    <a:pt x="186" y="2039"/>
                  </a:lnTo>
                  <a:cubicBezTo>
                    <a:pt x="83" y="2039"/>
                    <a:pt x="0" y="1956"/>
                    <a:pt x="0" y="1853"/>
                  </a:cubicBezTo>
                  <a:lnTo>
                    <a:pt x="0" y="186"/>
                  </a:lnTo>
                  <a:cubicBezTo>
                    <a:pt x="0" y="83"/>
                    <a:pt x="83" y="0"/>
                    <a:pt x="186" y="0"/>
                  </a:cubicBezTo>
                  <a:lnTo>
                    <a:pt x="4486" y="0"/>
                  </a:lnTo>
                  <a:cubicBezTo>
                    <a:pt x="4590" y="0"/>
                    <a:pt x="4673" y="83"/>
                    <a:pt x="4673" y="186"/>
                  </a:cubicBezTo>
                  <a:lnTo>
                    <a:pt x="4673" y="1853"/>
                  </a:lnTo>
                  <a:cubicBezTo>
                    <a:pt x="4673" y="1956"/>
                    <a:pt x="4590" y="2039"/>
                    <a:pt x="4486" y="2039"/>
                  </a:cubicBezTo>
                </a:path>
              </a:pathLst>
            </a:custGeom>
            <a:solidFill>
              <a:srgbClr val="277FC1"/>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60" name="Group 459"/>
            <p:cNvGrpSpPr/>
            <p:nvPr/>
          </p:nvGrpSpPr>
          <p:grpSpPr>
            <a:xfrm>
              <a:off x="4086397" y="988742"/>
              <a:ext cx="352973" cy="393754"/>
              <a:chOff x="4400550" y="1646238"/>
              <a:chExt cx="398463" cy="444500"/>
            </a:xfrm>
          </p:grpSpPr>
          <p:sp>
            <p:nvSpPr>
              <p:cNvPr id="668" name="Freeform 217"/>
              <p:cNvSpPr>
                <a:spLocks noChangeArrowheads="1"/>
              </p:cNvSpPr>
              <p:nvPr/>
            </p:nvSpPr>
            <p:spPr bwMode="auto">
              <a:xfrm>
                <a:off x="4633913" y="1916113"/>
                <a:ext cx="165100" cy="174625"/>
              </a:xfrm>
              <a:custGeom>
                <a:avLst/>
                <a:gdLst>
                  <a:gd name="T0" fmla="*/ 229 w 460"/>
                  <a:gd name="T1" fmla="*/ 485 h 486"/>
                  <a:gd name="T2" fmla="*/ 459 w 460"/>
                  <a:gd name="T3" fmla="*/ 153 h 486"/>
                  <a:gd name="T4" fmla="*/ 229 w 460"/>
                  <a:gd name="T5" fmla="*/ 153 h 486"/>
                  <a:gd name="T6" fmla="*/ 0 w 460"/>
                  <a:gd name="T7" fmla="*/ 166 h 486"/>
                  <a:gd name="T8" fmla="*/ 229 w 460"/>
                  <a:gd name="T9" fmla="*/ 485 h 486"/>
                </a:gdLst>
                <a:ahLst/>
                <a:cxnLst>
                  <a:cxn ang="0">
                    <a:pos x="T0" y="T1"/>
                  </a:cxn>
                  <a:cxn ang="0">
                    <a:pos x="T2" y="T3"/>
                  </a:cxn>
                  <a:cxn ang="0">
                    <a:pos x="T4" y="T5"/>
                  </a:cxn>
                  <a:cxn ang="0">
                    <a:pos x="T6" y="T7"/>
                  </a:cxn>
                  <a:cxn ang="0">
                    <a:pos x="T8" y="T9"/>
                  </a:cxn>
                </a:cxnLst>
                <a:rect l="0" t="0" r="r" b="b"/>
                <a:pathLst>
                  <a:path w="460" h="486">
                    <a:moveTo>
                      <a:pt x="229" y="485"/>
                    </a:moveTo>
                    <a:cubicBezTo>
                      <a:pt x="229" y="485"/>
                      <a:pt x="459" y="357"/>
                      <a:pt x="459" y="153"/>
                    </a:cubicBezTo>
                    <a:cubicBezTo>
                      <a:pt x="459" y="0"/>
                      <a:pt x="280" y="0"/>
                      <a:pt x="229" y="153"/>
                    </a:cubicBezTo>
                    <a:cubicBezTo>
                      <a:pt x="179" y="0"/>
                      <a:pt x="0" y="0"/>
                      <a:pt x="0" y="166"/>
                    </a:cubicBezTo>
                    <a:cubicBezTo>
                      <a:pt x="0" y="357"/>
                      <a:pt x="229" y="485"/>
                      <a:pt x="229" y="485"/>
                    </a:cubicBezTo>
                  </a:path>
                </a:pathLst>
              </a:custGeom>
              <a:noFill/>
              <a:ln w="12700" cap="flat"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9" name="Line 218"/>
              <p:cNvSpPr>
                <a:spLocks noChangeShapeType="1"/>
              </p:cNvSpPr>
              <p:nvPr/>
            </p:nvSpPr>
            <p:spPr bwMode="auto">
              <a:xfrm flipV="1">
                <a:off x="4619625" y="1851025"/>
                <a:ext cx="1588" cy="52388"/>
              </a:xfrm>
              <a:prstGeom prst="line">
                <a:avLst/>
              </a:prstGeom>
              <a:noFill/>
              <a:ln w="12700" cap="flat" cmpd="sng">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0" name="Freeform 219"/>
              <p:cNvSpPr>
                <a:spLocks noChangeArrowheads="1"/>
              </p:cNvSpPr>
              <p:nvPr/>
            </p:nvSpPr>
            <p:spPr bwMode="auto">
              <a:xfrm>
                <a:off x="4400550" y="1854200"/>
                <a:ext cx="196850" cy="185738"/>
              </a:xfrm>
              <a:custGeom>
                <a:avLst/>
                <a:gdLst>
                  <a:gd name="T0" fmla="*/ 364 w 547"/>
                  <a:gd name="T1" fmla="*/ 0 h 517"/>
                  <a:gd name="T2" fmla="*/ 364 w 547"/>
                  <a:gd name="T3" fmla="*/ 132 h 517"/>
                  <a:gd name="T4" fmla="*/ 102 w 547"/>
                  <a:gd name="T5" fmla="*/ 229 h 517"/>
                  <a:gd name="T6" fmla="*/ 0 w 547"/>
                  <a:gd name="T7" fmla="*/ 373 h 517"/>
                  <a:gd name="T8" fmla="*/ 0 w 547"/>
                  <a:gd name="T9" fmla="*/ 516 h 517"/>
                  <a:gd name="T10" fmla="*/ 546 w 547"/>
                  <a:gd name="T11" fmla="*/ 516 h 517"/>
                </a:gdLst>
                <a:ahLst/>
                <a:cxnLst>
                  <a:cxn ang="0">
                    <a:pos x="T0" y="T1"/>
                  </a:cxn>
                  <a:cxn ang="0">
                    <a:pos x="T2" y="T3"/>
                  </a:cxn>
                  <a:cxn ang="0">
                    <a:pos x="T4" y="T5"/>
                  </a:cxn>
                  <a:cxn ang="0">
                    <a:pos x="T6" y="T7"/>
                  </a:cxn>
                  <a:cxn ang="0">
                    <a:pos x="T8" y="T9"/>
                  </a:cxn>
                  <a:cxn ang="0">
                    <a:pos x="T10" y="T11"/>
                  </a:cxn>
                </a:cxnLst>
                <a:rect l="0" t="0" r="r" b="b"/>
                <a:pathLst>
                  <a:path w="547" h="517">
                    <a:moveTo>
                      <a:pt x="364" y="0"/>
                    </a:moveTo>
                    <a:lnTo>
                      <a:pt x="364" y="132"/>
                    </a:lnTo>
                    <a:lnTo>
                      <a:pt x="102" y="229"/>
                    </a:lnTo>
                    <a:cubicBezTo>
                      <a:pt x="41" y="250"/>
                      <a:pt x="0" y="308"/>
                      <a:pt x="0" y="373"/>
                    </a:cubicBezTo>
                    <a:lnTo>
                      <a:pt x="0" y="516"/>
                    </a:lnTo>
                    <a:lnTo>
                      <a:pt x="546" y="516"/>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71" name="Freeform 220"/>
              <p:cNvSpPr>
                <a:spLocks noChangeArrowheads="1"/>
              </p:cNvSpPr>
              <p:nvPr/>
            </p:nvSpPr>
            <p:spPr bwMode="auto">
              <a:xfrm>
                <a:off x="4483100" y="1646238"/>
                <a:ext cx="184150" cy="220662"/>
              </a:xfrm>
              <a:custGeom>
                <a:avLst/>
                <a:gdLst>
                  <a:gd name="T0" fmla="*/ 509 w 510"/>
                  <a:gd name="T1" fmla="*/ 306 h 613"/>
                  <a:gd name="T2" fmla="*/ 476 w 510"/>
                  <a:gd name="T3" fmla="*/ 458 h 613"/>
                  <a:gd name="T4" fmla="*/ 382 w 510"/>
                  <a:gd name="T5" fmla="*/ 570 h 613"/>
                  <a:gd name="T6" fmla="*/ 254 w 510"/>
                  <a:gd name="T7" fmla="*/ 612 h 613"/>
                  <a:gd name="T8" fmla="*/ 126 w 510"/>
                  <a:gd name="T9" fmla="*/ 570 h 613"/>
                  <a:gd name="T10" fmla="*/ 34 w 510"/>
                  <a:gd name="T11" fmla="*/ 458 h 613"/>
                  <a:gd name="T12" fmla="*/ 0 w 510"/>
                  <a:gd name="T13" fmla="*/ 306 h 613"/>
                  <a:gd name="T14" fmla="*/ 34 w 510"/>
                  <a:gd name="T15" fmla="*/ 153 h 613"/>
                  <a:gd name="T16" fmla="*/ 126 w 510"/>
                  <a:gd name="T17" fmla="*/ 41 h 613"/>
                  <a:gd name="T18" fmla="*/ 254 w 510"/>
                  <a:gd name="T19" fmla="*/ 0 h 613"/>
                  <a:gd name="T20" fmla="*/ 382 w 510"/>
                  <a:gd name="T21" fmla="*/ 41 h 613"/>
                  <a:gd name="T22" fmla="*/ 476 w 510"/>
                  <a:gd name="T23" fmla="*/ 153 h 613"/>
                  <a:gd name="T24" fmla="*/ 509 w 510"/>
                  <a:gd name="T25" fmla="*/ 306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0" h="613">
                    <a:moveTo>
                      <a:pt x="509" y="306"/>
                    </a:moveTo>
                    <a:cubicBezTo>
                      <a:pt x="509" y="362"/>
                      <a:pt x="499" y="410"/>
                      <a:pt x="476" y="458"/>
                    </a:cubicBezTo>
                    <a:cubicBezTo>
                      <a:pt x="453" y="507"/>
                      <a:pt x="423" y="543"/>
                      <a:pt x="382" y="570"/>
                    </a:cubicBezTo>
                    <a:cubicBezTo>
                      <a:pt x="341" y="598"/>
                      <a:pt x="301" y="612"/>
                      <a:pt x="254" y="612"/>
                    </a:cubicBezTo>
                    <a:cubicBezTo>
                      <a:pt x="208" y="612"/>
                      <a:pt x="167" y="598"/>
                      <a:pt x="126" y="570"/>
                    </a:cubicBezTo>
                    <a:cubicBezTo>
                      <a:pt x="86" y="543"/>
                      <a:pt x="57" y="507"/>
                      <a:pt x="34" y="458"/>
                    </a:cubicBezTo>
                    <a:cubicBezTo>
                      <a:pt x="10" y="410"/>
                      <a:pt x="0" y="362"/>
                      <a:pt x="0" y="306"/>
                    </a:cubicBezTo>
                    <a:cubicBezTo>
                      <a:pt x="0" y="249"/>
                      <a:pt x="10" y="201"/>
                      <a:pt x="34" y="153"/>
                    </a:cubicBezTo>
                    <a:cubicBezTo>
                      <a:pt x="57" y="104"/>
                      <a:pt x="86" y="68"/>
                      <a:pt x="126" y="41"/>
                    </a:cubicBezTo>
                    <a:cubicBezTo>
                      <a:pt x="167" y="13"/>
                      <a:pt x="208" y="0"/>
                      <a:pt x="254" y="0"/>
                    </a:cubicBezTo>
                    <a:cubicBezTo>
                      <a:pt x="301" y="0"/>
                      <a:pt x="341" y="13"/>
                      <a:pt x="382" y="41"/>
                    </a:cubicBezTo>
                    <a:cubicBezTo>
                      <a:pt x="423" y="68"/>
                      <a:pt x="453" y="104"/>
                      <a:pt x="476" y="153"/>
                    </a:cubicBezTo>
                    <a:cubicBezTo>
                      <a:pt x="499" y="201"/>
                      <a:pt x="509" y="249"/>
                      <a:pt x="509" y="306"/>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Freeform 221"/>
              <p:cNvSpPr>
                <a:spLocks noChangeArrowheads="1"/>
              </p:cNvSpPr>
              <p:nvPr/>
            </p:nvSpPr>
            <p:spPr bwMode="auto">
              <a:xfrm>
                <a:off x="4484688" y="1711325"/>
                <a:ext cx="182562" cy="41275"/>
              </a:xfrm>
              <a:custGeom>
                <a:avLst/>
                <a:gdLst>
                  <a:gd name="T0" fmla="*/ 505 w 506"/>
                  <a:gd name="T1" fmla="*/ 97 h 116"/>
                  <a:gd name="T2" fmla="*/ 481 w 506"/>
                  <a:gd name="T3" fmla="*/ 99 h 116"/>
                  <a:gd name="T4" fmla="*/ 291 w 506"/>
                  <a:gd name="T5" fmla="*/ 0 h 116"/>
                  <a:gd name="T6" fmla="*/ 99 w 506"/>
                  <a:gd name="T7" fmla="*/ 99 h 116"/>
                  <a:gd name="T8" fmla="*/ 0 w 506"/>
                  <a:gd name="T9" fmla="*/ 75 h 116"/>
                </a:gdLst>
                <a:ahLst/>
                <a:cxnLst>
                  <a:cxn ang="0">
                    <a:pos x="T0" y="T1"/>
                  </a:cxn>
                  <a:cxn ang="0">
                    <a:pos x="T2" y="T3"/>
                  </a:cxn>
                  <a:cxn ang="0">
                    <a:pos x="T4" y="T5"/>
                  </a:cxn>
                  <a:cxn ang="0">
                    <a:pos x="T6" y="T7"/>
                  </a:cxn>
                  <a:cxn ang="0">
                    <a:pos x="T8" y="T9"/>
                  </a:cxn>
                </a:cxnLst>
                <a:rect l="0" t="0" r="r" b="b"/>
                <a:pathLst>
                  <a:path w="506" h="116">
                    <a:moveTo>
                      <a:pt x="505" y="97"/>
                    </a:moveTo>
                    <a:cubicBezTo>
                      <a:pt x="497" y="97"/>
                      <a:pt x="490" y="96"/>
                      <a:pt x="481" y="99"/>
                    </a:cubicBezTo>
                    <a:cubicBezTo>
                      <a:pt x="394" y="115"/>
                      <a:pt x="339" y="83"/>
                      <a:pt x="291" y="0"/>
                    </a:cubicBezTo>
                    <a:cubicBezTo>
                      <a:pt x="262" y="54"/>
                      <a:pt x="172" y="99"/>
                      <a:pt x="99" y="99"/>
                    </a:cubicBezTo>
                    <a:cubicBezTo>
                      <a:pt x="62" y="99"/>
                      <a:pt x="31" y="90"/>
                      <a:pt x="0" y="75"/>
                    </a:cubicBez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474" name="TextBox 473"/>
            <p:cNvSpPr txBox="1"/>
            <p:nvPr/>
          </p:nvSpPr>
          <p:spPr>
            <a:xfrm>
              <a:off x="4450619" y="988741"/>
              <a:ext cx="945009" cy="400110"/>
            </a:xfrm>
            <a:prstGeom prst="rect">
              <a:avLst/>
            </a:prstGeom>
            <a:noFill/>
          </p:spPr>
          <p:txBody>
            <a:bodyPr wrap="square" rtlCol="0">
              <a:spAutoFit/>
            </a:bodyPr>
            <a:lstStyle/>
            <a:p>
              <a:r>
                <a:rPr lang="en-US" sz="1000" dirty="0" smtClean="0">
                  <a:solidFill>
                    <a:schemeClr val="bg1"/>
                  </a:solidFill>
                </a:rPr>
                <a:t>Customer</a:t>
              </a:r>
              <a:br>
                <a:rPr lang="en-US" sz="1000" dirty="0" smtClean="0">
                  <a:solidFill>
                    <a:schemeClr val="bg1"/>
                  </a:solidFill>
                </a:rPr>
              </a:br>
              <a:r>
                <a:rPr lang="en-US" sz="1000" dirty="0" smtClean="0">
                  <a:solidFill>
                    <a:schemeClr val="bg1"/>
                  </a:solidFill>
                </a:rPr>
                <a:t>Experience</a:t>
              </a:r>
              <a:endParaRPr lang="en-US" sz="1000" dirty="0">
                <a:solidFill>
                  <a:schemeClr val="bg1"/>
                </a:solidFill>
              </a:endParaRPr>
            </a:p>
          </p:txBody>
        </p:sp>
      </p:grpSp>
      <p:grpSp>
        <p:nvGrpSpPr>
          <p:cNvPr id="9" name="Group 8"/>
          <p:cNvGrpSpPr/>
          <p:nvPr/>
        </p:nvGrpSpPr>
        <p:grpSpPr>
          <a:xfrm>
            <a:off x="5520786" y="849521"/>
            <a:ext cx="1494858" cy="1033604"/>
            <a:chOff x="5520786" y="849521"/>
            <a:chExt cx="1494858" cy="1033604"/>
          </a:xfrm>
        </p:grpSpPr>
        <p:sp>
          <p:nvSpPr>
            <p:cNvPr id="454" name="Freeform 195"/>
            <p:cNvSpPr>
              <a:spLocks noChangeArrowheads="1"/>
            </p:cNvSpPr>
            <p:nvPr/>
          </p:nvSpPr>
          <p:spPr bwMode="auto">
            <a:xfrm>
              <a:off x="6027041" y="1490777"/>
              <a:ext cx="448599" cy="392348"/>
            </a:xfrm>
            <a:custGeom>
              <a:avLst/>
              <a:gdLst>
                <a:gd name="T0" fmla="*/ 0 w 1408"/>
                <a:gd name="T1" fmla="*/ 0 h 1232"/>
                <a:gd name="T2" fmla="*/ 1407 w 1408"/>
                <a:gd name="T3" fmla="*/ 0 h 1232"/>
                <a:gd name="T4" fmla="*/ 704 w 1408"/>
                <a:gd name="T5" fmla="*/ 1231 h 1232"/>
                <a:gd name="T6" fmla="*/ 0 w 1408"/>
                <a:gd name="T7" fmla="*/ 0 h 1232"/>
              </a:gdLst>
              <a:ahLst/>
              <a:cxnLst>
                <a:cxn ang="0">
                  <a:pos x="T0" y="T1"/>
                </a:cxn>
                <a:cxn ang="0">
                  <a:pos x="T2" y="T3"/>
                </a:cxn>
                <a:cxn ang="0">
                  <a:pos x="T4" y="T5"/>
                </a:cxn>
                <a:cxn ang="0">
                  <a:pos x="T6" y="T7"/>
                </a:cxn>
              </a:cxnLst>
              <a:rect l="0" t="0" r="r" b="b"/>
              <a:pathLst>
                <a:path w="1408" h="1232">
                  <a:moveTo>
                    <a:pt x="0" y="0"/>
                  </a:moveTo>
                  <a:lnTo>
                    <a:pt x="1407" y="0"/>
                  </a:lnTo>
                  <a:lnTo>
                    <a:pt x="704" y="1231"/>
                  </a:lnTo>
                  <a:lnTo>
                    <a:pt x="0" y="0"/>
                  </a:lnTo>
                </a:path>
              </a:pathLst>
            </a:custGeom>
            <a:solidFill>
              <a:srgbClr val="185CA0">
                <a:alpha val="40000"/>
              </a:srgbClr>
            </a:solidFill>
            <a:ln>
              <a:noFill/>
            </a:ln>
            <a:effectLst/>
          </p:spPr>
          <p:txBody>
            <a:bodyPr wrap="none" anchor="ctr"/>
            <a:lstStyle/>
            <a:p>
              <a:endParaRPr lang="en-US"/>
            </a:p>
          </p:txBody>
        </p:sp>
        <p:sp>
          <p:nvSpPr>
            <p:cNvPr id="458" name="Freeform 209"/>
            <p:cNvSpPr>
              <a:spLocks noChangeArrowheads="1"/>
            </p:cNvSpPr>
            <p:nvPr/>
          </p:nvSpPr>
          <p:spPr bwMode="auto">
            <a:xfrm>
              <a:off x="5520786" y="849521"/>
              <a:ext cx="1485015" cy="651101"/>
            </a:xfrm>
            <a:custGeom>
              <a:avLst/>
              <a:gdLst>
                <a:gd name="T0" fmla="*/ 4470 w 4658"/>
                <a:gd name="T1" fmla="*/ 2039 h 2040"/>
                <a:gd name="T2" fmla="*/ 187 w 4658"/>
                <a:gd name="T3" fmla="*/ 2039 h 2040"/>
                <a:gd name="T4" fmla="*/ 0 w 4658"/>
                <a:gd name="T5" fmla="*/ 1853 h 2040"/>
                <a:gd name="T6" fmla="*/ 0 w 4658"/>
                <a:gd name="T7" fmla="*/ 187 h 2040"/>
                <a:gd name="T8" fmla="*/ 187 w 4658"/>
                <a:gd name="T9" fmla="*/ 0 h 2040"/>
                <a:gd name="T10" fmla="*/ 4470 w 4658"/>
                <a:gd name="T11" fmla="*/ 0 h 2040"/>
                <a:gd name="T12" fmla="*/ 4657 w 4658"/>
                <a:gd name="T13" fmla="*/ 187 h 2040"/>
                <a:gd name="T14" fmla="*/ 4657 w 4658"/>
                <a:gd name="T15" fmla="*/ 1853 h 2040"/>
                <a:gd name="T16" fmla="*/ 4470 w 4658"/>
                <a:gd name="T17" fmla="*/ 20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8" h="2040">
                  <a:moveTo>
                    <a:pt x="4470" y="2039"/>
                  </a:moveTo>
                  <a:lnTo>
                    <a:pt x="187" y="2039"/>
                  </a:lnTo>
                  <a:cubicBezTo>
                    <a:pt x="83" y="2039"/>
                    <a:pt x="0" y="1956"/>
                    <a:pt x="0" y="1853"/>
                  </a:cubicBezTo>
                  <a:lnTo>
                    <a:pt x="0" y="187"/>
                  </a:lnTo>
                  <a:cubicBezTo>
                    <a:pt x="0" y="83"/>
                    <a:pt x="83" y="0"/>
                    <a:pt x="187" y="0"/>
                  </a:cubicBezTo>
                  <a:lnTo>
                    <a:pt x="4470" y="0"/>
                  </a:lnTo>
                  <a:cubicBezTo>
                    <a:pt x="4574" y="0"/>
                    <a:pt x="4657" y="83"/>
                    <a:pt x="4657" y="187"/>
                  </a:cubicBezTo>
                  <a:lnTo>
                    <a:pt x="4657" y="1853"/>
                  </a:lnTo>
                  <a:cubicBezTo>
                    <a:pt x="4657" y="1956"/>
                    <a:pt x="4574" y="2039"/>
                    <a:pt x="4470" y="2039"/>
                  </a:cubicBezTo>
                </a:path>
              </a:pathLst>
            </a:custGeom>
            <a:solidFill>
              <a:srgbClr val="185CA0"/>
            </a:solidFill>
            <a:ln>
              <a:noFill/>
            </a:ln>
            <a:effectLst/>
            <a:extLst>
              <a:ext uri="{91240B29-F687-4f45-9708-019B960494DF}">
                <a14:hiddenLine xmlns:a14="http://schemas.microsoft.com/office/drawing/2010/main" w="9525" cap="rnd">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459" name="Group 458"/>
            <p:cNvGrpSpPr/>
            <p:nvPr/>
          </p:nvGrpSpPr>
          <p:grpSpPr>
            <a:xfrm>
              <a:off x="5675475" y="988741"/>
              <a:ext cx="381098" cy="369848"/>
              <a:chOff x="6194425" y="1660525"/>
              <a:chExt cx="430213" cy="417513"/>
            </a:xfrm>
          </p:grpSpPr>
          <p:sp>
            <p:nvSpPr>
              <p:cNvPr id="724" name="Line 210"/>
              <p:cNvSpPr>
                <a:spLocks noChangeShapeType="1"/>
              </p:cNvSpPr>
              <p:nvPr/>
            </p:nvSpPr>
            <p:spPr bwMode="auto">
              <a:xfrm flipV="1">
                <a:off x="6243638" y="1666875"/>
                <a:ext cx="334962" cy="22383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5" name="Freeform 211"/>
              <p:cNvSpPr>
                <a:spLocks noChangeArrowheads="1"/>
              </p:cNvSpPr>
              <p:nvPr/>
            </p:nvSpPr>
            <p:spPr bwMode="auto">
              <a:xfrm>
                <a:off x="6511925" y="1660525"/>
                <a:ext cx="66675" cy="74613"/>
              </a:xfrm>
              <a:custGeom>
                <a:avLst/>
                <a:gdLst>
                  <a:gd name="T0" fmla="*/ 163 w 185"/>
                  <a:gd name="T1" fmla="*/ 205 h 206"/>
                  <a:gd name="T2" fmla="*/ 184 w 185"/>
                  <a:gd name="T3" fmla="*/ 20 h 206"/>
                  <a:gd name="T4" fmla="*/ 0 w 185"/>
                  <a:gd name="T5" fmla="*/ 0 h 206"/>
                </a:gdLst>
                <a:ahLst/>
                <a:cxnLst>
                  <a:cxn ang="0">
                    <a:pos x="T0" y="T1"/>
                  </a:cxn>
                  <a:cxn ang="0">
                    <a:pos x="T2" y="T3"/>
                  </a:cxn>
                  <a:cxn ang="0">
                    <a:pos x="T4" y="T5"/>
                  </a:cxn>
                </a:cxnLst>
                <a:rect l="0" t="0" r="r" b="b"/>
                <a:pathLst>
                  <a:path w="185" h="206">
                    <a:moveTo>
                      <a:pt x="163" y="205"/>
                    </a:moveTo>
                    <a:lnTo>
                      <a:pt x="184" y="20"/>
                    </a:lnTo>
                    <a:lnTo>
                      <a:pt x="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6" name="Line 212"/>
              <p:cNvSpPr>
                <a:spLocks noChangeShapeType="1"/>
              </p:cNvSpPr>
              <p:nvPr/>
            </p:nvSpPr>
            <p:spPr bwMode="auto">
              <a:xfrm>
                <a:off x="6194425" y="2076450"/>
                <a:ext cx="430213"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 name="Freeform 213"/>
              <p:cNvSpPr>
                <a:spLocks noChangeArrowheads="1"/>
              </p:cNvSpPr>
              <p:nvPr/>
            </p:nvSpPr>
            <p:spPr bwMode="auto">
              <a:xfrm>
                <a:off x="6223000" y="2016125"/>
                <a:ext cx="60325" cy="60325"/>
              </a:xfrm>
              <a:custGeom>
                <a:avLst/>
                <a:gdLst>
                  <a:gd name="T0" fmla="*/ 84 w 167"/>
                  <a:gd name="T1" fmla="*/ 165 h 166"/>
                  <a:gd name="T2" fmla="*/ 0 w 167"/>
                  <a:gd name="T3" fmla="*/ 165 h 166"/>
                  <a:gd name="T4" fmla="*/ 0 w 167"/>
                  <a:gd name="T5" fmla="*/ 0 h 166"/>
                  <a:gd name="T6" fmla="*/ 166 w 167"/>
                  <a:gd name="T7" fmla="*/ 0 h 166"/>
                  <a:gd name="T8" fmla="*/ 166 w 167"/>
                  <a:gd name="T9" fmla="*/ 165 h 166"/>
                  <a:gd name="T10" fmla="*/ 84 w 167"/>
                  <a:gd name="T11" fmla="*/ 165 h 166"/>
                </a:gdLst>
                <a:ahLst/>
                <a:cxnLst>
                  <a:cxn ang="0">
                    <a:pos x="T0" y="T1"/>
                  </a:cxn>
                  <a:cxn ang="0">
                    <a:pos x="T2" y="T3"/>
                  </a:cxn>
                  <a:cxn ang="0">
                    <a:pos x="T4" y="T5"/>
                  </a:cxn>
                  <a:cxn ang="0">
                    <a:pos x="T6" y="T7"/>
                  </a:cxn>
                  <a:cxn ang="0">
                    <a:pos x="T8" y="T9"/>
                  </a:cxn>
                  <a:cxn ang="0">
                    <a:pos x="T10" y="T11"/>
                  </a:cxn>
                </a:cxnLst>
                <a:rect l="0" t="0" r="r" b="b"/>
                <a:pathLst>
                  <a:path w="167" h="166">
                    <a:moveTo>
                      <a:pt x="84" y="165"/>
                    </a:moveTo>
                    <a:lnTo>
                      <a:pt x="0" y="165"/>
                    </a:lnTo>
                    <a:lnTo>
                      <a:pt x="0" y="0"/>
                    </a:lnTo>
                    <a:lnTo>
                      <a:pt x="166" y="0"/>
                    </a:lnTo>
                    <a:lnTo>
                      <a:pt x="166" y="165"/>
                    </a:lnTo>
                    <a:lnTo>
                      <a:pt x="84" y="165"/>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8" name="Freeform 214"/>
              <p:cNvSpPr>
                <a:spLocks noChangeArrowheads="1"/>
              </p:cNvSpPr>
              <p:nvPr/>
            </p:nvSpPr>
            <p:spPr bwMode="auto">
              <a:xfrm>
                <a:off x="6327775" y="1943100"/>
                <a:ext cx="58738" cy="133350"/>
              </a:xfrm>
              <a:custGeom>
                <a:avLst/>
                <a:gdLst>
                  <a:gd name="T0" fmla="*/ 82 w 165"/>
                  <a:gd name="T1" fmla="*/ 370 h 371"/>
                  <a:gd name="T2" fmla="*/ 0 w 165"/>
                  <a:gd name="T3" fmla="*/ 370 h 371"/>
                  <a:gd name="T4" fmla="*/ 0 w 165"/>
                  <a:gd name="T5" fmla="*/ 0 h 371"/>
                  <a:gd name="T6" fmla="*/ 164 w 165"/>
                  <a:gd name="T7" fmla="*/ 0 h 371"/>
                  <a:gd name="T8" fmla="*/ 164 w 165"/>
                  <a:gd name="T9" fmla="*/ 370 h 371"/>
                  <a:gd name="T10" fmla="*/ 82 w 165"/>
                  <a:gd name="T11" fmla="*/ 370 h 371"/>
                </a:gdLst>
                <a:ahLst/>
                <a:cxnLst>
                  <a:cxn ang="0">
                    <a:pos x="T0" y="T1"/>
                  </a:cxn>
                  <a:cxn ang="0">
                    <a:pos x="T2" y="T3"/>
                  </a:cxn>
                  <a:cxn ang="0">
                    <a:pos x="T4" y="T5"/>
                  </a:cxn>
                  <a:cxn ang="0">
                    <a:pos x="T6" y="T7"/>
                  </a:cxn>
                  <a:cxn ang="0">
                    <a:pos x="T8" y="T9"/>
                  </a:cxn>
                  <a:cxn ang="0">
                    <a:pos x="T10" y="T11"/>
                  </a:cxn>
                </a:cxnLst>
                <a:rect l="0" t="0" r="r" b="b"/>
                <a:pathLst>
                  <a:path w="165" h="371">
                    <a:moveTo>
                      <a:pt x="82" y="370"/>
                    </a:moveTo>
                    <a:lnTo>
                      <a:pt x="0" y="370"/>
                    </a:lnTo>
                    <a:lnTo>
                      <a:pt x="0" y="0"/>
                    </a:lnTo>
                    <a:lnTo>
                      <a:pt x="164" y="0"/>
                    </a:lnTo>
                    <a:lnTo>
                      <a:pt x="164" y="370"/>
                    </a:lnTo>
                    <a:lnTo>
                      <a:pt x="82" y="37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9" name="Freeform 215"/>
              <p:cNvSpPr>
                <a:spLocks noChangeArrowheads="1"/>
              </p:cNvSpPr>
              <p:nvPr/>
            </p:nvSpPr>
            <p:spPr bwMode="auto">
              <a:xfrm>
                <a:off x="6430963" y="1868488"/>
                <a:ext cx="60325" cy="207962"/>
              </a:xfrm>
              <a:custGeom>
                <a:avLst/>
                <a:gdLst>
                  <a:gd name="T0" fmla="*/ 83 w 166"/>
                  <a:gd name="T1" fmla="*/ 577 h 578"/>
                  <a:gd name="T2" fmla="*/ 0 w 166"/>
                  <a:gd name="T3" fmla="*/ 577 h 578"/>
                  <a:gd name="T4" fmla="*/ 0 w 166"/>
                  <a:gd name="T5" fmla="*/ 0 h 578"/>
                  <a:gd name="T6" fmla="*/ 165 w 166"/>
                  <a:gd name="T7" fmla="*/ 0 h 578"/>
                  <a:gd name="T8" fmla="*/ 165 w 166"/>
                  <a:gd name="T9" fmla="*/ 577 h 578"/>
                  <a:gd name="T10" fmla="*/ 83 w 166"/>
                  <a:gd name="T11" fmla="*/ 577 h 578"/>
                </a:gdLst>
                <a:ahLst/>
                <a:cxnLst>
                  <a:cxn ang="0">
                    <a:pos x="T0" y="T1"/>
                  </a:cxn>
                  <a:cxn ang="0">
                    <a:pos x="T2" y="T3"/>
                  </a:cxn>
                  <a:cxn ang="0">
                    <a:pos x="T4" y="T5"/>
                  </a:cxn>
                  <a:cxn ang="0">
                    <a:pos x="T6" y="T7"/>
                  </a:cxn>
                  <a:cxn ang="0">
                    <a:pos x="T8" y="T9"/>
                  </a:cxn>
                  <a:cxn ang="0">
                    <a:pos x="T10" y="T11"/>
                  </a:cxn>
                </a:cxnLst>
                <a:rect l="0" t="0" r="r" b="b"/>
                <a:pathLst>
                  <a:path w="166" h="578">
                    <a:moveTo>
                      <a:pt x="83" y="577"/>
                    </a:moveTo>
                    <a:lnTo>
                      <a:pt x="0" y="577"/>
                    </a:lnTo>
                    <a:lnTo>
                      <a:pt x="0" y="0"/>
                    </a:lnTo>
                    <a:lnTo>
                      <a:pt x="165" y="0"/>
                    </a:lnTo>
                    <a:lnTo>
                      <a:pt x="165" y="577"/>
                    </a:lnTo>
                    <a:lnTo>
                      <a:pt x="83" y="57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0" name="Freeform 216"/>
              <p:cNvSpPr>
                <a:spLocks noChangeArrowheads="1"/>
              </p:cNvSpPr>
              <p:nvPr/>
            </p:nvSpPr>
            <p:spPr bwMode="auto">
              <a:xfrm>
                <a:off x="6534150" y="1793875"/>
                <a:ext cx="60325" cy="282575"/>
              </a:xfrm>
              <a:custGeom>
                <a:avLst/>
                <a:gdLst>
                  <a:gd name="T0" fmla="*/ 82 w 166"/>
                  <a:gd name="T1" fmla="*/ 782 h 783"/>
                  <a:gd name="T2" fmla="*/ 0 w 166"/>
                  <a:gd name="T3" fmla="*/ 782 h 783"/>
                  <a:gd name="T4" fmla="*/ 0 w 166"/>
                  <a:gd name="T5" fmla="*/ 0 h 783"/>
                  <a:gd name="T6" fmla="*/ 165 w 166"/>
                  <a:gd name="T7" fmla="*/ 0 h 783"/>
                  <a:gd name="T8" fmla="*/ 165 w 166"/>
                  <a:gd name="T9" fmla="*/ 782 h 783"/>
                  <a:gd name="T10" fmla="*/ 82 w 166"/>
                  <a:gd name="T11" fmla="*/ 782 h 783"/>
                </a:gdLst>
                <a:ahLst/>
                <a:cxnLst>
                  <a:cxn ang="0">
                    <a:pos x="T0" y="T1"/>
                  </a:cxn>
                  <a:cxn ang="0">
                    <a:pos x="T2" y="T3"/>
                  </a:cxn>
                  <a:cxn ang="0">
                    <a:pos x="T4" y="T5"/>
                  </a:cxn>
                  <a:cxn ang="0">
                    <a:pos x="T6" y="T7"/>
                  </a:cxn>
                  <a:cxn ang="0">
                    <a:pos x="T8" y="T9"/>
                  </a:cxn>
                  <a:cxn ang="0">
                    <a:pos x="T10" y="T11"/>
                  </a:cxn>
                </a:cxnLst>
                <a:rect l="0" t="0" r="r" b="b"/>
                <a:pathLst>
                  <a:path w="166" h="783">
                    <a:moveTo>
                      <a:pt x="82" y="782"/>
                    </a:moveTo>
                    <a:lnTo>
                      <a:pt x="0" y="782"/>
                    </a:lnTo>
                    <a:lnTo>
                      <a:pt x="0" y="0"/>
                    </a:lnTo>
                    <a:lnTo>
                      <a:pt x="165" y="0"/>
                    </a:lnTo>
                    <a:lnTo>
                      <a:pt x="165" y="782"/>
                    </a:lnTo>
                    <a:lnTo>
                      <a:pt x="82" y="782"/>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75" name="TextBox 474"/>
            <p:cNvSpPr txBox="1"/>
            <p:nvPr/>
          </p:nvSpPr>
          <p:spPr>
            <a:xfrm>
              <a:off x="6070635" y="988741"/>
              <a:ext cx="945009" cy="400110"/>
            </a:xfrm>
            <a:prstGeom prst="rect">
              <a:avLst/>
            </a:prstGeom>
            <a:noFill/>
          </p:spPr>
          <p:txBody>
            <a:bodyPr wrap="square" rtlCol="0">
              <a:spAutoFit/>
            </a:bodyPr>
            <a:lstStyle/>
            <a:p>
              <a:r>
                <a:rPr lang="en-US" sz="1000" dirty="0" smtClean="0">
                  <a:solidFill>
                    <a:schemeClr val="bg1"/>
                  </a:solidFill>
                </a:rPr>
                <a:t>Business</a:t>
              </a:r>
              <a:br>
                <a:rPr lang="en-US" sz="1000" dirty="0" smtClean="0">
                  <a:solidFill>
                    <a:schemeClr val="bg1"/>
                  </a:solidFill>
                </a:rPr>
              </a:br>
              <a:r>
                <a:rPr lang="en-US" sz="1000" dirty="0" smtClean="0">
                  <a:solidFill>
                    <a:schemeClr val="bg1"/>
                  </a:solidFill>
                </a:rPr>
                <a:t>Success</a:t>
              </a:r>
              <a:endParaRPr lang="en-US" sz="1000" dirty="0">
                <a:solidFill>
                  <a:schemeClr val="bg1"/>
                </a:solidFill>
              </a:endParaRPr>
            </a:p>
          </p:txBody>
        </p:sp>
      </p:grpSp>
    </p:spTree>
    <p:extLst>
      <p:ext uri="{BB962C8B-B14F-4D97-AF65-F5344CB8AC3E}">
        <p14:creationId xmlns:p14="http://schemas.microsoft.com/office/powerpoint/2010/main" val="129341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623493" y="1525160"/>
            <a:ext cx="1377190" cy="1377458"/>
            <a:chOff x="3854763" y="1715660"/>
            <a:chExt cx="1377190" cy="1377458"/>
          </a:xfrm>
        </p:grpSpPr>
        <p:sp>
          <p:nvSpPr>
            <p:cNvPr id="254" name="AutoShape 20"/>
            <p:cNvSpPr>
              <a:spLocks/>
            </p:cNvSpPr>
            <p:nvPr/>
          </p:nvSpPr>
          <p:spPr bwMode="auto">
            <a:xfrm>
              <a:off x="3854763" y="1715660"/>
              <a:ext cx="1377190" cy="137745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10" name="Group 9"/>
            <p:cNvGrpSpPr/>
            <p:nvPr/>
          </p:nvGrpSpPr>
          <p:grpSpPr>
            <a:xfrm>
              <a:off x="4239136" y="2119085"/>
              <a:ext cx="709748" cy="615632"/>
              <a:chOff x="3542450" y="4106062"/>
              <a:chExt cx="443724" cy="384884"/>
            </a:xfrm>
          </p:grpSpPr>
          <p:grpSp>
            <p:nvGrpSpPr>
              <p:cNvPr id="141" name="Group 140"/>
              <p:cNvGrpSpPr/>
              <p:nvPr/>
            </p:nvGrpSpPr>
            <p:grpSpPr>
              <a:xfrm>
                <a:off x="3542450" y="4145446"/>
                <a:ext cx="344871" cy="345500"/>
                <a:chOff x="4982176" y="2414507"/>
                <a:chExt cx="417510" cy="418272"/>
              </a:xfrm>
            </p:grpSpPr>
            <p:sp>
              <p:nvSpPr>
                <p:cNvPr id="142" name="Freeform 753"/>
                <p:cNvSpPr>
                  <a:spLocks/>
                </p:cNvSpPr>
                <p:nvPr/>
              </p:nvSpPr>
              <p:spPr bwMode="auto">
                <a:xfrm>
                  <a:off x="4982176" y="2501361"/>
                  <a:ext cx="215612" cy="331418"/>
                </a:xfrm>
                <a:custGeom>
                  <a:avLst/>
                  <a:gdLst>
                    <a:gd name="T0" fmla="*/ 283 w 283"/>
                    <a:gd name="T1" fmla="*/ 123 h 435"/>
                    <a:gd name="T2" fmla="*/ 0 w 283"/>
                    <a:gd name="T3" fmla="*/ 0 h 435"/>
                    <a:gd name="T4" fmla="*/ 0 w 283"/>
                    <a:gd name="T5" fmla="*/ 303 h 435"/>
                    <a:gd name="T6" fmla="*/ 283 w 283"/>
                    <a:gd name="T7" fmla="*/ 435 h 435"/>
                    <a:gd name="T8" fmla="*/ 283 w 283"/>
                    <a:gd name="T9" fmla="*/ 123 h 435"/>
                  </a:gdLst>
                  <a:ahLst/>
                  <a:cxnLst>
                    <a:cxn ang="0">
                      <a:pos x="T0" y="T1"/>
                    </a:cxn>
                    <a:cxn ang="0">
                      <a:pos x="T2" y="T3"/>
                    </a:cxn>
                    <a:cxn ang="0">
                      <a:pos x="T4" y="T5"/>
                    </a:cxn>
                    <a:cxn ang="0">
                      <a:pos x="T6" y="T7"/>
                    </a:cxn>
                    <a:cxn ang="0">
                      <a:pos x="T8" y="T9"/>
                    </a:cxn>
                  </a:cxnLst>
                  <a:rect l="0" t="0" r="r" b="b"/>
                  <a:pathLst>
                    <a:path w="283" h="435">
                      <a:moveTo>
                        <a:pt x="283" y="123"/>
                      </a:moveTo>
                      <a:lnTo>
                        <a:pt x="0" y="0"/>
                      </a:lnTo>
                      <a:lnTo>
                        <a:pt x="0" y="303"/>
                      </a:lnTo>
                      <a:lnTo>
                        <a:pt x="283" y="435"/>
                      </a:lnTo>
                      <a:lnTo>
                        <a:pt x="283" y="123"/>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3" name="Freeform 754"/>
                <p:cNvSpPr>
                  <a:spLocks/>
                </p:cNvSpPr>
                <p:nvPr/>
              </p:nvSpPr>
              <p:spPr bwMode="auto">
                <a:xfrm>
                  <a:off x="5197787" y="2501361"/>
                  <a:ext cx="201899" cy="331418"/>
                </a:xfrm>
                <a:custGeom>
                  <a:avLst/>
                  <a:gdLst>
                    <a:gd name="T0" fmla="*/ 0 w 265"/>
                    <a:gd name="T1" fmla="*/ 123 h 435"/>
                    <a:gd name="T2" fmla="*/ 265 w 265"/>
                    <a:gd name="T3" fmla="*/ 0 h 435"/>
                    <a:gd name="T4" fmla="*/ 265 w 265"/>
                    <a:gd name="T5" fmla="*/ 303 h 435"/>
                    <a:gd name="T6" fmla="*/ 0 w 265"/>
                    <a:gd name="T7" fmla="*/ 435 h 435"/>
                    <a:gd name="T8" fmla="*/ 0 w 265"/>
                    <a:gd name="T9" fmla="*/ 123 h 435"/>
                  </a:gdLst>
                  <a:ahLst/>
                  <a:cxnLst>
                    <a:cxn ang="0">
                      <a:pos x="T0" y="T1"/>
                    </a:cxn>
                    <a:cxn ang="0">
                      <a:pos x="T2" y="T3"/>
                    </a:cxn>
                    <a:cxn ang="0">
                      <a:pos x="T4" y="T5"/>
                    </a:cxn>
                    <a:cxn ang="0">
                      <a:pos x="T6" y="T7"/>
                    </a:cxn>
                    <a:cxn ang="0">
                      <a:pos x="T8" y="T9"/>
                    </a:cxn>
                  </a:cxnLst>
                  <a:rect l="0" t="0" r="r" b="b"/>
                  <a:pathLst>
                    <a:path w="265" h="435">
                      <a:moveTo>
                        <a:pt x="0" y="123"/>
                      </a:moveTo>
                      <a:lnTo>
                        <a:pt x="265" y="0"/>
                      </a:lnTo>
                      <a:lnTo>
                        <a:pt x="265" y="303"/>
                      </a:lnTo>
                      <a:lnTo>
                        <a:pt x="0" y="435"/>
                      </a:lnTo>
                      <a:lnTo>
                        <a:pt x="0" y="123"/>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4" name="Freeform 755"/>
                <p:cNvSpPr>
                  <a:spLocks/>
                </p:cNvSpPr>
                <p:nvPr/>
              </p:nvSpPr>
              <p:spPr bwMode="auto">
                <a:xfrm>
                  <a:off x="4982176" y="2414507"/>
                  <a:ext cx="417510" cy="86854"/>
                </a:xfrm>
                <a:custGeom>
                  <a:avLst/>
                  <a:gdLst>
                    <a:gd name="T0" fmla="*/ 0 w 548"/>
                    <a:gd name="T1" fmla="*/ 114 h 114"/>
                    <a:gd name="T2" fmla="*/ 283 w 548"/>
                    <a:gd name="T3" fmla="*/ 0 h 114"/>
                    <a:gd name="T4" fmla="*/ 548 w 548"/>
                    <a:gd name="T5" fmla="*/ 114 h 114"/>
                  </a:gdLst>
                  <a:ahLst/>
                  <a:cxnLst>
                    <a:cxn ang="0">
                      <a:pos x="T0" y="T1"/>
                    </a:cxn>
                    <a:cxn ang="0">
                      <a:pos x="T2" y="T3"/>
                    </a:cxn>
                    <a:cxn ang="0">
                      <a:pos x="T4" y="T5"/>
                    </a:cxn>
                  </a:cxnLst>
                  <a:rect l="0" t="0" r="r" b="b"/>
                  <a:pathLst>
                    <a:path w="548" h="114">
                      <a:moveTo>
                        <a:pt x="0" y="114"/>
                      </a:moveTo>
                      <a:lnTo>
                        <a:pt x="283" y="0"/>
                      </a:lnTo>
                      <a:lnTo>
                        <a:pt x="548" y="114"/>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5" name="Line 756"/>
                <p:cNvSpPr>
                  <a:spLocks noChangeShapeType="1"/>
                </p:cNvSpPr>
                <p:nvPr/>
              </p:nvSpPr>
              <p:spPr bwMode="auto">
                <a:xfrm>
                  <a:off x="5102553" y="2452601"/>
                  <a:ext cx="199613" cy="93712"/>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146" name="Freeform 757"/>
                <p:cNvSpPr>
                  <a:spLocks/>
                </p:cNvSpPr>
                <p:nvPr/>
              </p:nvSpPr>
              <p:spPr bwMode="auto">
                <a:xfrm>
                  <a:off x="5039316" y="2587453"/>
                  <a:ext cx="101330" cy="137138"/>
                </a:xfrm>
                <a:custGeom>
                  <a:avLst/>
                  <a:gdLst>
                    <a:gd name="T0" fmla="*/ 133 w 133"/>
                    <a:gd name="T1" fmla="*/ 57 h 180"/>
                    <a:gd name="T2" fmla="*/ 0 w 133"/>
                    <a:gd name="T3" fmla="*/ 0 h 180"/>
                    <a:gd name="T4" fmla="*/ 0 w 133"/>
                    <a:gd name="T5" fmla="*/ 123 h 180"/>
                    <a:gd name="T6" fmla="*/ 133 w 133"/>
                    <a:gd name="T7" fmla="*/ 180 h 180"/>
                    <a:gd name="T8" fmla="*/ 133 w 133"/>
                    <a:gd name="T9" fmla="*/ 57 h 180"/>
                  </a:gdLst>
                  <a:ahLst/>
                  <a:cxnLst>
                    <a:cxn ang="0">
                      <a:pos x="T0" y="T1"/>
                    </a:cxn>
                    <a:cxn ang="0">
                      <a:pos x="T2" y="T3"/>
                    </a:cxn>
                    <a:cxn ang="0">
                      <a:pos x="T4" y="T5"/>
                    </a:cxn>
                    <a:cxn ang="0">
                      <a:pos x="T6" y="T7"/>
                    </a:cxn>
                    <a:cxn ang="0">
                      <a:pos x="T8" y="T9"/>
                    </a:cxn>
                  </a:cxnLst>
                  <a:rect l="0" t="0" r="r" b="b"/>
                  <a:pathLst>
                    <a:path w="133" h="180">
                      <a:moveTo>
                        <a:pt x="133" y="57"/>
                      </a:moveTo>
                      <a:lnTo>
                        <a:pt x="0" y="0"/>
                      </a:lnTo>
                      <a:lnTo>
                        <a:pt x="0" y="123"/>
                      </a:lnTo>
                      <a:lnTo>
                        <a:pt x="133" y="180"/>
                      </a:lnTo>
                      <a:lnTo>
                        <a:pt x="133" y="57"/>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grpSp>
          <p:grpSp>
            <p:nvGrpSpPr>
              <p:cNvPr id="147" name="Group 146"/>
              <p:cNvGrpSpPr/>
              <p:nvPr/>
            </p:nvGrpSpPr>
            <p:grpSpPr>
              <a:xfrm>
                <a:off x="3804620" y="4106062"/>
                <a:ext cx="181554" cy="182240"/>
                <a:chOff x="4949049" y="1386528"/>
                <a:chExt cx="170320" cy="170963"/>
              </a:xfrm>
            </p:grpSpPr>
            <p:sp>
              <p:nvSpPr>
                <p:cNvPr id="148" name="Line 86"/>
                <p:cNvSpPr>
                  <a:spLocks noChangeShapeType="1"/>
                </p:cNvSpPr>
                <p:nvPr/>
              </p:nvSpPr>
              <p:spPr bwMode="auto">
                <a:xfrm flipH="1" flipV="1">
                  <a:off x="5069237" y="1534353"/>
                  <a:ext cx="21210" cy="2313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87"/>
                <p:cNvSpPr>
                  <a:spLocks noChangeShapeType="1"/>
                </p:cNvSpPr>
                <p:nvPr/>
              </p:nvSpPr>
              <p:spPr bwMode="auto">
                <a:xfrm flipH="1">
                  <a:off x="5089161" y="1484221"/>
                  <a:ext cx="3020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88"/>
                <p:cNvSpPr>
                  <a:spLocks noChangeShapeType="1"/>
                </p:cNvSpPr>
                <p:nvPr/>
              </p:nvSpPr>
              <p:spPr bwMode="auto">
                <a:xfrm flipH="1">
                  <a:off x="5069237" y="1415450"/>
                  <a:ext cx="21210" cy="2121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89"/>
                <p:cNvSpPr>
                  <a:spLocks noChangeShapeType="1"/>
                </p:cNvSpPr>
                <p:nvPr/>
              </p:nvSpPr>
              <p:spPr bwMode="auto">
                <a:xfrm>
                  <a:off x="5022319" y="1386528"/>
                  <a:ext cx="0" cy="30208"/>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90"/>
                <p:cNvSpPr>
                  <a:spLocks noChangeShapeType="1"/>
                </p:cNvSpPr>
                <p:nvPr/>
              </p:nvSpPr>
              <p:spPr bwMode="auto">
                <a:xfrm>
                  <a:off x="4949049" y="1415450"/>
                  <a:ext cx="21210" cy="2121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8" name="Group 17"/>
          <p:cNvGrpSpPr/>
          <p:nvPr/>
        </p:nvGrpSpPr>
        <p:grpSpPr>
          <a:xfrm>
            <a:off x="3856853" y="1525295"/>
            <a:ext cx="1379152" cy="1377188"/>
            <a:chOff x="5576433" y="1715795"/>
            <a:chExt cx="1379152" cy="1377188"/>
          </a:xfrm>
        </p:grpSpPr>
        <p:sp>
          <p:nvSpPr>
            <p:cNvPr id="294" name="AutoShape 41"/>
            <p:cNvSpPr>
              <a:spLocks/>
            </p:cNvSpPr>
            <p:nvPr/>
          </p:nvSpPr>
          <p:spPr bwMode="auto">
            <a:xfrm>
              <a:off x="5576433" y="1715795"/>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154" name="Group 153"/>
            <p:cNvGrpSpPr/>
            <p:nvPr/>
          </p:nvGrpSpPr>
          <p:grpSpPr>
            <a:xfrm>
              <a:off x="5965371" y="2068700"/>
              <a:ext cx="508000" cy="642301"/>
              <a:chOff x="7390415" y="1306746"/>
              <a:chExt cx="300571" cy="380033"/>
            </a:xfrm>
          </p:grpSpPr>
          <p:sp>
            <p:nvSpPr>
              <p:cNvPr id="155" name="Rectangle 17"/>
              <p:cNvSpPr>
                <a:spLocks noChangeArrowheads="1"/>
              </p:cNvSpPr>
              <p:nvPr/>
            </p:nvSpPr>
            <p:spPr bwMode="auto">
              <a:xfrm>
                <a:off x="7390415" y="1451158"/>
                <a:ext cx="169978" cy="235621"/>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8"/>
              <p:cNvSpPr>
                <a:spLocks/>
              </p:cNvSpPr>
              <p:nvPr/>
            </p:nvSpPr>
            <p:spPr bwMode="auto">
              <a:xfrm>
                <a:off x="7521008" y="1306746"/>
                <a:ext cx="169978" cy="380033"/>
              </a:xfrm>
              <a:custGeom>
                <a:avLst/>
                <a:gdLst>
                  <a:gd name="T0" fmla="*/ 0 w 246"/>
                  <a:gd name="T1" fmla="*/ 209 h 550"/>
                  <a:gd name="T2" fmla="*/ 0 w 246"/>
                  <a:gd name="T3" fmla="*/ 0 h 550"/>
                  <a:gd name="T4" fmla="*/ 246 w 246"/>
                  <a:gd name="T5" fmla="*/ 0 h 550"/>
                  <a:gd name="T6" fmla="*/ 246 w 246"/>
                  <a:gd name="T7" fmla="*/ 550 h 550"/>
                  <a:gd name="T8" fmla="*/ 57 w 246"/>
                  <a:gd name="T9" fmla="*/ 550 h 550"/>
                </a:gdLst>
                <a:ahLst/>
                <a:cxnLst>
                  <a:cxn ang="0">
                    <a:pos x="T0" y="T1"/>
                  </a:cxn>
                  <a:cxn ang="0">
                    <a:pos x="T2" y="T3"/>
                  </a:cxn>
                  <a:cxn ang="0">
                    <a:pos x="T4" y="T5"/>
                  </a:cxn>
                  <a:cxn ang="0">
                    <a:pos x="T6" y="T7"/>
                  </a:cxn>
                  <a:cxn ang="0">
                    <a:pos x="T8" y="T9"/>
                  </a:cxn>
                </a:cxnLst>
                <a:rect l="0" t="0" r="r" b="b"/>
                <a:pathLst>
                  <a:path w="246" h="550">
                    <a:moveTo>
                      <a:pt x="0" y="209"/>
                    </a:moveTo>
                    <a:lnTo>
                      <a:pt x="0" y="0"/>
                    </a:lnTo>
                    <a:lnTo>
                      <a:pt x="246" y="0"/>
                    </a:lnTo>
                    <a:lnTo>
                      <a:pt x="246" y="550"/>
                    </a:lnTo>
                    <a:lnTo>
                      <a:pt x="57" y="55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9"/>
              <p:cNvSpPr>
                <a:spLocks noChangeArrowheads="1"/>
              </p:cNvSpPr>
              <p:nvPr/>
            </p:nvSpPr>
            <p:spPr bwMode="auto">
              <a:xfrm>
                <a:off x="7599778" y="1634265"/>
                <a:ext cx="52514" cy="52514"/>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Rectangle 20"/>
              <p:cNvSpPr>
                <a:spLocks noChangeArrowheads="1"/>
              </p:cNvSpPr>
              <p:nvPr/>
            </p:nvSpPr>
            <p:spPr bwMode="auto">
              <a:xfrm>
                <a:off x="7429800" y="1634265"/>
                <a:ext cx="52514" cy="52514"/>
              </a:xfrm>
              <a:prstGeom prst="rect">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21"/>
              <p:cNvSpPr>
                <a:spLocks noChangeShapeType="1"/>
              </p:cNvSpPr>
              <p:nvPr/>
            </p:nvSpPr>
            <p:spPr bwMode="auto">
              <a:xfrm>
                <a:off x="7390415" y="1490543"/>
                <a:ext cx="7877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22"/>
              <p:cNvSpPr>
                <a:spLocks noChangeShapeType="1"/>
              </p:cNvSpPr>
              <p:nvPr/>
            </p:nvSpPr>
            <p:spPr bwMode="auto">
              <a:xfrm>
                <a:off x="7390415" y="1529238"/>
                <a:ext cx="65642"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23"/>
              <p:cNvSpPr>
                <a:spLocks noChangeShapeType="1"/>
              </p:cNvSpPr>
              <p:nvPr/>
            </p:nvSpPr>
            <p:spPr bwMode="auto">
              <a:xfrm>
                <a:off x="7521008" y="1385516"/>
                <a:ext cx="78770"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24"/>
              <p:cNvSpPr>
                <a:spLocks noChangeShapeType="1"/>
              </p:cNvSpPr>
              <p:nvPr/>
            </p:nvSpPr>
            <p:spPr bwMode="auto">
              <a:xfrm>
                <a:off x="7521008" y="1346131"/>
                <a:ext cx="105027"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25"/>
              <p:cNvSpPr>
                <a:spLocks noChangeShapeType="1"/>
              </p:cNvSpPr>
              <p:nvPr/>
            </p:nvSpPr>
            <p:spPr bwMode="auto">
              <a:xfrm>
                <a:off x="7521008" y="1424901"/>
                <a:ext cx="52514"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26"/>
              <p:cNvSpPr>
                <a:spLocks noChangeShapeType="1"/>
              </p:cNvSpPr>
              <p:nvPr/>
            </p:nvSpPr>
            <p:spPr bwMode="auto">
              <a:xfrm>
                <a:off x="7390415" y="1568623"/>
                <a:ext cx="3938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p:cNvGrpSpPr/>
          <p:nvPr/>
        </p:nvGrpSpPr>
        <p:grpSpPr>
          <a:xfrm>
            <a:off x="7392826" y="1525295"/>
            <a:ext cx="1379152" cy="1377188"/>
            <a:chOff x="7300063" y="1715795"/>
            <a:chExt cx="1379152" cy="1377188"/>
          </a:xfrm>
        </p:grpSpPr>
        <p:sp>
          <p:nvSpPr>
            <p:cNvPr id="223" name="AutoShape 41"/>
            <p:cNvSpPr>
              <a:spLocks/>
            </p:cNvSpPr>
            <p:nvPr/>
          </p:nvSpPr>
          <p:spPr bwMode="auto">
            <a:xfrm>
              <a:off x="7300063" y="1715795"/>
              <a:ext cx="1379152"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14" name="Freeform 5"/>
            <p:cNvSpPr>
              <a:spLocks noEditPoints="1"/>
            </p:cNvSpPr>
            <p:nvPr/>
          </p:nvSpPr>
          <p:spPr bwMode="auto">
            <a:xfrm>
              <a:off x="7544481" y="2215242"/>
              <a:ext cx="843943" cy="519113"/>
            </a:xfrm>
            <a:custGeom>
              <a:avLst/>
              <a:gdLst>
                <a:gd name="T0" fmla="*/ 1008 w 1275"/>
                <a:gd name="T1" fmla="*/ 86 h 783"/>
                <a:gd name="T2" fmla="*/ 495 w 1275"/>
                <a:gd name="T3" fmla="*/ 26 h 783"/>
                <a:gd name="T4" fmla="*/ 256 w 1275"/>
                <a:gd name="T5" fmla="*/ 68 h 783"/>
                <a:gd name="T6" fmla="*/ 5 w 1275"/>
                <a:gd name="T7" fmla="*/ 489 h 783"/>
                <a:gd name="T8" fmla="*/ 135 w 1275"/>
                <a:gd name="T9" fmla="*/ 479 h 783"/>
                <a:gd name="T10" fmla="*/ 277 w 1275"/>
                <a:gd name="T11" fmla="*/ 589 h 783"/>
                <a:gd name="T12" fmla="*/ 402 w 1275"/>
                <a:gd name="T13" fmla="*/ 703 h 783"/>
                <a:gd name="T14" fmla="*/ 599 w 1275"/>
                <a:gd name="T15" fmla="*/ 752 h 783"/>
                <a:gd name="T16" fmla="*/ 800 w 1275"/>
                <a:gd name="T17" fmla="*/ 706 h 783"/>
                <a:gd name="T18" fmla="*/ 1025 w 1275"/>
                <a:gd name="T19" fmla="*/ 523 h 783"/>
                <a:gd name="T20" fmla="*/ 1154 w 1275"/>
                <a:gd name="T21" fmla="*/ 493 h 783"/>
                <a:gd name="T22" fmla="*/ 1246 w 1275"/>
                <a:gd name="T23" fmla="*/ 464 h 783"/>
                <a:gd name="T24" fmla="*/ 1043 w 1275"/>
                <a:gd name="T25" fmla="*/ 99 h 783"/>
                <a:gd name="T26" fmla="*/ 1111 w 1275"/>
                <a:gd name="T27" fmla="*/ 411 h 783"/>
                <a:gd name="T28" fmla="*/ 822 w 1275"/>
                <a:gd name="T29" fmla="*/ 205 h 783"/>
                <a:gd name="T30" fmla="*/ 784 w 1275"/>
                <a:gd name="T31" fmla="*/ 177 h 783"/>
                <a:gd name="T32" fmla="*/ 725 w 1275"/>
                <a:gd name="T33" fmla="*/ 139 h 783"/>
                <a:gd name="T34" fmla="*/ 679 w 1275"/>
                <a:gd name="T35" fmla="*/ 114 h 783"/>
                <a:gd name="T36" fmla="*/ 537 w 1275"/>
                <a:gd name="T37" fmla="*/ 112 h 783"/>
                <a:gd name="T38" fmla="*/ 374 w 1275"/>
                <a:gd name="T39" fmla="*/ 148 h 783"/>
                <a:gd name="T40" fmla="*/ 597 w 1275"/>
                <a:gd name="T41" fmla="*/ 29 h 783"/>
                <a:gd name="T42" fmla="*/ 1122 w 1275"/>
                <a:gd name="T43" fmla="*/ 428 h 783"/>
                <a:gd name="T44" fmla="*/ 749 w 1275"/>
                <a:gd name="T45" fmla="*/ 331 h 783"/>
                <a:gd name="T46" fmla="*/ 709 w 1275"/>
                <a:gd name="T47" fmla="*/ 429 h 783"/>
                <a:gd name="T48" fmla="*/ 614 w 1275"/>
                <a:gd name="T49" fmla="*/ 487 h 783"/>
                <a:gd name="T50" fmla="*/ 784 w 1275"/>
                <a:gd name="T51" fmla="*/ 657 h 783"/>
                <a:gd name="T52" fmla="*/ 663 w 1275"/>
                <a:gd name="T53" fmla="*/ 623 h 783"/>
                <a:gd name="T54" fmla="*/ 457 w 1275"/>
                <a:gd name="T55" fmla="*/ 497 h 783"/>
                <a:gd name="T56" fmla="*/ 196 w 1275"/>
                <a:gd name="T57" fmla="*/ 468 h 783"/>
                <a:gd name="T58" fmla="*/ 412 w 1275"/>
                <a:gd name="T59" fmla="*/ 83 h 783"/>
                <a:gd name="T60" fmla="*/ 378 w 1275"/>
                <a:gd name="T61" fmla="*/ 109 h 783"/>
                <a:gd name="T62" fmla="*/ 350 w 1275"/>
                <a:gd name="T63" fmla="*/ 131 h 783"/>
                <a:gd name="T64" fmla="*/ 440 w 1275"/>
                <a:gd name="T65" fmla="*/ 205 h 783"/>
                <a:gd name="T66" fmla="*/ 669 w 1275"/>
                <a:gd name="T67" fmla="*/ 141 h 783"/>
                <a:gd name="T68" fmla="*/ 726 w 1275"/>
                <a:gd name="T69" fmla="*/ 173 h 783"/>
                <a:gd name="T70" fmla="*/ 781 w 1275"/>
                <a:gd name="T71" fmla="*/ 210 h 783"/>
                <a:gd name="T72" fmla="*/ 809 w 1275"/>
                <a:gd name="T73" fmla="*/ 231 h 783"/>
                <a:gd name="T74" fmla="*/ 1029 w 1275"/>
                <a:gd name="T75" fmla="*/ 492 h 783"/>
                <a:gd name="T76" fmla="*/ 503 w 1275"/>
                <a:gd name="T77" fmla="*/ 685 h 783"/>
                <a:gd name="T78" fmla="*/ 558 w 1275"/>
                <a:gd name="T79" fmla="*/ 608 h 783"/>
                <a:gd name="T80" fmla="*/ 635 w 1275"/>
                <a:gd name="T81" fmla="*/ 644 h 783"/>
                <a:gd name="T82" fmla="*/ 408 w 1275"/>
                <a:gd name="T83" fmla="*/ 618 h 783"/>
                <a:gd name="T84" fmla="*/ 518 w 1275"/>
                <a:gd name="T85" fmla="*/ 494 h 783"/>
                <a:gd name="T86" fmla="*/ 522 w 1275"/>
                <a:gd name="T87" fmla="*/ 609 h 783"/>
                <a:gd name="T88" fmla="*/ 305 w 1275"/>
                <a:gd name="T89" fmla="*/ 584 h 783"/>
                <a:gd name="T90" fmla="*/ 325 w 1275"/>
                <a:gd name="T91" fmla="*/ 537 h 783"/>
                <a:gd name="T92" fmla="*/ 414 w 1275"/>
                <a:gd name="T93" fmla="*/ 483 h 783"/>
                <a:gd name="T94" fmla="*/ 393 w 1275"/>
                <a:gd name="T95" fmla="*/ 589 h 783"/>
                <a:gd name="T96" fmla="*/ 218 w 1275"/>
                <a:gd name="T97" fmla="*/ 487 h 783"/>
                <a:gd name="T98" fmla="*/ 317 w 1275"/>
                <a:gd name="T99" fmla="*/ 475 h 783"/>
                <a:gd name="T100" fmla="*/ 290 w 1275"/>
                <a:gd name="T101" fmla="*/ 537 h 783"/>
                <a:gd name="T102" fmla="*/ 213 w 1275"/>
                <a:gd name="T103" fmla="*/ 500 h 783"/>
                <a:gd name="T104" fmla="*/ 234 w 1275"/>
                <a:gd name="T105" fmla="*/ 9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5" h="783">
                  <a:moveTo>
                    <a:pt x="1269" y="17"/>
                  </a:moveTo>
                  <a:cubicBezTo>
                    <a:pt x="1266" y="15"/>
                    <a:pt x="1261" y="13"/>
                    <a:pt x="1257" y="14"/>
                  </a:cubicBezTo>
                  <a:cubicBezTo>
                    <a:pt x="1019" y="68"/>
                    <a:pt x="1019" y="68"/>
                    <a:pt x="1019" y="68"/>
                  </a:cubicBezTo>
                  <a:cubicBezTo>
                    <a:pt x="1015" y="69"/>
                    <a:pt x="1012" y="71"/>
                    <a:pt x="1010" y="75"/>
                  </a:cubicBezTo>
                  <a:cubicBezTo>
                    <a:pt x="1008" y="78"/>
                    <a:pt x="1007" y="83"/>
                    <a:pt x="1008" y="86"/>
                  </a:cubicBezTo>
                  <a:cubicBezTo>
                    <a:pt x="1013" y="99"/>
                    <a:pt x="1013" y="99"/>
                    <a:pt x="1013" y="99"/>
                  </a:cubicBezTo>
                  <a:cubicBezTo>
                    <a:pt x="836" y="99"/>
                    <a:pt x="836" y="99"/>
                    <a:pt x="836" y="99"/>
                  </a:cubicBezTo>
                  <a:cubicBezTo>
                    <a:pt x="817" y="88"/>
                    <a:pt x="733" y="37"/>
                    <a:pt x="657" y="9"/>
                  </a:cubicBezTo>
                  <a:cubicBezTo>
                    <a:pt x="640" y="3"/>
                    <a:pt x="620" y="0"/>
                    <a:pt x="598" y="0"/>
                  </a:cubicBezTo>
                  <a:cubicBezTo>
                    <a:pt x="559" y="0"/>
                    <a:pt x="521" y="10"/>
                    <a:pt x="495" y="26"/>
                  </a:cubicBezTo>
                  <a:cubicBezTo>
                    <a:pt x="483" y="33"/>
                    <a:pt x="468" y="43"/>
                    <a:pt x="450" y="56"/>
                  </a:cubicBezTo>
                  <a:cubicBezTo>
                    <a:pt x="438" y="55"/>
                    <a:pt x="426" y="54"/>
                    <a:pt x="415" y="54"/>
                  </a:cubicBezTo>
                  <a:cubicBezTo>
                    <a:pt x="368" y="54"/>
                    <a:pt x="320" y="63"/>
                    <a:pt x="267" y="82"/>
                  </a:cubicBezTo>
                  <a:cubicBezTo>
                    <a:pt x="267" y="80"/>
                    <a:pt x="267" y="77"/>
                    <a:pt x="265" y="75"/>
                  </a:cubicBezTo>
                  <a:cubicBezTo>
                    <a:pt x="263" y="71"/>
                    <a:pt x="260" y="69"/>
                    <a:pt x="256" y="68"/>
                  </a:cubicBezTo>
                  <a:cubicBezTo>
                    <a:pt x="18" y="14"/>
                    <a:pt x="18" y="14"/>
                    <a:pt x="18" y="14"/>
                  </a:cubicBezTo>
                  <a:cubicBezTo>
                    <a:pt x="14" y="13"/>
                    <a:pt x="9" y="15"/>
                    <a:pt x="6" y="17"/>
                  </a:cubicBezTo>
                  <a:cubicBezTo>
                    <a:pt x="2" y="20"/>
                    <a:pt x="0" y="24"/>
                    <a:pt x="0" y="28"/>
                  </a:cubicBezTo>
                  <a:cubicBezTo>
                    <a:pt x="0" y="478"/>
                    <a:pt x="0" y="478"/>
                    <a:pt x="0" y="478"/>
                  </a:cubicBezTo>
                  <a:cubicBezTo>
                    <a:pt x="0" y="482"/>
                    <a:pt x="2" y="486"/>
                    <a:pt x="5" y="489"/>
                  </a:cubicBezTo>
                  <a:cubicBezTo>
                    <a:pt x="7" y="491"/>
                    <a:pt x="11" y="493"/>
                    <a:pt x="15" y="493"/>
                  </a:cubicBezTo>
                  <a:cubicBezTo>
                    <a:pt x="15" y="493"/>
                    <a:pt x="15" y="493"/>
                    <a:pt x="15" y="493"/>
                  </a:cubicBezTo>
                  <a:cubicBezTo>
                    <a:pt x="121" y="493"/>
                    <a:pt x="121" y="493"/>
                    <a:pt x="121" y="493"/>
                  </a:cubicBezTo>
                  <a:cubicBezTo>
                    <a:pt x="127" y="493"/>
                    <a:pt x="132" y="489"/>
                    <a:pt x="134" y="483"/>
                  </a:cubicBezTo>
                  <a:cubicBezTo>
                    <a:pt x="135" y="479"/>
                    <a:pt x="135" y="479"/>
                    <a:pt x="135" y="479"/>
                  </a:cubicBezTo>
                  <a:cubicBezTo>
                    <a:pt x="148" y="486"/>
                    <a:pt x="165" y="494"/>
                    <a:pt x="184" y="502"/>
                  </a:cubicBezTo>
                  <a:cubicBezTo>
                    <a:pt x="181" y="528"/>
                    <a:pt x="192" y="553"/>
                    <a:pt x="214" y="569"/>
                  </a:cubicBezTo>
                  <a:cubicBezTo>
                    <a:pt x="226" y="577"/>
                    <a:pt x="241" y="582"/>
                    <a:pt x="255" y="582"/>
                  </a:cubicBezTo>
                  <a:cubicBezTo>
                    <a:pt x="263" y="582"/>
                    <a:pt x="269" y="581"/>
                    <a:pt x="276" y="579"/>
                  </a:cubicBezTo>
                  <a:cubicBezTo>
                    <a:pt x="276" y="582"/>
                    <a:pt x="276" y="585"/>
                    <a:pt x="277" y="589"/>
                  </a:cubicBezTo>
                  <a:cubicBezTo>
                    <a:pt x="280" y="608"/>
                    <a:pt x="291" y="624"/>
                    <a:pt x="307" y="636"/>
                  </a:cubicBezTo>
                  <a:cubicBezTo>
                    <a:pt x="319" y="644"/>
                    <a:pt x="333" y="649"/>
                    <a:pt x="348" y="649"/>
                  </a:cubicBezTo>
                  <a:cubicBezTo>
                    <a:pt x="356" y="649"/>
                    <a:pt x="364" y="647"/>
                    <a:pt x="372" y="644"/>
                  </a:cubicBezTo>
                  <a:cubicBezTo>
                    <a:pt x="372" y="648"/>
                    <a:pt x="372" y="652"/>
                    <a:pt x="372" y="656"/>
                  </a:cubicBezTo>
                  <a:cubicBezTo>
                    <a:pt x="376" y="675"/>
                    <a:pt x="386" y="691"/>
                    <a:pt x="402" y="703"/>
                  </a:cubicBezTo>
                  <a:cubicBezTo>
                    <a:pt x="415" y="711"/>
                    <a:pt x="429" y="716"/>
                    <a:pt x="444" y="716"/>
                  </a:cubicBezTo>
                  <a:cubicBezTo>
                    <a:pt x="452" y="716"/>
                    <a:pt x="460" y="714"/>
                    <a:pt x="467" y="711"/>
                  </a:cubicBezTo>
                  <a:cubicBezTo>
                    <a:pt x="468" y="734"/>
                    <a:pt x="478" y="756"/>
                    <a:pt x="498" y="770"/>
                  </a:cubicBezTo>
                  <a:cubicBezTo>
                    <a:pt x="510" y="778"/>
                    <a:pt x="525" y="783"/>
                    <a:pt x="539" y="783"/>
                  </a:cubicBezTo>
                  <a:cubicBezTo>
                    <a:pt x="563" y="783"/>
                    <a:pt x="586" y="771"/>
                    <a:pt x="599" y="752"/>
                  </a:cubicBezTo>
                  <a:cubicBezTo>
                    <a:pt x="645" y="686"/>
                    <a:pt x="645" y="686"/>
                    <a:pt x="645" y="686"/>
                  </a:cubicBezTo>
                  <a:cubicBezTo>
                    <a:pt x="654" y="693"/>
                    <a:pt x="660" y="697"/>
                    <a:pt x="660" y="697"/>
                  </a:cubicBezTo>
                  <a:cubicBezTo>
                    <a:pt x="699" y="724"/>
                    <a:pt x="699" y="724"/>
                    <a:pt x="699" y="724"/>
                  </a:cubicBezTo>
                  <a:cubicBezTo>
                    <a:pt x="711" y="733"/>
                    <a:pt x="726" y="737"/>
                    <a:pt x="741" y="737"/>
                  </a:cubicBezTo>
                  <a:cubicBezTo>
                    <a:pt x="765" y="737"/>
                    <a:pt x="787" y="726"/>
                    <a:pt x="800" y="706"/>
                  </a:cubicBezTo>
                  <a:cubicBezTo>
                    <a:pt x="810" y="693"/>
                    <a:pt x="814" y="677"/>
                    <a:pt x="813" y="660"/>
                  </a:cubicBezTo>
                  <a:cubicBezTo>
                    <a:pt x="844" y="675"/>
                    <a:pt x="884" y="664"/>
                    <a:pt x="904" y="636"/>
                  </a:cubicBezTo>
                  <a:cubicBezTo>
                    <a:pt x="914" y="622"/>
                    <a:pt x="918" y="607"/>
                    <a:pt x="917" y="591"/>
                  </a:cubicBezTo>
                  <a:cubicBezTo>
                    <a:pt x="949" y="609"/>
                    <a:pt x="992" y="599"/>
                    <a:pt x="1012" y="569"/>
                  </a:cubicBezTo>
                  <a:cubicBezTo>
                    <a:pt x="1022" y="555"/>
                    <a:pt x="1026" y="539"/>
                    <a:pt x="1025" y="523"/>
                  </a:cubicBezTo>
                  <a:cubicBezTo>
                    <a:pt x="1056" y="536"/>
                    <a:pt x="1094" y="526"/>
                    <a:pt x="1114" y="498"/>
                  </a:cubicBezTo>
                  <a:cubicBezTo>
                    <a:pt x="1123" y="485"/>
                    <a:pt x="1127" y="471"/>
                    <a:pt x="1127" y="456"/>
                  </a:cubicBezTo>
                  <a:cubicBezTo>
                    <a:pt x="1132" y="456"/>
                    <a:pt x="1132" y="456"/>
                    <a:pt x="1132" y="456"/>
                  </a:cubicBezTo>
                  <a:cubicBezTo>
                    <a:pt x="1141" y="483"/>
                    <a:pt x="1141" y="483"/>
                    <a:pt x="1141" y="483"/>
                  </a:cubicBezTo>
                  <a:cubicBezTo>
                    <a:pt x="1143" y="489"/>
                    <a:pt x="1148" y="493"/>
                    <a:pt x="1154" y="493"/>
                  </a:cubicBezTo>
                  <a:cubicBezTo>
                    <a:pt x="1260" y="493"/>
                    <a:pt x="1260" y="493"/>
                    <a:pt x="1260" y="493"/>
                  </a:cubicBezTo>
                  <a:cubicBezTo>
                    <a:pt x="1268" y="493"/>
                    <a:pt x="1275" y="486"/>
                    <a:pt x="1275" y="478"/>
                  </a:cubicBezTo>
                  <a:cubicBezTo>
                    <a:pt x="1275" y="28"/>
                    <a:pt x="1275" y="28"/>
                    <a:pt x="1275" y="28"/>
                  </a:cubicBezTo>
                  <a:cubicBezTo>
                    <a:pt x="1275" y="24"/>
                    <a:pt x="1273" y="20"/>
                    <a:pt x="1269" y="17"/>
                  </a:cubicBezTo>
                  <a:close/>
                  <a:moveTo>
                    <a:pt x="1246" y="464"/>
                  </a:moveTo>
                  <a:cubicBezTo>
                    <a:pt x="1165" y="464"/>
                    <a:pt x="1165" y="464"/>
                    <a:pt x="1165" y="464"/>
                  </a:cubicBezTo>
                  <a:cubicBezTo>
                    <a:pt x="1162" y="456"/>
                    <a:pt x="1162" y="456"/>
                    <a:pt x="1162" y="456"/>
                  </a:cubicBezTo>
                  <a:cubicBezTo>
                    <a:pt x="1157" y="442"/>
                    <a:pt x="1157" y="442"/>
                    <a:pt x="1157" y="442"/>
                  </a:cubicBezTo>
                  <a:cubicBezTo>
                    <a:pt x="1048" y="114"/>
                    <a:pt x="1048" y="114"/>
                    <a:pt x="1048" y="114"/>
                  </a:cubicBezTo>
                  <a:cubicBezTo>
                    <a:pt x="1043" y="99"/>
                    <a:pt x="1043" y="99"/>
                    <a:pt x="1043" y="99"/>
                  </a:cubicBezTo>
                  <a:cubicBezTo>
                    <a:pt x="1041" y="92"/>
                    <a:pt x="1041" y="92"/>
                    <a:pt x="1041" y="92"/>
                  </a:cubicBezTo>
                  <a:cubicBezTo>
                    <a:pt x="1246" y="46"/>
                    <a:pt x="1246" y="46"/>
                    <a:pt x="1246" y="46"/>
                  </a:cubicBezTo>
                  <a:cubicBezTo>
                    <a:pt x="1246" y="464"/>
                    <a:pt x="1246" y="464"/>
                    <a:pt x="1246" y="464"/>
                  </a:cubicBezTo>
                  <a:close/>
                  <a:moveTo>
                    <a:pt x="1121" y="428"/>
                  </a:moveTo>
                  <a:cubicBezTo>
                    <a:pt x="1118" y="422"/>
                    <a:pt x="1115" y="416"/>
                    <a:pt x="1111" y="411"/>
                  </a:cubicBezTo>
                  <a:cubicBezTo>
                    <a:pt x="1110" y="411"/>
                    <a:pt x="1110" y="411"/>
                    <a:pt x="1110" y="410"/>
                  </a:cubicBezTo>
                  <a:cubicBezTo>
                    <a:pt x="1106" y="405"/>
                    <a:pt x="1101" y="401"/>
                    <a:pt x="1096" y="397"/>
                  </a:cubicBezTo>
                  <a:cubicBezTo>
                    <a:pt x="830" y="211"/>
                    <a:pt x="830" y="211"/>
                    <a:pt x="830" y="211"/>
                  </a:cubicBezTo>
                  <a:cubicBezTo>
                    <a:pt x="829" y="210"/>
                    <a:pt x="828" y="209"/>
                    <a:pt x="826" y="208"/>
                  </a:cubicBezTo>
                  <a:cubicBezTo>
                    <a:pt x="825" y="207"/>
                    <a:pt x="823" y="206"/>
                    <a:pt x="822" y="205"/>
                  </a:cubicBezTo>
                  <a:cubicBezTo>
                    <a:pt x="820" y="204"/>
                    <a:pt x="819" y="202"/>
                    <a:pt x="816" y="200"/>
                  </a:cubicBezTo>
                  <a:cubicBezTo>
                    <a:pt x="815" y="199"/>
                    <a:pt x="812" y="198"/>
                    <a:pt x="810" y="196"/>
                  </a:cubicBezTo>
                  <a:cubicBezTo>
                    <a:pt x="808" y="194"/>
                    <a:pt x="805" y="192"/>
                    <a:pt x="802" y="190"/>
                  </a:cubicBezTo>
                  <a:cubicBezTo>
                    <a:pt x="800" y="188"/>
                    <a:pt x="797" y="186"/>
                    <a:pt x="794" y="184"/>
                  </a:cubicBezTo>
                  <a:cubicBezTo>
                    <a:pt x="791" y="182"/>
                    <a:pt x="788" y="180"/>
                    <a:pt x="784" y="177"/>
                  </a:cubicBezTo>
                  <a:cubicBezTo>
                    <a:pt x="781" y="175"/>
                    <a:pt x="778" y="173"/>
                    <a:pt x="775" y="171"/>
                  </a:cubicBezTo>
                  <a:cubicBezTo>
                    <a:pt x="770" y="168"/>
                    <a:pt x="766" y="165"/>
                    <a:pt x="762" y="162"/>
                  </a:cubicBezTo>
                  <a:cubicBezTo>
                    <a:pt x="759" y="160"/>
                    <a:pt x="755" y="158"/>
                    <a:pt x="752" y="156"/>
                  </a:cubicBezTo>
                  <a:cubicBezTo>
                    <a:pt x="747" y="152"/>
                    <a:pt x="742" y="149"/>
                    <a:pt x="737" y="146"/>
                  </a:cubicBezTo>
                  <a:cubicBezTo>
                    <a:pt x="733" y="144"/>
                    <a:pt x="729" y="142"/>
                    <a:pt x="725" y="139"/>
                  </a:cubicBezTo>
                  <a:cubicBezTo>
                    <a:pt x="720" y="136"/>
                    <a:pt x="715" y="133"/>
                    <a:pt x="710" y="130"/>
                  </a:cubicBezTo>
                  <a:cubicBezTo>
                    <a:pt x="706" y="128"/>
                    <a:pt x="701" y="126"/>
                    <a:pt x="697" y="123"/>
                  </a:cubicBezTo>
                  <a:cubicBezTo>
                    <a:pt x="692" y="121"/>
                    <a:pt x="688" y="118"/>
                    <a:pt x="683" y="116"/>
                  </a:cubicBezTo>
                  <a:cubicBezTo>
                    <a:pt x="682" y="115"/>
                    <a:pt x="681" y="114"/>
                    <a:pt x="680" y="114"/>
                  </a:cubicBezTo>
                  <a:cubicBezTo>
                    <a:pt x="680" y="114"/>
                    <a:pt x="679" y="114"/>
                    <a:pt x="679" y="114"/>
                  </a:cubicBezTo>
                  <a:cubicBezTo>
                    <a:pt x="677" y="113"/>
                    <a:pt x="675" y="112"/>
                    <a:pt x="673" y="112"/>
                  </a:cubicBezTo>
                  <a:cubicBezTo>
                    <a:pt x="673" y="112"/>
                    <a:pt x="673" y="112"/>
                    <a:pt x="673" y="112"/>
                  </a:cubicBezTo>
                  <a:cubicBezTo>
                    <a:pt x="654" y="112"/>
                    <a:pt x="654" y="112"/>
                    <a:pt x="654" y="112"/>
                  </a:cubicBezTo>
                  <a:cubicBezTo>
                    <a:pt x="650" y="112"/>
                    <a:pt x="644" y="112"/>
                    <a:pt x="638" y="112"/>
                  </a:cubicBezTo>
                  <a:cubicBezTo>
                    <a:pt x="537" y="112"/>
                    <a:pt x="537" y="112"/>
                    <a:pt x="537" y="112"/>
                  </a:cubicBezTo>
                  <a:cubicBezTo>
                    <a:pt x="534" y="112"/>
                    <a:pt x="531" y="114"/>
                    <a:pt x="528" y="116"/>
                  </a:cubicBezTo>
                  <a:cubicBezTo>
                    <a:pt x="506" y="135"/>
                    <a:pt x="438" y="185"/>
                    <a:pt x="397" y="185"/>
                  </a:cubicBezTo>
                  <a:cubicBezTo>
                    <a:pt x="374" y="185"/>
                    <a:pt x="361" y="179"/>
                    <a:pt x="358" y="173"/>
                  </a:cubicBezTo>
                  <a:cubicBezTo>
                    <a:pt x="356" y="168"/>
                    <a:pt x="360" y="161"/>
                    <a:pt x="365" y="155"/>
                  </a:cubicBezTo>
                  <a:cubicBezTo>
                    <a:pt x="366" y="155"/>
                    <a:pt x="369" y="153"/>
                    <a:pt x="374" y="148"/>
                  </a:cubicBezTo>
                  <a:cubicBezTo>
                    <a:pt x="380" y="144"/>
                    <a:pt x="389" y="137"/>
                    <a:pt x="400" y="128"/>
                  </a:cubicBezTo>
                  <a:cubicBezTo>
                    <a:pt x="418" y="115"/>
                    <a:pt x="441" y="98"/>
                    <a:pt x="462" y="82"/>
                  </a:cubicBezTo>
                  <a:cubicBezTo>
                    <a:pt x="462" y="82"/>
                    <a:pt x="462" y="82"/>
                    <a:pt x="462" y="82"/>
                  </a:cubicBezTo>
                  <a:cubicBezTo>
                    <a:pt x="482" y="68"/>
                    <a:pt x="498" y="58"/>
                    <a:pt x="510" y="50"/>
                  </a:cubicBezTo>
                  <a:cubicBezTo>
                    <a:pt x="531" y="37"/>
                    <a:pt x="564" y="29"/>
                    <a:pt x="597" y="29"/>
                  </a:cubicBezTo>
                  <a:cubicBezTo>
                    <a:pt x="616" y="29"/>
                    <a:pt x="633" y="31"/>
                    <a:pt x="647" y="36"/>
                  </a:cubicBezTo>
                  <a:cubicBezTo>
                    <a:pt x="728" y="66"/>
                    <a:pt x="823" y="125"/>
                    <a:pt x="824" y="126"/>
                  </a:cubicBezTo>
                  <a:cubicBezTo>
                    <a:pt x="826" y="127"/>
                    <a:pt x="829" y="128"/>
                    <a:pt x="832" y="128"/>
                  </a:cubicBezTo>
                  <a:cubicBezTo>
                    <a:pt x="1022" y="128"/>
                    <a:pt x="1022" y="128"/>
                    <a:pt x="1022" y="128"/>
                  </a:cubicBezTo>
                  <a:cubicBezTo>
                    <a:pt x="1122" y="428"/>
                    <a:pt x="1122" y="428"/>
                    <a:pt x="1122" y="428"/>
                  </a:cubicBezTo>
                  <a:cubicBezTo>
                    <a:pt x="1121" y="428"/>
                    <a:pt x="1121" y="428"/>
                    <a:pt x="1121" y="428"/>
                  </a:cubicBezTo>
                  <a:close/>
                  <a:moveTo>
                    <a:pt x="1029" y="492"/>
                  </a:moveTo>
                  <a:cubicBezTo>
                    <a:pt x="765" y="308"/>
                    <a:pt x="765" y="308"/>
                    <a:pt x="765" y="308"/>
                  </a:cubicBezTo>
                  <a:cubicBezTo>
                    <a:pt x="759" y="303"/>
                    <a:pt x="750" y="305"/>
                    <a:pt x="745" y="312"/>
                  </a:cubicBezTo>
                  <a:cubicBezTo>
                    <a:pt x="741" y="318"/>
                    <a:pt x="743" y="327"/>
                    <a:pt x="749" y="331"/>
                  </a:cubicBezTo>
                  <a:cubicBezTo>
                    <a:pt x="979" y="492"/>
                    <a:pt x="979" y="492"/>
                    <a:pt x="979" y="492"/>
                  </a:cubicBezTo>
                  <a:cubicBezTo>
                    <a:pt x="998" y="506"/>
                    <a:pt x="1002" y="533"/>
                    <a:pt x="989" y="553"/>
                  </a:cubicBezTo>
                  <a:cubicBezTo>
                    <a:pt x="975" y="572"/>
                    <a:pt x="947" y="577"/>
                    <a:pt x="927" y="564"/>
                  </a:cubicBezTo>
                  <a:cubicBezTo>
                    <a:pt x="729" y="425"/>
                    <a:pt x="729" y="425"/>
                    <a:pt x="729" y="425"/>
                  </a:cubicBezTo>
                  <a:cubicBezTo>
                    <a:pt x="723" y="421"/>
                    <a:pt x="714" y="422"/>
                    <a:pt x="709" y="429"/>
                  </a:cubicBezTo>
                  <a:cubicBezTo>
                    <a:pt x="705" y="435"/>
                    <a:pt x="706" y="444"/>
                    <a:pt x="713" y="449"/>
                  </a:cubicBezTo>
                  <a:cubicBezTo>
                    <a:pt x="871" y="559"/>
                    <a:pt x="871" y="559"/>
                    <a:pt x="871" y="559"/>
                  </a:cubicBezTo>
                  <a:cubicBezTo>
                    <a:pt x="890" y="574"/>
                    <a:pt x="894" y="600"/>
                    <a:pt x="881" y="620"/>
                  </a:cubicBezTo>
                  <a:cubicBezTo>
                    <a:pt x="867" y="639"/>
                    <a:pt x="839" y="644"/>
                    <a:pt x="819" y="630"/>
                  </a:cubicBezTo>
                  <a:cubicBezTo>
                    <a:pt x="614" y="487"/>
                    <a:pt x="614" y="487"/>
                    <a:pt x="614" y="487"/>
                  </a:cubicBezTo>
                  <a:cubicBezTo>
                    <a:pt x="614" y="487"/>
                    <a:pt x="614" y="487"/>
                    <a:pt x="614" y="487"/>
                  </a:cubicBezTo>
                  <a:cubicBezTo>
                    <a:pt x="608" y="483"/>
                    <a:pt x="599" y="484"/>
                    <a:pt x="594" y="491"/>
                  </a:cubicBezTo>
                  <a:cubicBezTo>
                    <a:pt x="590" y="497"/>
                    <a:pt x="591" y="506"/>
                    <a:pt x="598" y="511"/>
                  </a:cubicBezTo>
                  <a:cubicBezTo>
                    <a:pt x="766" y="629"/>
                    <a:pt x="766" y="629"/>
                    <a:pt x="766" y="629"/>
                  </a:cubicBezTo>
                  <a:cubicBezTo>
                    <a:pt x="776" y="635"/>
                    <a:pt x="782" y="645"/>
                    <a:pt x="784" y="657"/>
                  </a:cubicBezTo>
                  <a:cubicBezTo>
                    <a:pt x="786" y="669"/>
                    <a:pt x="784" y="680"/>
                    <a:pt x="777" y="690"/>
                  </a:cubicBezTo>
                  <a:cubicBezTo>
                    <a:pt x="763" y="709"/>
                    <a:pt x="735" y="714"/>
                    <a:pt x="716" y="701"/>
                  </a:cubicBezTo>
                  <a:cubicBezTo>
                    <a:pt x="676" y="673"/>
                    <a:pt x="676" y="673"/>
                    <a:pt x="676" y="673"/>
                  </a:cubicBezTo>
                  <a:cubicBezTo>
                    <a:pt x="676" y="673"/>
                    <a:pt x="670" y="668"/>
                    <a:pt x="659" y="661"/>
                  </a:cubicBezTo>
                  <a:cubicBezTo>
                    <a:pt x="664" y="649"/>
                    <a:pt x="665" y="636"/>
                    <a:pt x="663" y="623"/>
                  </a:cubicBezTo>
                  <a:cubicBezTo>
                    <a:pt x="660" y="604"/>
                    <a:pt x="649" y="588"/>
                    <a:pt x="633" y="576"/>
                  </a:cubicBezTo>
                  <a:cubicBezTo>
                    <a:pt x="619" y="566"/>
                    <a:pt x="602" y="563"/>
                    <a:pt x="585" y="565"/>
                  </a:cubicBezTo>
                  <a:cubicBezTo>
                    <a:pt x="597" y="534"/>
                    <a:pt x="587" y="498"/>
                    <a:pt x="559" y="478"/>
                  </a:cubicBezTo>
                  <a:cubicBezTo>
                    <a:pt x="527" y="456"/>
                    <a:pt x="480" y="465"/>
                    <a:pt x="458" y="496"/>
                  </a:cubicBezTo>
                  <a:cubicBezTo>
                    <a:pt x="457" y="497"/>
                    <a:pt x="457" y="497"/>
                    <a:pt x="457" y="497"/>
                  </a:cubicBezTo>
                  <a:cubicBezTo>
                    <a:pt x="453" y="482"/>
                    <a:pt x="443" y="468"/>
                    <a:pt x="430" y="459"/>
                  </a:cubicBezTo>
                  <a:cubicBezTo>
                    <a:pt x="404" y="441"/>
                    <a:pt x="368" y="444"/>
                    <a:pt x="343" y="463"/>
                  </a:cubicBezTo>
                  <a:cubicBezTo>
                    <a:pt x="339" y="447"/>
                    <a:pt x="329" y="433"/>
                    <a:pt x="316" y="423"/>
                  </a:cubicBezTo>
                  <a:cubicBezTo>
                    <a:pt x="284" y="401"/>
                    <a:pt x="236" y="410"/>
                    <a:pt x="214" y="441"/>
                  </a:cubicBezTo>
                  <a:cubicBezTo>
                    <a:pt x="196" y="468"/>
                    <a:pt x="196" y="468"/>
                    <a:pt x="196" y="468"/>
                  </a:cubicBezTo>
                  <a:cubicBezTo>
                    <a:pt x="194" y="470"/>
                    <a:pt x="193" y="472"/>
                    <a:pt x="192" y="475"/>
                  </a:cubicBezTo>
                  <a:cubicBezTo>
                    <a:pt x="174" y="466"/>
                    <a:pt x="157" y="458"/>
                    <a:pt x="145" y="452"/>
                  </a:cubicBezTo>
                  <a:cubicBezTo>
                    <a:pt x="256" y="118"/>
                    <a:pt x="256" y="118"/>
                    <a:pt x="256" y="118"/>
                  </a:cubicBezTo>
                  <a:cubicBezTo>
                    <a:pt x="314" y="94"/>
                    <a:pt x="364" y="83"/>
                    <a:pt x="413" y="83"/>
                  </a:cubicBezTo>
                  <a:cubicBezTo>
                    <a:pt x="413" y="83"/>
                    <a:pt x="412" y="83"/>
                    <a:pt x="412" y="83"/>
                  </a:cubicBezTo>
                  <a:cubicBezTo>
                    <a:pt x="410" y="85"/>
                    <a:pt x="408" y="87"/>
                    <a:pt x="406" y="88"/>
                  </a:cubicBezTo>
                  <a:cubicBezTo>
                    <a:pt x="403" y="90"/>
                    <a:pt x="400" y="93"/>
                    <a:pt x="397" y="95"/>
                  </a:cubicBezTo>
                  <a:cubicBezTo>
                    <a:pt x="395" y="96"/>
                    <a:pt x="393" y="98"/>
                    <a:pt x="391" y="99"/>
                  </a:cubicBezTo>
                  <a:cubicBezTo>
                    <a:pt x="388" y="102"/>
                    <a:pt x="384" y="104"/>
                    <a:pt x="381" y="107"/>
                  </a:cubicBezTo>
                  <a:cubicBezTo>
                    <a:pt x="380" y="107"/>
                    <a:pt x="379" y="108"/>
                    <a:pt x="378" y="109"/>
                  </a:cubicBezTo>
                  <a:cubicBezTo>
                    <a:pt x="374" y="112"/>
                    <a:pt x="370" y="116"/>
                    <a:pt x="366" y="118"/>
                  </a:cubicBezTo>
                  <a:cubicBezTo>
                    <a:pt x="366" y="118"/>
                    <a:pt x="366" y="119"/>
                    <a:pt x="366" y="119"/>
                  </a:cubicBezTo>
                  <a:cubicBezTo>
                    <a:pt x="362" y="121"/>
                    <a:pt x="359" y="124"/>
                    <a:pt x="357" y="126"/>
                  </a:cubicBezTo>
                  <a:cubicBezTo>
                    <a:pt x="356" y="126"/>
                    <a:pt x="355" y="127"/>
                    <a:pt x="355" y="127"/>
                  </a:cubicBezTo>
                  <a:cubicBezTo>
                    <a:pt x="353" y="129"/>
                    <a:pt x="351" y="130"/>
                    <a:pt x="350" y="131"/>
                  </a:cubicBezTo>
                  <a:cubicBezTo>
                    <a:pt x="350" y="131"/>
                    <a:pt x="349" y="132"/>
                    <a:pt x="349" y="132"/>
                  </a:cubicBezTo>
                  <a:cubicBezTo>
                    <a:pt x="347" y="133"/>
                    <a:pt x="346" y="134"/>
                    <a:pt x="346" y="134"/>
                  </a:cubicBezTo>
                  <a:cubicBezTo>
                    <a:pt x="330" y="150"/>
                    <a:pt x="325" y="168"/>
                    <a:pt x="332" y="184"/>
                  </a:cubicBezTo>
                  <a:cubicBezTo>
                    <a:pt x="336" y="195"/>
                    <a:pt x="351" y="214"/>
                    <a:pt x="397" y="214"/>
                  </a:cubicBezTo>
                  <a:cubicBezTo>
                    <a:pt x="411" y="214"/>
                    <a:pt x="425" y="210"/>
                    <a:pt x="440" y="205"/>
                  </a:cubicBezTo>
                  <a:cubicBezTo>
                    <a:pt x="451" y="200"/>
                    <a:pt x="462" y="195"/>
                    <a:pt x="473" y="189"/>
                  </a:cubicBezTo>
                  <a:cubicBezTo>
                    <a:pt x="481" y="185"/>
                    <a:pt x="488" y="180"/>
                    <a:pt x="496" y="175"/>
                  </a:cubicBezTo>
                  <a:cubicBezTo>
                    <a:pt x="517" y="161"/>
                    <a:pt x="535" y="147"/>
                    <a:pt x="543" y="141"/>
                  </a:cubicBezTo>
                  <a:cubicBezTo>
                    <a:pt x="638" y="141"/>
                    <a:pt x="638" y="141"/>
                    <a:pt x="638" y="141"/>
                  </a:cubicBezTo>
                  <a:cubicBezTo>
                    <a:pt x="652" y="141"/>
                    <a:pt x="664" y="141"/>
                    <a:pt x="669" y="141"/>
                  </a:cubicBezTo>
                  <a:cubicBezTo>
                    <a:pt x="672" y="142"/>
                    <a:pt x="674" y="144"/>
                    <a:pt x="677" y="145"/>
                  </a:cubicBezTo>
                  <a:cubicBezTo>
                    <a:pt x="681" y="147"/>
                    <a:pt x="685" y="149"/>
                    <a:pt x="689" y="151"/>
                  </a:cubicBezTo>
                  <a:cubicBezTo>
                    <a:pt x="692" y="154"/>
                    <a:pt x="696" y="156"/>
                    <a:pt x="700" y="158"/>
                  </a:cubicBezTo>
                  <a:cubicBezTo>
                    <a:pt x="705" y="161"/>
                    <a:pt x="710" y="164"/>
                    <a:pt x="715" y="167"/>
                  </a:cubicBezTo>
                  <a:cubicBezTo>
                    <a:pt x="718" y="169"/>
                    <a:pt x="722" y="171"/>
                    <a:pt x="726" y="173"/>
                  </a:cubicBezTo>
                  <a:cubicBezTo>
                    <a:pt x="730" y="176"/>
                    <a:pt x="735" y="179"/>
                    <a:pt x="739" y="182"/>
                  </a:cubicBezTo>
                  <a:cubicBezTo>
                    <a:pt x="743" y="184"/>
                    <a:pt x="746" y="186"/>
                    <a:pt x="749" y="188"/>
                  </a:cubicBezTo>
                  <a:cubicBezTo>
                    <a:pt x="754" y="191"/>
                    <a:pt x="758" y="194"/>
                    <a:pt x="762" y="197"/>
                  </a:cubicBezTo>
                  <a:cubicBezTo>
                    <a:pt x="764" y="199"/>
                    <a:pt x="767" y="201"/>
                    <a:pt x="770" y="202"/>
                  </a:cubicBezTo>
                  <a:cubicBezTo>
                    <a:pt x="774" y="205"/>
                    <a:pt x="777" y="208"/>
                    <a:pt x="781" y="210"/>
                  </a:cubicBezTo>
                  <a:cubicBezTo>
                    <a:pt x="783" y="212"/>
                    <a:pt x="785" y="213"/>
                    <a:pt x="787" y="215"/>
                  </a:cubicBezTo>
                  <a:cubicBezTo>
                    <a:pt x="791" y="217"/>
                    <a:pt x="794" y="220"/>
                    <a:pt x="797" y="222"/>
                  </a:cubicBezTo>
                  <a:cubicBezTo>
                    <a:pt x="798" y="223"/>
                    <a:pt x="799" y="224"/>
                    <a:pt x="800" y="224"/>
                  </a:cubicBezTo>
                  <a:cubicBezTo>
                    <a:pt x="803" y="227"/>
                    <a:pt x="806" y="228"/>
                    <a:pt x="808" y="230"/>
                  </a:cubicBezTo>
                  <a:cubicBezTo>
                    <a:pt x="808" y="230"/>
                    <a:pt x="809" y="231"/>
                    <a:pt x="809" y="231"/>
                  </a:cubicBezTo>
                  <a:cubicBezTo>
                    <a:pt x="811" y="233"/>
                    <a:pt x="812" y="234"/>
                    <a:pt x="812" y="234"/>
                  </a:cubicBezTo>
                  <a:cubicBezTo>
                    <a:pt x="1079" y="420"/>
                    <a:pt x="1079" y="420"/>
                    <a:pt x="1079" y="420"/>
                  </a:cubicBezTo>
                  <a:cubicBezTo>
                    <a:pt x="1089" y="427"/>
                    <a:pt x="1094" y="436"/>
                    <a:pt x="1097" y="446"/>
                  </a:cubicBezTo>
                  <a:cubicBezTo>
                    <a:pt x="1100" y="458"/>
                    <a:pt x="1098" y="471"/>
                    <a:pt x="1090" y="482"/>
                  </a:cubicBezTo>
                  <a:cubicBezTo>
                    <a:pt x="1077" y="501"/>
                    <a:pt x="1048" y="506"/>
                    <a:pt x="1029" y="492"/>
                  </a:cubicBezTo>
                  <a:close/>
                  <a:moveTo>
                    <a:pt x="627" y="661"/>
                  </a:moveTo>
                  <a:cubicBezTo>
                    <a:pt x="621" y="670"/>
                    <a:pt x="621" y="670"/>
                    <a:pt x="621" y="670"/>
                  </a:cubicBezTo>
                  <a:cubicBezTo>
                    <a:pt x="576" y="735"/>
                    <a:pt x="576" y="735"/>
                    <a:pt x="576" y="735"/>
                  </a:cubicBezTo>
                  <a:cubicBezTo>
                    <a:pt x="562" y="754"/>
                    <a:pt x="534" y="759"/>
                    <a:pt x="514" y="746"/>
                  </a:cubicBezTo>
                  <a:cubicBezTo>
                    <a:pt x="495" y="732"/>
                    <a:pt x="490" y="705"/>
                    <a:pt x="503" y="685"/>
                  </a:cubicBezTo>
                  <a:cubicBezTo>
                    <a:pt x="503" y="685"/>
                    <a:pt x="503" y="685"/>
                    <a:pt x="503" y="685"/>
                  </a:cubicBezTo>
                  <a:cubicBezTo>
                    <a:pt x="521" y="660"/>
                    <a:pt x="521" y="660"/>
                    <a:pt x="521" y="660"/>
                  </a:cubicBezTo>
                  <a:cubicBezTo>
                    <a:pt x="549" y="619"/>
                    <a:pt x="549" y="619"/>
                    <a:pt x="549" y="619"/>
                  </a:cubicBezTo>
                  <a:cubicBezTo>
                    <a:pt x="555" y="611"/>
                    <a:pt x="555" y="611"/>
                    <a:pt x="555" y="611"/>
                  </a:cubicBezTo>
                  <a:cubicBezTo>
                    <a:pt x="556" y="610"/>
                    <a:pt x="557" y="609"/>
                    <a:pt x="558" y="608"/>
                  </a:cubicBezTo>
                  <a:cubicBezTo>
                    <a:pt x="561" y="604"/>
                    <a:pt x="565" y="601"/>
                    <a:pt x="569" y="598"/>
                  </a:cubicBezTo>
                  <a:cubicBezTo>
                    <a:pt x="576" y="594"/>
                    <a:pt x="583" y="592"/>
                    <a:pt x="591" y="592"/>
                  </a:cubicBezTo>
                  <a:cubicBezTo>
                    <a:pt x="600" y="592"/>
                    <a:pt x="609" y="595"/>
                    <a:pt x="617" y="600"/>
                  </a:cubicBezTo>
                  <a:cubicBezTo>
                    <a:pt x="626" y="607"/>
                    <a:pt x="633" y="617"/>
                    <a:pt x="635" y="628"/>
                  </a:cubicBezTo>
                  <a:cubicBezTo>
                    <a:pt x="636" y="634"/>
                    <a:pt x="635" y="639"/>
                    <a:pt x="635" y="644"/>
                  </a:cubicBezTo>
                  <a:cubicBezTo>
                    <a:pt x="634" y="649"/>
                    <a:pt x="632" y="653"/>
                    <a:pt x="629" y="658"/>
                  </a:cubicBezTo>
                  <a:cubicBezTo>
                    <a:pt x="629" y="659"/>
                    <a:pt x="628" y="660"/>
                    <a:pt x="627" y="661"/>
                  </a:cubicBezTo>
                  <a:close/>
                  <a:moveTo>
                    <a:pt x="419" y="679"/>
                  </a:moveTo>
                  <a:cubicBezTo>
                    <a:pt x="409" y="672"/>
                    <a:pt x="403" y="662"/>
                    <a:pt x="401" y="651"/>
                  </a:cubicBezTo>
                  <a:cubicBezTo>
                    <a:pt x="399" y="639"/>
                    <a:pt x="401" y="627"/>
                    <a:pt x="408" y="618"/>
                  </a:cubicBezTo>
                  <a:cubicBezTo>
                    <a:pt x="425" y="594"/>
                    <a:pt x="425" y="594"/>
                    <a:pt x="425" y="594"/>
                  </a:cubicBezTo>
                  <a:cubicBezTo>
                    <a:pt x="434" y="581"/>
                    <a:pt x="434" y="581"/>
                    <a:pt x="434" y="581"/>
                  </a:cubicBezTo>
                  <a:cubicBezTo>
                    <a:pt x="443" y="568"/>
                    <a:pt x="443" y="568"/>
                    <a:pt x="443" y="568"/>
                  </a:cubicBezTo>
                  <a:cubicBezTo>
                    <a:pt x="481" y="513"/>
                    <a:pt x="481" y="513"/>
                    <a:pt x="481" y="513"/>
                  </a:cubicBezTo>
                  <a:cubicBezTo>
                    <a:pt x="490" y="501"/>
                    <a:pt x="503" y="494"/>
                    <a:pt x="518" y="494"/>
                  </a:cubicBezTo>
                  <a:cubicBezTo>
                    <a:pt x="527" y="494"/>
                    <a:pt x="535" y="497"/>
                    <a:pt x="543" y="502"/>
                  </a:cubicBezTo>
                  <a:cubicBezTo>
                    <a:pt x="563" y="516"/>
                    <a:pt x="568" y="543"/>
                    <a:pt x="554" y="563"/>
                  </a:cubicBezTo>
                  <a:cubicBezTo>
                    <a:pt x="539" y="584"/>
                    <a:pt x="539" y="584"/>
                    <a:pt x="539" y="584"/>
                  </a:cubicBezTo>
                  <a:cubicBezTo>
                    <a:pt x="531" y="596"/>
                    <a:pt x="531" y="596"/>
                    <a:pt x="531" y="596"/>
                  </a:cubicBezTo>
                  <a:cubicBezTo>
                    <a:pt x="522" y="609"/>
                    <a:pt x="522" y="609"/>
                    <a:pt x="522" y="609"/>
                  </a:cubicBezTo>
                  <a:cubicBezTo>
                    <a:pt x="499" y="642"/>
                    <a:pt x="499" y="642"/>
                    <a:pt x="499" y="642"/>
                  </a:cubicBezTo>
                  <a:cubicBezTo>
                    <a:pt x="480" y="668"/>
                    <a:pt x="480" y="668"/>
                    <a:pt x="480" y="668"/>
                  </a:cubicBezTo>
                  <a:cubicBezTo>
                    <a:pt x="480" y="668"/>
                    <a:pt x="480" y="668"/>
                    <a:pt x="480" y="668"/>
                  </a:cubicBezTo>
                  <a:cubicBezTo>
                    <a:pt x="467" y="687"/>
                    <a:pt x="438" y="692"/>
                    <a:pt x="419" y="679"/>
                  </a:cubicBezTo>
                  <a:close/>
                  <a:moveTo>
                    <a:pt x="305" y="584"/>
                  </a:moveTo>
                  <a:cubicBezTo>
                    <a:pt x="304" y="576"/>
                    <a:pt x="305" y="568"/>
                    <a:pt x="307" y="560"/>
                  </a:cubicBezTo>
                  <a:cubicBezTo>
                    <a:pt x="308" y="560"/>
                    <a:pt x="308" y="559"/>
                    <a:pt x="308" y="559"/>
                  </a:cubicBezTo>
                  <a:cubicBezTo>
                    <a:pt x="310" y="556"/>
                    <a:pt x="313" y="554"/>
                    <a:pt x="315" y="551"/>
                  </a:cubicBezTo>
                  <a:cubicBezTo>
                    <a:pt x="317" y="549"/>
                    <a:pt x="317" y="549"/>
                    <a:pt x="317" y="549"/>
                  </a:cubicBezTo>
                  <a:cubicBezTo>
                    <a:pt x="325" y="537"/>
                    <a:pt x="325" y="537"/>
                    <a:pt x="325" y="537"/>
                  </a:cubicBezTo>
                  <a:cubicBezTo>
                    <a:pt x="333" y="525"/>
                    <a:pt x="333" y="525"/>
                    <a:pt x="333" y="525"/>
                  </a:cubicBezTo>
                  <a:cubicBezTo>
                    <a:pt x="337" y="520"/>
                    <a:pt x="339" y="515"/>
                    <a:pt x="341" y="510"/>
                  </a:cubicBezTo>
                  <a:cubicBezTo>
                    <a:pt x="353" y="494"/>
                    <a:pt x="353" y="494"/>
                    <a:pt x="353" y="494"/>
                  </a:cubicBezTo>
                  <a:cubicBezTo>
                    <a:pt x="361" y="482"/>
                    <a:pt x="374" y="475"/>
                    <a:pt x="389" y="475"/>
                  </a:cubicBezTo>
                  <a:cubicBezTo>
                    <a:pt x="398" y="475"/>
                    <a:pt x="406" y="478"/>
                    <a:pt x="414" y="483"/>
                  </a:cubicBezTo>
                  <a:cubicBezTo>
                    <a:pt x="423" y="490"/>
                    <a:pt x="430" y="500"/>
                    <a:pt x="432" y="511"/>
                  </a:cubicBezTo>
                  <a:cubicBezTo>
                    <a:pt x="434" y="523"/>
                    <a:pt x="431" y="534"/>
                    <a:pt x="425" y="544"/>
                  </a:cubicBezTo>
                  <a:cubicBezTo>
                    <a:pt x="411" y="563"/>
                    <a:pt x="411" y="563"/>
                    <a:pt x="411" y="563"/>
                  </a:cubicBezTo>
                  <a:cubicBezTo>
                    <a:pt x="402" y="576"/>
                    <a:pt x="402" y="576"/>
                    <a:pt x="402" y="576"/>
                  </a:cubicBezTo>
                  <a:cubicBezTo>
                    <a:pt x="393" y="589"/>
                    <a:pt x="393" y="589"/>
                    <a:pt x="393" y="589"/>
                  </a:cubicBezTo>
                  <a:cubicBezTo>
                    <a:pt x="384" y="601"/>
                    <a:pt x="384" y="601"/>
                    <a:pt x="384" y="601"/>
                  </a:cubicBezTo>
                  <a:cubicBezTo>
                    <a:pt x="371" y="620"/>
                    <a:pt x="342" y="626"/>
                    <a:pt x="323" y="612"/>
                  </a:cubicBezTo>
                  <a:cubicBezTo>
                    <a:pt x="314" y="605"/>
                    <a:pt x="307" y="595"/>
                    <a:pt x="305" y="584"/>
                  </a:cubicBezTo>
                  <a:close/>
                  <a:moveTo>
                    <a:pt x="213" y="500"/>
                  </a:moveTo>
                  <a:cubicBezTo>
                    <a:pt x="213" y="496"/>
                    <a:pt x="215" y="491"/>
                    <a:pt x="218" y="487"/>
                  </a:cubicBezTo>
                  <a:cubicBezTo>
                    <a:pt x="218" y="486"/>
                    <a:pt x="219" y="485"/>
                    <a:pt x="220" y="484"/>
                  </a:cubicBezTo>
                  <a:cubicBezTo>
                    <a:pt x="238" y="458"/>
                    <a:pt x="238" y="458"/>
                    <a:pt x="238" y="458"/>
                  </a:cubicBezTo>
                  <a:cubicBezTo>
                    <a:pt x="246" y="446"/>
                    <a:pt x="260" y="439"/>
                    <a:pt x="274" y="439"/>
                  </a:cubicBezTo>
                  <a:cubicBezTo>
                    <a:pt x="283" y="439"/>
                    <a:pt x="292" y="442"/>
                    <a:pt x="299" y="447"/>
                  </a:cubicBezTo>
                  <a:cubicBezTo>
                    <a:pt x="309" y="454"/>
                    <a:pt x="315" y="464"/>
                    <a:pt x="317" y="475"/>
                  </a:cubicBezTo>
                  <a:cubicBezTo>
                    <a:pt x="318" y="482"/>
                    <a:pt x="318" y="490"/>
                    <a:pt x="316" y="496"/>
                  </a:cubicBezTo>
                  <a:cubicBezTo>
                    <a:pt x="314" y="500"/>
                    <a:pt x="313" y="504"/>
                    <a:pt x="310" y="508"/>
                  </a:cubicBezTo>
                  <a:cubicBezTo>
                    <a:pt x="298" y="525"/>
                    <a:pt x="298" y="525"/>
                    <a:pt x="298" y="525"/>
                  </a:cubicBezTo>
                  <a:cubicBezTo>
                    <a:pt x="292" y="534"/>
                    <a:pt x="292" y="534"/>
                    <a:pt x="292" y="534"/>
                  </a:cubicBezTo>
                  <a:cubicBezTo>
                    <a:pt x="291" y="535"/>
                    <a:pt x="290" y="536"/>
                    <a:pt x="290" y="537"/>
                  </a:cubicBezTo>
                  <a:cubicBezTo>
                    <a:pt x="288" y="538"/>
                    <a:pt x="287" y="540"/>
                    <a:pt x="285" y="542"/>
                  </a:cubicBezTo>
                  <a:cubicBezTo>
                    <a:pt x="283" y="544"/>
                    <a:pt x="280" y="545"/>
                    <a:pt x="278" y="547"/>
                  </a:cubicBezTo>
                  <a:cubicBezTo>
                    <a:pt x="263" y="555"/>
                    <a:pt x="244" y="555"/>
                    <a:pt x="230" y="545"/>
                  </a:cubicBezTo>
                  <a:cubicBezTo>
                    <a:pt x="220" y="538"/>
                    <a:pt x="214" y="528"/>
                    <a:pt x="212" y="516"/>
                  </a:cubicBezTo>
                  <a:cubicBezTo>
                    <a:pt x="211" y="511"/>
                    <a:pt x="211" y="506"/>
                    <a:pt x="213" y="500"/>
                  </a:cubicBezTo>
                  <a:close/>
                  <a:moveTo>
                    <a:pt x="110" y="464"/>
                  </a:moveTo>
                  <a:cubicBezTo>
                    <a:pt x="105" y="464"/>
                    <a:pt x="105" y="464"/>
                    <a:pt x="105" y="464"/>
                  </a:cubicBezTo>
                  <a:cubicBezTo>
                    <a:pt x="29" y="464"/>
                    <a:pt x="29" y="464"/>
                    <a:pt x="29" y="464"/>
                  </a:cubicBezTo>
                  <a:cubicBezTo>
                    <a:pt x="29" y="46"/>
                    <a:pt x="29" y="46"/>
                    <a:pt x="29" y="46"/>
                  </a:cubicBezTo>
                  <a:cubicBezTo>
                    <a:pt x="234" y="92"/>
                    <a:pt x="234" y="92"/>
                    <a:pt x="234" y="92"/>
                  </a:cubicBezTo>
                  <a:cubicBezTo>
                    <a:pt x="233" y="96"/>
                    <a:pt x="233" y="96"/>
                    <a:pt x="233" y="96"/>
                  </a:cubicBezTo>
                  <a:cubicBezTo>
                    <a:pt x="227" y="114"/>
                    <a:pt x="227" y="114"/>
                    <a:pt x="227" y="114"/>
                  </a:cubicBezTo>
                  <a:cubicBezTo>
                    <a:pt x="114" y="453"/>
                    <a:pt x="114" y="453"/>
                    <a:pt x="114" y="453"/>
                  </a:cubicBezTo>
                  <a:lnTo>
                    <a:pt x="110" y="46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0" y="-1"/>
            <a:ext cx="9144000" cy="1527107"/>
          </a:xfrm>
          <a:prstGeom prst="rect">
            <a:avLst/>
          </a:prstGeom>
          <a:gradFill flip="none" rotWithShape="1">
            <a:gsLst>
              <a:gs pos="94000">
                <a:schemeClr val="bg1">
                  <a:alpha val="0"/>
                </a:schemeClr>
              </a:gs>
              <a:gs pos="3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p:txBody>
          <a:bodyPr/>
          <a:lstStyle/>
          <a:p>
            <a:pPr algn="ctr"/>
            <a:r>
              <a:rPr lang="en-US" dirty="0"/>
              <a:t>FY15: A lot of heavy lifting</a:t>
            </a:r>
          </a:p>
        </p:txBody>
      </p:sp>
      <p:sp>
        <p:nvSpPr>
          <p:cNvPr id="25" name="Rectangle 44"/>
          <p:cNvSpPr>
            <a:spLocks/>
          </p:cNvSpPr>
          <p:nvPr/>
        </p:nvSpPr>
        <p:spPr bwMode="auto">
          <a:xfrm>
            <a:off x="3711309" y="3054030"/>
            <a:ext cx="1642348"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rPr>
              <a:t>Enterprise Expansion</a:t>
            </a:r>
          </a:p>
        </p:txBody>
      </p:sp>
      <p:sp>
        <p:nvSpPr>
          <p:cNvPr id="69" name="Rectangle 22"/>
          <p:cNvSpPr>
            <a:spLocks/>
          </p:cNvSpPr>
          <p:nvPr/>
        </p:nvSpPr>
        <p:spPr bwMode="auto">
          <a:xfrm>
            <a:off x="5611470" y="3159481"/>
            <a:ext cx="1401236"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Three</a:t>
            </a:r>
            <a:b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b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Products</a:t>
            </a:r>
          </a:p>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Launched</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110" name="Rectangle 44"/>
          <p:cNvSpPr>
            <a:spLocks/>
          </p:cNvSpPr>
          <p:nvPr/>
        </p:nvSpPr>
        <p:spPr bwMode="auto">
          <a:xfrm>
            <a:off x="7255692" y="3054030"/>
            <a:ext cx="1653421" cy="472322"/>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rPr>
              <a:t>Record </a:t>
            </a: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Breaking </a:t>
            </a:r>
            <a:r>
              <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rPr>
              <a:t>D</a:t>
            </a: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eals</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60" name="Text Placeholder 1"/>
          <p:cNvSpPr txBox="1">
            <a:spLocks/>
          </p:cNvSpPr>
          <p:nvPr/>
        </p:nvSpPr>
        <p:spPr>
          <a:xfrm>
            <a:off x="376430" y="434787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dirty="0" smtClean="0"/>
              <a:t>Doubled the org</a:t>
            </a:r>
            <a:endParaRPr lang="en-US" dirty="0"/>
          </a:p>
        </p:txBody>
      </p:sp>
      <p:sp>
        <p:nvSpPr>
          <p:cNvPr id="127" name="Rectangle 44"/>
          <p:cNvSpPr>
            <a:spLocks/>
          </p:cNvSpPr>
          <p:nvPr/>
        </p:nvSpPr>
        <p:spPr bwMode="auto">
          <a:xfrm>
            <a:off x="187194" y="3236910"/>
            <a:ext cx="1722886" cy="857570"/>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Customer</a:t>
            </a:r>
          </a:p>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Success</a:t>
            </a:r>
            <a:b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b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a:p>
            <a:pPr marL="171450" indent="-171450">
              <a:buFont typeface="Arial"/>
              <a:buChar char="•"/>
            </a:pPr>
            <a:r>
              <a:rPr lang="en-US" sz="1200"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Follow the Sun</a:t>
            </a:r>
          </a:p>
          <a:p>
            <a:pPr marL="171450" indent="-171450">
              <a:buFont typeface="Arial"/>
              <a:buChar char="•"/>
            </a:pPr>
            <a:r>
              <a:rPr lang="en-US" sz="1200"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Community</a:t>
            </a:r>
          </a:p>
          <a:p>
            <a:pPr marL="171450" indent="-171450">
              <a:buFont typeface="Arial"/>
              <a:buChar char="•"/>
            </a:pPr>
            <a:r>
              <a:rPr lang="en-US" sz="1200"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Expert Services </a:t>
            </a:r>
          </a:p>
        </p:txBody>
      </p:sp>
      <p:grpSp>
        <p:nvGrpSpPr>
          <p:cNvPr id="4" name="Group 3"/>
          <p:cNvGrpSpPr/>
          <p:nvPr/>
        </p:nvGrpSpPr>
        <p:grpSpPr>
          <a:xfrm>
            <a:off x="366855" y="1525295"/>
            <a:ext cx="1332405" cy="1337731"/>
            <a:chOff x="407495" y="1525295"/>
            <a:chExt cx="1379154" cy="1377188"/>
          </a:xfrm>
        </p:grpSpPr>
        <p:sp>
          <p:nvSpPr>
            <p:cNvPr id="125" name="AutoShape 41"/>
            <p:cNvSpPr>
              <a:spLocks/>
            </p:cNvSpPr>
            <p:nvPr/>
          </p:nvSpPr>
          <p:spPr bwMode="auto">
            <a:xfrm>
              <a:off x="407495" y="1525295"/>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grpSp>
          <p:nvGrpSpPr>
            <p:cNvPr id="61" name="Group 60"/>
            <p:cNvGrpSpPr/>
            <p:nvPr/>
          </p:nvGrpSpPr>
          <p:grpSpPr>
            <a:xfrm>
              <a:off x="754172" y="1866900"/>
              <a:ext cx="685800" cy="685800"/>
              <a:chOff x="1173163" y="1576388"/>
              <a:chExt cx="180975" cy="180975"/>
            </a:xfrm>
          </p:grpSpPr>
          <p:sp>
            <p:nvSpPr>
              <p:cNvPr id="62" name="Freeform 100"/>
              <p:cNvSpPr>
                <a:spLocks noChangeArrowheads="1"/>
              </p:cNvSpPr>
              <p:nvPr/>
            </p:nvSpPr>
            <p:spPr bwMode="auto">
              <a:xfrm>
                <a:off x="1173163" y="1682750"/>
                <a:ext cx="69850" cy="74613"/>
              </a:xfrm>
              <a:custGeom>
                <a:avLst/>
                <a:gdLst>
                  <a:gd name="T0" fmla="*/ 85 w 193"/>
                  <a:gd name="T1" fmla="*/ 0 h 207"/>
                  <a:gd name="T2" fmla="*/ 0 w 193"/>
                  <a:gd name="T3" fmla="*/ 145 h 207"/>
                  <a:gd name="T4" fmla="*/ 86 w 193"/>
                  <a:gd name="T5" fmla="*/ 128 h 207"/>
                  <a:gd name="T6" fmla="*/ 112 w 193"/>
                  <a:gd name="T7" fmla="*/ 206 h 207"/>
                  <a:gd name="T8" fmla="*/ 192 w 193"/>
                  <a:gd name="T9" fmla="*/ 91 h 207"/>
                </a:gdLst>
                <a:ahLst/>
                <a:cxnLst>
                  <a:cxn ang="0">
                    <a:pos x="T0" y="T1"/>
                  </a:cxn>
                  <a:cxn ang="0">
                    <a:pos x="T2" y="T3"/>
                  </a:cxn>
                  <a:cxn ang="0">
                    <a:pos x="T4" y="T5"/>
                  </a:cxn>
                  <a:cxn ang="0">
                    <a:pos x="T6" y="T7"/>
                  </a:cxn>
                  <a:cxn ang="0">
                    <a:pos x="T8" y="T9"/>
                  </a:cxn>
                </a:cxnLst>
                <a:rect l="0" t="0" r="r" b="b"/>
                <a:pathLst>
                  <a:path w="193" h="207">
                    <a:moveTo>
                      <a:pt x="85" y="0"/>
                    </a:moveTo>
                    <a:lnTo>
                      <a:pt x="0" y="145"/>
                    </a:lnTo>
                    <a:lnTo>
                      <a:pt x="86" y="128"/>
                    </a:lnTo>
                    <a:lnTo>
                      <a:pt x="112" y="206"/>
                    </a:lnTo>
                    <a:lnTo>
                      <a:pt x="192" y="91"/>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3" name="Freeform 101"/>
              <p:cNvSpPr>
                <a:spLocks noChangeArrowheads="1"/>
              </p:cNvSpPr>
              <p:nvPr/>
            </p:nvSpPr>
            <p:spPr bwMode="auto">
              <a:xfrm>
                <a:off x="1289050" y="1685925"/>
                <a:ext cx="65088" cy="69850"/>
              </a:xfrm>
              <a:custGeom>
                <a:avLst/>
                <a:gdLst>
                  <a:gd name="T0" fmla="*/ 107 w 183"/>
                  <a:gd name="T1" fmla="*/ 0 h 196"/>
                  <a:gd name="T2" fmla="*/ 182 w 183"/>
                  <a:gd name="T3" fmla="*/ 126 h 196"/>
                  <a:gd name="T4" fmla="*/ 96 w 183"/>
                  <a:gd name="T5" fmla="*/ 117 h 196"/>
                  <a:gd name="T6" fmla="*/ 69 w 183"/>
                  <a:gd name="T7" fmla="*/ 195 h 196"/>
                  <a:gd name="T8" fmla="*/ 0 w 183"/>
                  <a:gd name="T9" fmla="*/ 82 h 196"/>
                </a:gdLst>
                <a:ahLst/>
                <a:cxnLst>
                  <a:cxn ang="0">
                    <a:pos x="T0" y="T1"/>
                  </a:cxn>
                  <a:cxn ang="0">
                    <a:pos x="T2" y="T3"/>
                  </a:cxn>
                  <a:cxn ang="0">
                    <a:pos x="T4" y="T5"/>
                  </a:cxn>
                  <a:cxn ang="0">
                    <a:pos x="T6" y="T7"/>
                  </a:cxn>
                  <a:cxn ang="0">
                    <a:pos x="T8" y="T9"/>
                  </a:cxn>
                </a:cxnLst>
                <a:rect l="0" t="0" r="r" b="b"/>
                <a:pathLst>
                  <a:path w="183" h="196">
                    <a:moveTo>
                      <a:pt x="107" y="0"/>
                    </a:moveTo>
                    <a:lnTo>
                      <a:pt x="182" y="126"/>
                    </a:lnTo>
                    <a:lnTo>
                      <a:pt x="96" y="117"/>
                    </a:lnTo>
                    <a:lnTo>
                      <a:pt x="69" y="195"/>
                    </a:lnTo>
                    <a:lnTo>
                      <a:pt x="0" y="82"/>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4" name="Freeform 102"/>
              <p:cNvSpPr>
                <a:spLocks noChangeArrowheads="1"/>
              </p:cNvSpPr>
              <p:nvPr/>
            </p:nvSpPr>
            <p:spPr bwMode="auto">
              <a:xfrm>
                <a:off x="1195388" y="1576388"/>
                <a:ext cx="142875" cy="142875"/>
              </a:xfrm>
              <a:custGeom>
                <a:avLst/>
                <a:gdLst>
                  <a:gd name="T0" fmla="*/ 398 w 399"/>
                  <a:gd name="T1" fmla="*/ 199 h 399"/>
                  <a:gd name="T2" fmla="*/ 371 w 399"/>
                  <a:gd name="T3" fmla="*/ 299 h 399"/>
                  <a:gd name="T4" fmla="*/ 299 w 399"/>
                  <a:gd name="T5" fmla="*/ 371 h 399"/>
                  <a:gd name="T6" fmla="*/ 199 w 399"/>
                  <a:gd name="T7" fmla="*/ 398 h 399"/>
                  <a:gd name="T8" fmla="*/ 100 w 399"/>
                  <a:gd name="T9" fmla="*/ 371 h 399"/>
                  <a:gd name="T10" fmla="*/ 27 w 399"/>
                  <a:gd name="T11" fmla="*/ 299 h 399"/>
                  <a:gd name="T12" fmla="*/ 0 w 399"/>
                  <a:gd name="T13" fmla="*/ 199 h 399"/>
                  <a:gd name="T14" fmla="*/ 27 w 399"/>
                  <a:gd name="T15" fmla="*/ 100 h 399"/>
                  <a:gd name="T16" fmla="*/ 100 w 399"/>
                  <a:gd name="T17" fmla="*/ 27 h 399"/>
                  <a:gd name="T18" fmla="*/ 199 w 399"/>
                  <a:gd name="T19" fmla="*/ 0 h 399"/>
                  <a:gd name="T20" fmla="*/ 299 w 399"/>
                  <a:gd name="T21" fmla="*/ 27 h 399"/>
                  <a:gd name="T22" fmla="*/ 371 w 399"/>
                  <a:gd name="T23" fmla="*/ 100 h 399"/>
                  <a:gd name="T24" fmla="*/ 398 w 399"/>
                  <a:gd name="T25" fmla="*/ 1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399">
                    <a:moveTo>
                      <a:pt x="398" y="199"/>
                    </a:moveTo>
                    <a:cubicBezTo>
                      <a:pt x="398" y="236"/>
                      <a:pt x="389" y="267"/>
                      <a:pt x="371" y="299"/>
                    </a:cubicBezTo>
                    <a:cubicBezTo>
                      <a:pt x="352" y="330"/>
                      <a:pt x="330" y="352"/>
                      <a:pt x="299" y="371"/>
                    </a:cubicBezTo>
                    <a:cubicBezTo>
                      <a:pt x="267" y="389"/>
                      <a:pt x="236" y="398"/>
                      <a:pt x="199" y="398"/>
                    </a:cubicBezTo>
                    <a:cubicBezTo>
                      <a:pt x="162" y="398"/>
                      <a:pt x="131" y="389"/>
                      <a:pt x="100" y="371"/>
                    </a:cubicBezTo>
                    <a:cubicBezTo>
                      <a:pt x="68" y="352"/>
                      <a:pt x="45" y="330"/>
                      <a:pt x="27" y="299"/>
                    </a:cubicBezTo>
                    <a:cubicBezTo>
                      <a:pt x="8" y="267"/>
                      <a:pt x="0" y="235"/>
                      <a:pt x="0" y="199"/>
                    </a:cubicBezTo>
                    <a:cubicBezTo>
                      <a:pt x="0" y="162"/>
                      <a:pt x="8" y="131"/>
                      <a:pt x="27" y="100"/>
                    </a:cubicBezTo>
                    <a:cubicBezTo>
                      <a:pt x="45" y="68"/>
                      <a:pt x="68" y="45"/>
                      <a:pt x="100" y="27"/>
                    </a:cubicBezTo>
                    <a:cubicBezTo>
                      <a:pt x="131" y="9"/>
                      <a:pt x="162" y="0"/>
                      <a:pt x="199" y="0"/>
                    </a:cubicBezTo>
                    <a:cubicBezTo>
                      <a:pt x="236" y="0"/>
                      <a:pt x="267" y="9"/>
                      <a:pt x="299" y="27"/>
                    </a:cubicBezTo>
                    <a:cubicBezTo>
                      <a:pt x="330" y="45"/>
                      <a:pt x="352" y="68"/>
                      <a:pt x="371" y="100"/>
                    </a:cubicBezTo>
                    <a:cubicBezTo>
                      <a:pt x="389" y="131"/>
                      <a:pt x="398" y="163"/>
                      <a:pt x="398" y="199"/>
                    </a:cubicBez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103"/>
              <p:cNvSpPr>
                <a:spLocks noChangeArrowheads="1"/>
              </p:cNvSpPr>
              <p:nvPr/>
            </p:nvSpPr>
            <p:spPr bwMode="auto">
              <a:xfrm>
                <a:off x="1231900" y="1612900"/>
                <a:ext cx="68263" cy="68263"/>
              </a:xfrm>
              <a:custGeom>
                <a:avLst/>
                <a:gdLst>
                  <a:gd name="T0" fmla="*/ 95 w 191"/>
                  <a:gd name="T1" fmla="*/ 0 h 191"/>
                  <a:gd name="T2" fmla="*/ 130 w 191"/>
                  <a:gd name="T3" fmla="*/ 69 h 191"/>
                  <a:gd name="T4" fmla="*/ 190 w 191"/>
                  <a:gd name="T5" fmla="*/ 69 h 191"/>
                  <a:gd name="T6" fmla="*/ 138 w 191"/>
                  <a:gd name="T7" fmla="*/ 112 h 191"/>
                  <a:gd name="T8" fmla="*/ 164 w 191"/>
                  <a:gd name="T9" fmla="*/ 190 h 191"/>
                  <a:gd name="T10" fmla="*/ 95 w 191"/>
                  <a:gd name="T11" fmla="*/ 147 h 191"/>
                  <a:gd name="T12" fmla="*/ 26 w 191"/>
                  <a:gd name="T13" fmla="*/ 190 h 191"/>
                  <a:gd name="T14" fmla="*/ 52 w 191"/>
                  <a:gd name="T15" fmla="*/ 112 h 191"/>
                  <a:gd name="T16" fmla="*/ 0 w 191"/>
                  <a:gd name="T17" fmla="*/ 69 h 191"/>
                  <a:gd name="T18" fmla="*/ 60 w 191"/>
                  <a:gd name="T19" fmla="*/ 69 h 191"/>
                  <a:gd name="T20" fmla="*/ 95 w 191"/>
                  <a:gd name="T2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91">
                    <a:moveTo>
                      <a:pt x="95" y="0"/>
                    </a:moveTo>
                    <a:lnTo>
                      <a:pt x="130" y="69"/>
                    </a:lnTo>
                    <a:lnTo>
                      <a:pt x="190" y="69"/>
                    </a:lnTo>
                    <a:lnTo>
                      <a:pt x="138" y="112"/>
                    </a:lnTo>
                    <a:lnTo>
                      <a:pt x="164" y="190"/>
                    </a:lnTo>
                    <a:lnTo>
                      <a:pt x="95" y="147"/>
                    </a:lnTo>
                    <a:lnTo>
                      <a:pt x="26" y="190"/>
                    </a:lnTo>
                    <a:lnTo>
                      <a:pt x="52" y="112"/>
                    </a:lnTo>
                    <a:lnTo>
                      <a:pt x="0" y="69"/>
                    </a:lnTo>
                    <a:lnTo>
                      <a:pt x="60" y="69"/>
                    </a:lnTo>
                    <a:lnTo>
                      <a:pt x="95" y="0"/>
                    </a:lnTo>
                  </a:path>
                </a:pathLst>
              </a:custGeom>
              <a:noFill/>
              <a:ln w="9525" cap="flat">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6" name="Group 5"/>
          <p:cNvGrpSpPr/>
          <p:nvPr/>
        </p:nvGrpSpPr>
        <p:grpSpPr>
          <a:xfrm>
            <a:off x="1968902" y="1534185"/>
            <a:ext cx="1630277" cy="2327081"/>
            <a:chOff x="2040022" y="1534185"/>
            <a:chExt cx="1630277" cy="2327081"/>
          </a:xfrm>
        </p:grpSpPr>
        <p:sp>
          <p:nvSpPr>
            <p:cNvPr id="240" name="AutoShape 41"/>
            <p:cNvSpPr>
              <a:spLocks/>
            </p:cNvSpPr>
            <p:nvPr/>
          </p:nvSpPr>
          <p:spPr bwMode="auto">
            <a:xfrm>
              <a:off x="2169229" y="1534185"/>
              <a:ext cx="1379154" cy="1377188"/>
            </a:xfrm>
            <a:custGeom>
              <a:avLst/>
              <a:gdLst>
                <a:gd name="T0" fmla="+- 0 10800 961"/>
                <a:gd name="T1" fmla="*/ T0 w 19679"/>
                <a:gd name="T2" fmla="+- 0 10800 961"/>
                <a:gd name="T3" fmla="*/ 10800 h 19679"/>
              </a:gdLst>
              <a:ahLst/>
              <a:cxnLst>
                <a:cxn ang="0">
                  <a:pos x="T1" y="T3"/>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277FC1"/>
            </a:solidFill>
            <a:ln w="12700" cap="flat">
              <a:noFill/>
              <a:prstDash val="sysDash"/>
              <a:miter lim="800000"/>
              <a:headEnd type="none" w="med" len="med"/>
              <a:tailEnd type="none" w="med" len="med"/>
            </a:ln>
          </p:spPr>
          <p:txBody>
            <a:bodyPr lIns="0" tIns="0" rIns="0" bIns="0">
              <a:prstTxWarp prst="textNoShape">
                <a:avLst/>
              </a:prstTxWarp>
            </a:bodyPr>
            <a:lstStyle/>
            <a:p>
              <a:endParaRPr lang="en-US"/>
            </a:p>
          </p:txBody>
        </p:sp>
        <p:sp>
          <p:nvSpPr>
            <p:cNvPr id="54" name="Rectangle 44"/>
            <p:cNvSpPr>
              <a:spLocks/>
            </p:cNvSpPr>
            <p:nvPr/>
          </p:nvSpPr>
          <p:spPr bwMode="auto">
            <a:xfrm>
              <a:off x="2040022" y="2921950"/>
              <a:ext cx="1630277" cy="939316"/>
            </a:xfrm>
            <a:prstGeom prst="rect">
              <a:avLst/>
            </a:prstGeom>
            <a:noFill/>
            <a:ln w="12700" cap="flat">
              <a:noFill/>
              <a:miter lim="800000"/>
              <a:headEnd type="none" w="med" len="med"/>
              <a:tailEnd type="none" w="med" len="med"/>
            </a:ln>
          </p:spPr>
          <p:txBody>
            <a:bodyPr lIns="190498" tIns="190498" rIns="190498" bIns="190498" anchor="ctr">
              <a:prstTxWarp prst="textNoShape">
                <a:avLst/>
              </a:prstTxWarp>
            </a:bodyPr>
            <a:lstStyle/>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Segmentation</a:t>
              </a:r>
            </a:p>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&amp; </a:t>
              </a:r>
            </a:p>
            <a:p>
              <a:pPr algn="ctr"/>
              <a:r>
                <a:rPr lang="en-US" b="1" dirty="0" smtClean="0">
                  <a:solidFill>
                    <a:srgbClr val="185CA0"/>
                  </a:solidFill>
                  <a:latin typeface="Helvetica Neue" panose="02000503000000020004" pitchFamily="2"/>
                  <a:ea typeface="Gotham Book" pitchFamily="-101" charset="0"/>
                  <a:cs typeface="Gotham Book" pitchFamily="-101" charset="0"/>
                  <a:sym typeface="Gotham Book" pitchFamily="-101" charset="0"/>
                </a:rPr>
                <a:t>Globalization</a:t>
              </a:r>
              <a:endParaRPr lang="en-US" b="1" dirty="0">
                <a:solidFill>
                  <a:srgbClr val="185CA0"/>
                </a:solidFill>
                <a:latin typeface="Helvetica Neue" panose="02000503000000020004" pitchFamily="2"/>
                <a:ea typeface="Gotham Book" pitchFamily="-101" charset="0"/>
                <a:cs typeface="Gotham Book" pitchFamily="-101" charset="0"/>
                <a:sym typeface="Gotham Book" pitchFamily="-101" charset="0"/>
              </a:endParaRPr>
            </a:p>
          </p:txBody>
        </p:sp>
        <p:sp>
          <p:nvSpPr>
            <p:cNvPr id="7" name="Oval 6"/>
            <p:cNvSpPr/>
            <p:nvPr/>
          </p:nvSpPr>
          <p:spPr>
            <a:xfrm>
              <a:off x="2752726" y="1729265"/>
              <a:ext cx="161925" cy="16192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a:endCxn id="74" idx="7"/>
            </p:cNvCxnSpPr>
            <p:nvPr/>
          </p:nvCxnSpPr>
          <p:spPr>
            <a:xfrm flipH="1">
              <a:off x="2495650" y="1867477"/>
              <a:ext cx="280789" cy="53796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357438" y="2381727"/>
              <a:ext cx="161925" cy="16192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a:stCxn id="77" idx="2"/>
              <a:endCxn id="74" idx="6"/>
            </p:cNvCxnSpPr>
            <p:nvPr/>
          </p:nvCxnSpPr>
          <p:spPr>
            <a:xfrm flipH="1">
              <a:off x="2519363" y="2457927"/>
              <a:ext cx="666750" cy="476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 idx="5"/>
              <a:endCxn id="77" idx="1"/>
            </p:cNvCxnSpPr>
            <p:nvPr/>
          </p:nvCxnSpPr>
          <p:spPr>
            <a:xfrm>
              <a:off x="2890938" y="1867477"/>
              <a:ext cx="318888" cy="5332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3186113" y="2376964"/>
              <a:ext cx="161925" cy="161925"/>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2696571" y="2070565"/>
              <a:ext cx="299042" cy="299042"/>
              <a:chOff x="8122151" y="2092377"/>
              <a:chExt cx="379342" cy="379342"/>
            </a:xfrm>
          </p:grpSpPr>
          <p:sp>
            <p:nvSpPr>
              <p:cNvPr id="93" name="Freeform 195"/>
              <p:cNvSpPr>
                <a:spLocks/>
              </p:cNvSpPr>
              <p:nvPr/>
            </p:nvSpPr>
            <p:spPr bwMode="auto">
              <a:xfrm>
                <a:off x="8122151" y="2092377"/>
                <a:ext cx="379342" cy="379342"/>
              </a:xfrm>
              <a:custGeom>
                <a:avLst/>
                <a:gdLst>
                  <a:gd name="T0" fmla="*/ 232 w 232"/>
                  <a:gd name="T1" fmla="*/ 116 h 232"/>
                  <a:gd name="T2" fmla="*/ 116 w 232"/>
                  <a:gd name="T3" fmla="*/ 232 h 232"/>
                  <a:gd name="T4" fmla="*/ 0 w 232"/>
                  <a:gd name="T5" fmla="*/ 113 h 232"/>
                  <a:gd name="T6" fmla="*/ 111 w 232"/>
                  <a:gd name="T7" fmla="*/ 0 h 232"/>
                  <a:gd name="T8" fmla="*/ 116 w 232"/>
                  <a:gd name="T9" fmla="*/ 0 h 232"/>
                  <a:gd name="T10" fmla="*/ 232 w 232"/>
                  <a:gd name="T11" fmla="*/ 116 h 232"/>
                </a:gdLst>
                <a:ahLst/>
                <a:cxnLst>
                  <a:cxn ang="0">
                    <a:pos x="T0" y="T1"/>
                  </a:cxn>
                  <a:cxn ang="0">
                    <a:pos x="T2" y="T3"/>
                  </a:cxn>
                  <a:cxn ang="0">
                    <a:pos x="T4" y="T5"/>
                  </a:cxn>
                  <a:cxn ang="0">
                    <a:pos x="T6" y="T7"/>
                  </a:cxn>
                  <a:cxn ang="0">
                    <a:pos x="T8" y="T9"/>
                  </a:cxn>
                  <a:cxn ang="0">
                    <a:pos x="T10" y="T11"/>
                  </a:cxn>
                </a:cxnLst>
                <a:rect l="0" t="0" r="r" b="b"/>
                <a:pathLst>
                  <a:path w="232" h="232">
                    <a:moveTo>
                      <a:pt x="232" y="116"/>
                    </a:moveTo>
                    <a:cubicBezTo>
                      <a:pt x="232" y="180"/>
                      <a:pt x="180" y="232"/>
                      <a:pt x="116" y="232"/>
                    </a:cubicBezTo>
                    <a:cubicBezTo>
                      <a:pt x="51" y="232"/>
                      <a:pt x="0" y="178"/>
                      <a:pt x="0" y="113"/>
                    </a:cubicBezTo>
                    <a:cubicBezTo>
                      <a:pt x="0" y="51"/>
                      <a:pt x="49" y="3"/>
                      <a:pt x="111" y="0"/>
                    </a:cubicBezTo>
                    <a:cubicBezTo>
                      <a:pt x="113" y="0"/>
                      <a:pt x="114" y="0"/>
                      <a:pt x="116" y="0"/>
                    </a:cubicBezTo>
                    <a:cubicBezTo>
                      <a:pt x="180" y="0"/>
                      <a:pt x="232" y="51"/>
                      <a:pt x="232" y="1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6"/>
              <p:cNvSpPr>
                <a:spLocks/>
              </p:cNvSpPr>
              <p:nvPr/>
            </p:nvSpPr>
            <p:spPr bwMode="auto">
              <a:xfrm>
                <a:off x="8203685" y="2092377"/>
                <a:ext cx="100191" cy="379342"/>
              </a:xfrm>
              <a:custGeom>
                <a:avLst/>
                <a:gdLst>
                  <a:gd name="T0" fmla="*/ 61 w 61"/>
                  <a:gd name="T1" fmla="*/ 0 h 232"/>
                  <a:gd name="T2" fmla="*/ 61 w 61"/>
                  <a:gd name="T3" fmla="*/ 232 h 232"/>
                </a:gdLst>
                <a:ahLst/>
                <a:cxnLst>
                  <a:cxn ang="0">
                    <a:pos x="T0" y="T1"/>
                  </a:cxn>
                  <a:cxn ang="0">
                    <a:pos x="T2" y="T3"/>
                  </a:cxn>
                </a:cxnLst>
                <a:rect l="0" t="0" r="r" b="b"/>
                <a:pathLst>
                  <a:path w="61" h="232">
                    <a:moveTo>
                      <a:pt x="61" y="0"/>
                    </a:moveTo>
                    <a:cubicBezTo>
                      <a:pt x="0" y="66"/>
                      <a:pt x="0" y="151"/>
                      <a:pt x="61" y="23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197"/>
              <p:cNvSpPr>
                <a:spLocks/>
              </p:cNvSpPr>
              <p:nvPr/>
            </p:nvSpPr>
            <p:spPr bwMode="auto">
              <a:xfrm>
                <a:off x="8319768" y="2092377"/>
                <a:ext cx="99500" cy="379342"/>
              </a:xfrm>
              <a:custGeom>
                <a:avLst/>
                <a:gdLst>
                  <a:gd name="T0" fmla="*/ 0 w 61"/>
                  <a:gd name="T1" fmla="*/ 0 h 232"/>
                  <a:gd name="T2" fmla="*/ 0 w 61"/>
                  <a:gd name="T3" fmla="*/ 232 h 232"/>
                </a:gdLst>
                <a:ahLst/>
                <a:cxnLst>
                  <a:cxn ang="0">
                    <a:pos x="T0" y="T1"/>
                  </a:cxn>
                  <a:cxn ang="0">
                    <a:pos x="T2" y="T3"/>
                  </a:cxn>
                </a:cxnLst>
                <a:rect l="0" t="0" r="r" b="b"/>
                <a:pathLst>
                  <a:path w="61" h="232">
                    <a:moveTo>
                      <a:pt x="0" y="0"/>
                    </a:moveTo>
                    <a:cubicBezTo>
                      <a:pt x="61" y="66"/>
                      <a:pt x="61" y="151"/>
                      <a:pt x="0" y="23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198"/>
              <p:cNvSpPr>
                <a:spLocks noChangeShapeType="1"/>
              </p:cNvSpPr>
              <p:nvPr/>
            </p:nvSpPr>
            <p:spPr bwMode="auto">
              <a:xfrm>
                <a:off x="8151862" y="2379820"/>
                <a:ext cx="32130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199"/>
              <p:cNvSpPr>
                <a:spLocks noChangeShapeType="1"/>
              </p:cNvSpPr>
              <p:nvPr/>
            </p:nvSpPr>
            <p:spPr bwMode="auto">
              <a:xfrm>
                <a:off x="8140116" y="2196714"/>
                <a:ext cx="34133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200"/>
              <p:cNvSpPr>
                <a:spLocks noChangeShapeType="1"/>
              </p:cNvSpPr>
              <p:nvPr/>
            </p:nvSpPr>
            <p:spPr bwMode="auto">
              <a:xfrm>
                <a:off x="8122151" y="2288612"/>
                <a:ext cx="379342"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4068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621622" y="1402435"/>
            <a:ext cx="2276480" cy="540664"/>
          </a:xfrm>
          <a:prstGeom prst="rect">
            <a:avLst/>
          </a:prstGeom>
        </p:spPr>
      </p:pic>
      <p:pic>
        <p:nvPicPr>
          <p:cNvPr id="10" name="Picture 9"/>
          <p:cNvPicPr>
            <a:picLocks noChangeAspect="1"/>
          </p:cNvPicPr>
          <p:nvPr/>
        </p:nvPicPr>
        <p:blipFill>
          <a:blip r:embed="rId4"/>
          <a:stretch>
            <a:fillRect/>
          </a:stretch>
        </p:blipFill>
        <p:spPr>
          <a:xfrm>
            <a:off x="2301219" y="1162050"/>
            <a:ext cx="860469" cy="858079"/>
          </a:xfrm>
          <a:prstGeom prst="rect">
            <a:avLst/>
          </a:prstGeom>
        </p:spPr>
      </p:pic>
      <p:sp>
        <p:nvSpPr>
          <p:cNvPr id="11" name="Text Placeholder 31"/>
          <p:cNvSpPr txBox="1">
            <a:spLocks/>
          </p:cNvSpPr>
          <p:nvPr/>
        </p:nvSpPr>
        <p:spPr>
          <a:xfrm>
            <a:off x="517525" y="252816"/>
            <a:ext cx="8308975" cy="457200"/>
          </a:xfrm>
          <a:prstGeom prst="rect">
            <a:avLst/>
          </a:prstGeom>
          <a:solidFill>
            <a:schemeClr val="bg1"/>
          </a:solidFill>
        </p:spPr>
        <p:txBody>
          <a:bodyPr vert="horz" wrap="square" lIns="0" tIns="0" rIns="0" bIns="0" anchor="b" anchorCtr="0">
            <a:noAutofit/>
          </a:bodyPr>
          <a:lstStyle>
            <a:lvl1pPr marL="0" indent="0" algn="l" defTabSz="914400" rtl="0" eaLnBrk="1" latinLnBrk="0" hangingPunct="1">
              <a:lnSpc>
                <a:spcPct val="80000"/>
              </a:lnSpc>
              <a:spcBef>
                <a:spcPts val="1000"/>
              </a:spcBef>
              <a:buFontTx/>
              <a:buNone/>
              <a:defRPr sz="4267" b="1" kern="1200" spc="-180" baseline="0">
                <a:solidFill>
                  <a:srgbClr val="34879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spc="-60" dirty="0">
                <a:solidFill>
                  <a:schemeClr val="tx1">
                    <a:lumMod val="75000"/>
                    <a:lumOff val="25000"/>
                  </a:schemeClr>
                </a:solidFill>
              </a:rPr>
              <a:t>Record Breaking Deals</a:t>
            </a:r>
          </a:p>
        </p:txBody>
      </p:sp>
      <p:pic>
        <p:nvPicPr>
          <p:cNvPr id="2" name="Picture 1"/>
          <p:cNvPicPr>
            <a:picLocks noChangeAspect="1"/>
          </p:cNvPicPr>
          <p:nvPr/>
        </p:nvPicPr>
        <p:blipFill>
          <a:blip r:embed="rId5"/>
          <a:stretch>
            <a:fillRect/>
          </a:stretch>
        </p:blipFill>
        <p:spPr>
          <a:xfrm>
            <a:off x="3186276" y="3765648"/>
            <a:ext cx="2720812" cy="360508"/>
          </a:xfrm>
          <a:prstGeom prst="rect">
            <a:avLst/>
          </a:prstGeom>
        </p:spPr>
      </p:pic>
      <p:sp>
        <p:nvSpPr>
          <p:cNvPr id="3" name="TextBox 2"/>
          <p:cNvSpPr txBox="1"/>
          <p:nvPr/>
        </p:nvSpPr>
        <p:spPr>
          <a:xfrm>
            <a:off x="190500" y="1495912"/>
            <a:ext cx="1107996" cy="346249"/>
          </a:xfrm>
          <a:prstGeom prst="rect">
            <a:avLst/>
          </a:prstGeom>
          <a:noFill/>
        </p:spPr>
        <p:txBody>
          <a:bodyPr wrap="non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rgbClr val="53585F"/>
                </a:solidFill>
              </a:rPr>
              <a:t>Big New</a:t>
            </a:r>
          </a:p>
        </p:txBody>
      </p:sp>
      <p:sp>
        <p:nvSpPr>
          <p:cNvPr id="13" name="TextBox 12"/>
          <p:cNvSpPr txBox="1"/>
          <p:nvPr/>
        </p:nvSpPr>
        <p:spPr>
          <a:xfrm>
            <a:off x="215900" y="3759200"/>
            <a:ext cx="1757303" cy="346249"/>
          </a:xfrm>
          <a:prstGeom prst="rect">
            <a:avLst/>
          </a:prstGeom>
          <a:noFill/>
        </p:spPr>
        <p:txBody>
          <a:bodyPr wrap="none" rtlCol="0">
            <a:spAutoFit/>
          </a:bodyPr>
          <a:lstStyle/>
          <a:p>
            <a:pPr>
              <a:lnSpc>
                <a:spcPct val="90000"/>
              </a:lnSpc>
              <a:spcBef>
                <a:spcPts val="750"/>
              </a:spcBef>
              <a:buClr>
                <a:srgbClr val="FA492B"/>
              </a:buClr>
              <a:buSzPct val="80000"/>
              <a:tabLst>
                <a:tab pos="230188" algn="l"/>
                <a:tab pos="460375" algn="l"/>
                <a:tab pos="684213" algn="l"/>
                <a:tab pos="914400" algn="l"/>
                <a:tab pos="1144588" algn="l"/>
                <a:tab pos="1374775" algn="l"/>
              </a:tabLst>
            </a:pPr>
            <a:r>
              <a:rPr lang="en-US" sz="1800" b="1" dirty="0" smtClean="0">
                <a:solidFill>
                  <a:srgbClr val="53585F"/>
                </a:solidFill>
              </a:rPr>
              <a:t>Big Expansion</a:t>
            </a:r>
          </a:p>
        </p:txBody>
      </p:sp>
      <p:grpSp>
        <p:nvGrpSpPr>
          <p:cNvPr id="743" name="Group 742"/>
          <p:cNvGrpSpPr/>
          <p:nvPr/>
        </p:nvGrpSpPr>
        <p:grpSpPr>
          <a:xfrm>
            <a:off x="1641186" y="2783762"/>
            <a:ext cx="2897558" cy="516816"/>
            <a:chOff x="1641186" y="3118954"/>
            <a:chExt cx="2897558" cy="516816"/>
          </a:xfrm>
        </p:grpSpPr>
        <p:sp>
          <p:nvSpPr>
            <p:cNvPr id="362" name="TextBox 361"/>
            <p:cNvSpPr txBox="1"/>
            <p:nvPr/>
          </p:nvSpPr>
          <p:spPr>
            <a:xfrm>
              <a:off x="2870806" y="3219879"/>
              <a:ext cx="1667938" cy="338554"/>
            </a:xfrm>
            <a:prstGeom prst="rect">
              <a:avLst/>
            </a:prstGeom>
            <a:noFill/>
          </p:spPr>
          <p:txBody>
            <a:bodyPr wrap="square" rtlCol="0">
              <a:spAutoFit/>
            </a:bodyPr>
            <a:lstStyle/>
            <a:p>
              <a:pPr>
                <a:tabLst>
                  <a:tab pos="231769" algn="l"/>
                  <a:tab pos="457189" algn="l"/>
                  <a:tab pos="688958" algn="l"/>
                  <a:tab pos="914377" algn="l"/>
                  <a:tab pos="1146146" algn="l"/>
                </a:tabLst>
              </a:pPr>
              <a:r>
                <a:rPr lang="en-US" sz="800" dirty="0">
                  <a:solidFill>
                    <a:srgbClr val="000000"/>
                  </a:solidFill>
                  <a:latin typeface="+mj-lt"/>
                  <a:ea typeface="Calibri"/>
                  <a:cs typeface="Calibri"/>
                </a:rPr>
                <a:t>AE: </a:t>
              </a:r>
              <a:r>
                <a:rPr lang="en-US" sz="800" dirty="0" smtClean="0">
                  <a:solidFill>
                    <a:srgbClr val="000000"/>
                  </a:solidFill>
                  <a:latin typeface="+mj-lt"/>
                  <a:ea typeface="Calibri"/>
                  <a:cs typeface="Calibri"/>
                </a:rPr>
                <a:t>Adam Morrison</a:t>
              </a:r>
              <a:endParaRPr lang="en-US" sz="800" dirty="0">
                <a:solidFill>
                  <a:srgbClr val="000000"/>
                </a:solidFill>
                <a:latin typeface="+mj-lt"/>
                <a:ea typeface="Calibri"/>
                <a:cs typeface="Calibri"/>
              </a:endParaRPr>
            </a:p>
            <a:p>
              <a:pPr>
                <a:tabLst>
                  <a:tab pos="231769" algn="l"/>
                  <a:tab pos="457189" algn="l"/>
                  <a:tab pos="688958" algn="l"/>
                  <a:tab pos="914377" algn="l"/>
                  <a:tab pos="1146146" algn="l"/>
                </a:tabLst>
              </a:pPr>
              <a:r>
                <a:rPr lang="en-US" sz="800" dirty="0" smtClean="0"/>
                <a:t>TAM: Seth Schwartzman</a:t>
              </a:r>
            </a:p>
          </p:txBody>
        </p:sp>
        <p:pic>
          <p:nvPicPr>
            <p:cNvPr id="363" name="Picture 3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1186" y="3124254"/>
              <a:ext cx="511516" cy="511516"/>
            </a:xfrm>
            <a:prstGeom prst="ellipse">
              <a:avLst/>
            </a:prstGeom>
          </p:spPr>
        </p:pic>
        <p:pic>
          <p:nvPicPr>
            <p:cNvPr id="365" name="Picture 364" descr="unnamed.jpg"/>
            <p:cNvPicPr>
              <a:picLocks noChangeAspect="1"/>
            </p:cNvPicPr>
            <p:nvPr/>
          </p:nvPicPr>
          <p:blipFill rotWithShape="1">
            <a:blip r:embed="rId7">
              <a:extLst>
                <a:ext uri="{28A0092B-C50C-407E-A947-70E740481C1C}">
                  <a14:useLocalDpi xmlns:a14="http://schemas.microsoft.com/office/drawing/2010/main" val="0"/>
                </a:ext>
              </a:extLst>
            </a:blip>
            <a:srcRect t="493" b="24158"/>
            <a:stretch/>
          </p:blipFill>
          <p:spPr>
            <a:xfrm>
              <a:off x="2205890" y="3118954"/>
              <a:ext cx="501773" cy="503980"/>
            </a:xfrm>
            <a:prstGeom prst="ellipse">
              <a:avLst/>
            </a:prstGeom>
          </p:spPr>
        </p:pic>
      </p:grpSp>
      <p:grpSp>
        <p:nvGrpSpPr>
          <p:cNvPr id="744" name="Group 743"/>
          <p:cNvGrpSpPr/>
          <p:nvPr/>
        </p:nvGrpSpPr>
        <p:grpSpPr>
          <a:xfrm>
            <a:off x="5152146" y="2776691"/>
            <a:ext cx="3507922" cy="482295"/>
            <a:chOff x="5343978" y="3111883"/>
            <a:chExt cx="3507922" cy="482295"/>
          </a:xfrm>
        </p:grpSpPr>
        <p:sp>
          <p:nvSpPr>
            <p:cNvPr id="369" name="TextBox 368"/>
            <p:cNvSpPr txBox="1"/>
            <p:nvPr/>
          </p:nvSpPr>
          <p:spPr>
            <a:xfrm>
              <a:off x="6909406" y="3121005"/>
              <a:ext cx="1942494" cy="461665"/>
            </a:xfrm>
            <a:prstGeom prst="rect">
              <a:avLst/>
            </a:prstGeom>
            <a:noFill/>
          </p:spPr>
          <p:txBody>
            <a:bodyPr wrap="square" rtlCol="0">
              <a:spAutoFit/>
            </a:bodyPr>
            <a:lstStyle/>
            <a:p>
              <a:pPr>
                <a:tabLst>
                  <a:tab pos="231769" algn="l"/>
                  <a:tab pos="457189" algn="l"/>
                  <a:tab pos="688958" algn="l"/>
                  <a:tab pos="914377" algn="l"/>
                  <a:tab pos="1146146" algn="l"/>
                </a:tabLst>
              </a:pPr>
              <a:r>
                <a:rPr lang="en-US" sz="800" dirty="0" smtClean="0">
                  <a:solidFill>
                    <a:srgbClr val="000000"/>
                  </a:solidFill>
                  <a:latin typeface="+mj-lt"/>
                  <a:ea typeface="Calibri"/>
                  <a:cs typeface="Calibri"/>
                </a:rPr>
                <a:t>AE’s: Marshall </a:t>
              </a:r>
              <a:r>
                <a:rPr lang="en-US" sz="800" dirty="0" err="1" smtClean="0">
                  <a:solidFill>
                    <a:srgbClr val="000000"/>
                  </a:solidFill>
                  <a:latin typeface="+mj-lt"/>
                  <a:ea typeface="Calibri"/>
                  <a:cs typeface="Calibri"/>
                </a:rPr>
                <a:t>Villarosa</a:t>
              </a:r>
              <a:r>
                <a:rPr lang="en-US" sz="800" dirty="0" smtClean="0">
                  <a:solidFill>
                    <a:srgbClr val="000000"/>
                  </a:solidFill>
                  <a:latin typeface="+mj-lt"/>
                  <a:ea typeface="Calibri"/>
                  <a:cs typeface="Calibri"/>
                </a:rPr>
                <a:t>; </a:t>
              </a:r>
              <a:r>
                <a:rPr lang="en-US" sz="800" dirty="0" smtClean="0">
                  <a:solidFill>
                    <a:srgbClr val="000000"/>
                  </a:solidFill>
                  <a:latin typeface="+mj-lt"/>
                  <a:ea typeface="Calibri"/>
                  <a:cs typeface="Calibri"/>
                </a:rPr>
                <a:t/>
              </a:r>
              <a:br>
                <a:rPr lang="en-US" sz="800" dirty="0" smtClean="0">
                  <a:solidFill>
                    <a:srgbClr val="000000"/>
                  </a:solidFill>
                  <a:latin typeface="+mj-lt"/>
                  <a:ea typeface="Calibri"/>
                  <a:cs typeface="Calibri"/>
                </a:rPr>
              </a:br>
              <a:r>
                <a:rPr lang="en-US" sz="800" dirty="0" smtClean="0">
                  <a:solidFill>
                    <a:srgbClr val="000000"/>
                  </a:solidFill>
                  <a:latin typeface="+mj-lt"/>
                  <a:ea typeface="Calibri"/>
                  <a:cs typeface="Calibri"/>
                </a:rPr>
                <a:t>Rudy </a:t>
              </a:r>
              <a:r>
                <a:rPr lang="en-US" sz="800" dirty="0" err="1" smtClean="0">
                  <a:solidFill>
                    <a:srgbClr val="000000"/>
                  </a:solidFill>
                  <a:latin typeface="+mj-lt"/>
                  <a:ea typeface="Calibri"/>
                  <a:cs typeface="Calibri"/>
                </a:rPr>
                <a:t>Arguello</a:t>
              </a:r>
              <a:endParaRPr lang="en-US" sz="800" dirty="0">
                <a:solidFill>
                  <a:srgbClr val="000000"/>
                </a:solidFill>
                <a:latin typeface="+mj-lt"/>
                <a:ea typeface="Calibri"/>
                <a:cs typeface="Calibri"/>
              </a:endParaRPr>
            </a:p>
            <a:p>
              <a:pPr>
                <a:tabLst>
                  <a:tab pos="231769" algn="l"/>
                  <a:tab pos="457189" algn="l"/>
                  <a:tab pos="688958" algn="l"/>
                  <a:tab pos="914377" algn="l"/>
                  <a:tab pos="1146146" algn="l"/>
                </a:tabLst>
              </a:pPr>
              <a:r>
                <a:rPr lang="en-US" sz="800" dirty="0" err="1" smtClean="0"/>
                <a:t>Ent</a:t>
              </a:r>
              <a:r>
                <a:rPr lang="en-US" sz="800" dirty="0" smtClean="0"/>
                <a:t> SE: Swati Joshi</a:t>
              </a:r>
            </a:p>
          </p:txBody>
        </p:sp>
        <p:pic>
          <p:nvPicPr>
            <p:cNvPr id="370" name="Picture 3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5452" y="3120239"/>
              <a:ext cx="465582" cy="465582"/>
            </a:xfrm>
            <a:prstGeom prst="ellipse">
              <a:avLst/>
            </a:prstGeom>
          </p:spPr>
        </p:pic>
        <p:pic>
          <p:nvPicPr>
            <p:cNvPr id="371" name="Picture 3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4583" y="3118510"/>
              <a:ext cx="469041" cy="469041"/>
            </a:xfrm>
            <a:prstGeom prst="ellipse">
              <a:avLst/>
            </a:prstGeom>
          </p:spPr>
        </p:pic>
        <p:pic>
          <p:nvPicPr>
            <p:cNvPr id="372" name="Picture 371"/>
            <p:cNvPicPr>
              <a:picLocks noChangeAspect="1"/>
            </p:cNvPicPr>
            <p:nvPr/>
          </p:nvPicPr>
          <p:blipFill rotWithShape="1">
            <a:blip r:embed="rId10"/>
            <a:srcRect l="30475" t="1217" r="1477" b="53857"/>
            <a:stretch/>
          </p:blipFill>
          <p:spPr>
            <a:xfrm>
              <a:off x="5343978" y="3111883"/>
              <a:ext cx="473579" cy="482295"/>
            </a:xfrm>
            <a:prstGeom prst="ellipse">
              <a:avLst/>
            </a:prstGeom>
            <a:ln w="6350" cmpd="sng">
              <a:solidFill>
                <a:schemeClr val="bg1">
                  <a:lumMod val="85000"/>
                </a:schemeClr>
              </a:solidFill>
            </a:ln>
          </p:spPr>
        </p:pic>
      </p:grpSp>
      <p:grpSp>
        <p:nvGrpSpPr>
          <p:cNvPr id="496" name="Group 495"/>
          <p:cNvGrpSpPr/>
          <p:nvPr/>
        </p:nvGrpSpPr>
        <p:grpSpPr>
          <a:xfrm>
            <a:off x="1597476" y="2195563"/>
            <a:ext cx="2573614" cy="370993"/>
            <a:chOff x="3344440" y="694362"/>
            <a:chExt cx="3517461" cy="507052"/>
          </a:xfrm>
        </p:grpSpPr>
        <p:grpSp>
          <p:nvGrpSpPr>
            <p:cNvPr id="6" name="Group 5"/>
            <p:cNvGrpSpPr/>
            <p:nvPr/>
          </p:nvGrpSpPr>
          <p:grpSpPr>
            <a:xfrm>
              <a:off x="3344440" y="694362"/>
              <a:ext cx="505253" cy="507052"/>
              <a:chOff x="1401340" y="-577375"/>
              <a:chExt cx="505253" cy="507052"/>
            </a:xfrm>
          </p:grpSpPr>
          <p:sp>
            <p:nvSpPr>
              <p:cNvPr id="380" name="Rectangle 6"/>
              <p:cNvSpPr>
                <a:spLocks noChangeArrowheads="1"/>
              </p:cNvSpPr>
              <p:nvPr/>
            </p:nvSpPr>
            <p:spPr bwMode="auto">
              <a:xfrm>
                <a:off x="1401340" y="-577375"/>
                <a:ext cx="505253" cy="507052"/>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2"/>
              <p:cNvSpPr>
                <a:spLocks noEditPoints="1"/>
              </p:cNvSpPr>
              <p:nvPr/>
            </p:nvSpPr>
            <p:spPr bwMode="auto">
              <a:xfrm>
                <a:off x="1573822" y="-332543"/>
                <a:ext cx="53364" cy="50565"/>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3"/>
              <p:cNvSpPr>
                <a:spLocks noEditPoints="1"/>
              </p:cNvSpPr>
              <p:nvPr/>
            </p:nvSpPr>
            <p:spPr bwMode="auto">
              <a:xfrm>
                <a:off x="1630783" y="-332143"/>
                <a:ext cx="40172" cy="50166"/>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4"/>
              <p:cNvSpPr>
                <a:spLocks/>
              </p:cNvSpPr>
              <p:nvPr/>
            </p:nvSpPr>
            <p:spPr bwMode="auto">
              <a:xfrm>
                <a:off x="1675352" y="-332143"/>
                <a:ext cx="49966" cy="50166"/>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5"/>
              <p:cNvSpPr>
                <a:spLocks/>
              </p:cNvSpPr>
              <p:nvPr/>
            </p:nvSpPr>
            <p:spPr bwMode="auto">
              <a:xfrm>
                <a:off x="1576020" y="-362323"/>
                <a:ext cx="161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6"/>
              <p:cNvSpPr>
                <a:spLocks noEditPoints="1"/>
              </p:cNvSpPr>
              <p:nvPr/>
            </p:nvSpPr>
            <p:spPr bwMode="auto">
              <a:xfrm>
                <a:off x="1595007"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7"/>
              <p:cNvSpPr>
                <a:spLocks/>
              </p:cNvSpPr>
              <p:nvPr/>
            </p:nvSpPr>
            <p:spPr bwMode="auto">
              <a:xfrm>
                <a:off x="1610996"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8"/>
              <p:cNvSpPr>
                <a:spLocks noEditPoints="1"/>
              </p:cNvSpPr>
              <p:nvPr/>
            </p:nvSpPr>
            <p:spPr bwMode="auto">
              <a:xfrm>
                <a:off x="1644573"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19"/>
              <p:cNvSpPr>
                <a:spLocks noEditPoints="1"/>
              </p:cNvSpPr>
              <p:nvPr/>
            </p:nvSpPr>
            <p:spPr bwMode="auto">
              <a:xfrm>
                <a:off x="1661561"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20"/>
              <p:cNvSpPr>
                <a:spLocks/>
              </p:cNvSpPr>
              <p:nvPr/>
            </p:nvSpPr>
            <p:spPr bwMode="auto">
              <a:xfrm>
                <a:off x="1678949"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21"/>
              <p:cNvSpPr>
                <a:spLocks noEditPoints="1"/>
              </p:cNvSpPr>
              <p:nvPr/>
            </p:nvSpPr>
            <p:spPr bwMode="auto">
              <a:xfrm>
                <a:off x="1687144"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2"/>
              <p:cNvSpPr>
                <a:spLocks/>
              </p:cNvSpPr>
              <p:nvPr/>
            </p:nvSpPr>
            <p:spPr bwMode="auto">
              <a:xfrm>
                <a:off x="1695138"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23"/>
              <p:cNvSpPr>
                <a:spLocks noEditPoints="1"/>
              </p:cNvSpPr>
              <p:nvPr/>
            </p:nvSpPr>
            <p:spPr bwMode="auto">
              <a:xfrm>
                <a:off x="1708329"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24"/>
              <p:cNvSpPr>
                <a:spLocks/>
              </p:cNvSpPr>
              <p:nvPr/>
            </p:nvSpPr>
            <p:spPr bwMode="auto">
              <a:xfrm>
                <a:off x="1733312" y="-33214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25"/>
              <p:cNvSpPr>
                <a:spLocks/>
              </p:cNvSpPr>
              <p:nvPr/>
            </p:nvSpPr>
            <p:spPr bwMode="auto">
              <a:xfrm>
                <a:off x="1739907" y="-3321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4" name="Group 363"/>
            <p:cNvGrpSpPr/>
            <p:nvPr/>
          </p:nvGrpSpPr>
          <p:grpSpPr>
            <a:xfrm>
              <a:off x="5351912" y="694433"/>
              <a:ext cx="505853" cy="506911"/>
              <a:chOff x="3918434" y="-577375"/>
              <a:chExt cx="505853" cy="506911"/>
            </a:xfrm>
          </p:grpSpPr>
          <p:sp>
            <p:nvSpPr>
              <p:cNvPr id="395" name="Rectangle 5"/>
              <p:cNvSpPr>
                <a:spLocks noChangeArrowheads="1"/>
              </p:cNvSpPr>
              <p:nvPr/>
            </p:nvSpPr>
            <p:spPr bwMode="auto">
              <a:xfrm>
                <a:off x="3918434" y="-577375"/>
                <a:ext cx="505853" cy="50691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26"/>
              <p:cNvSpPr>
                <a:spLocks/>
              </p:cNvSpPr>
              <p:nvPr/>
            </p:nvSpPr>
            <p:spPr bwMode="auto">
              <a:xfrm>
                <a:off x="4046546" y="-329094"/>
                <a:ext cx="49166" cy="49166"/>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27"/>
              <p:cNvSpPr>
                <a:spLocks noEditPoints="1"/>
              </p:cNvSpPr>
              <p:nvPr/>
            </p:nvSpPr>
            <p:spPr bwMode="auto">
              <a:xfrm>
                <a:off x="4101709" y="-330093"/>
                <a:ext cx="52564" cy="51165"/>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28"/>
              <p:cNvSpPr>
                <a:spLocks noEditPoints="1"/>
              </p:cNvSpPr>
              <p:nvPr/>
            </p:nvSpPr>
            <p:spPr bwMode="auto">
              <a:xfrm>
                <a:off x="4160268" y="-329094"/>
                <a:ext cx="41571" cy="49166"/>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29"/>
              <p:cNvSpPr>
                <a:spLocks noChangeArrowheads="1"/>
              </p:cNvSpPr>
              <p:nvPr/>
            </p:nvSpPr>
            <p:spPr bwMode="auto">
              <a:xfrm>
                <a:off x="4208036" y="-329094"/>
                <a:ext cx="10393" cy="49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0"/>
              <p:cNvSpPr>
                <a:spLocks/>
              </p:cNvSpPr>
              <p:nvPr/>
            </p:nvSpPr>
            <p:spPr bwMode="auto">
              <a:xfrm>
                <a:off x="4227422" y="-329094"/>
                <a:ext cx="35376" cy="49166"/>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1"/>
              <p:cNvSpPr>
                <a:spLocks/>
              </p:cNvSpPr>
              <p:nvPr/>
            </p:nvSpPr>
            <p:spPr bwMode="auto">
              <a:xfrm>
                <a:off x="4267595" y="-329094"/>
                <a:ext cx="37175" cy="49166"/>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2"/>
              <p:cNvSpPr>
                <a:spLocks/>
              </p:cNvSpPr>
              <p:nvPr/>
            </p:nvSpPr>
            <p:spPr bwMode="auto">
              <a:xfrm>
                <a:off x="4046546" y="-358873"/>
                <a:ext cx="15989" cy="23584"/>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33"/>
              <p:cNvSpPr>
                <a:spLocks noEditPoints="1"/>
              </p:cNvSpPr>
              <p:nvPr/>
            </p:nvSpPr>
            <p:spPr bwMode="auto">
              <a:xfrm>
                <a:off x="4065333" y="-352678"/>
                <a:ext cx="141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4"/>
              <p:cNvSpPr>
                <a:spLocks/>
              </p:cNvSpPr>
              <p:nvPr/>
            </p:nvSpPr>
            <p:spPr bwMode="auto">
              <a:xfrm>
                <a:off x="4081522" y="-352678"/>
                <a:ext cx="23184" cy="17388"/>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5"/>
              <p:cNvSpPr>
                <a:spLocks noEditPoints="1"/>
              </p:cNvSpPr>
              <p:nvPr/>
            </p:nvSpPr>
            <p:spPr bwMode="auto">
              <a:xfrm>
                <a:off x="4114500" y="-358873"/>
                <a:ext cx="16589" cy="23584"/>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6"/>
              <p:cNvSpPr>
                <a:spLocks noEditPoints="1"/>
              </p:cNvSpPr>
              <p:nvPr/>
            </p:nvSpPr>
            <p:spPr bwMode="auto">
              <a:xfrm>
                <a:off x="4132087" y="-352678"/>
                <a:ext cx="139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7"/>
              <p:cNvSpPr>
                <a:spLocks/>
              </p:cNvSpPr>
              <p:nvPr/>
            </p:nvSpPr>
            <p:spPr bwMode="auto">
              <a:xfrm>
                <a:off x="4149076" y="-360272"/>
                <a:ext cx="6596" cy="25582"/>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8"/>
              <p:cNvSpPr>
                <a:spLocks noEditPoints="1"/>
              </p:cNvSpPr>
              <p:nvPr/>
            </p:nvSpPr>
            <p:spPr bwMode="auto">
              <a:xfrm>
                <a:off x="4157470" y="-359873"/>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39"/>
              <p:cNvSpPr>
                <a:spLocks/>
              </p:cNvSpPr>
              <p:nvPr/>
            </p:nvSpPr>
            <p:spPr bwMode="auto">
              <a:xfrm>
                <a:off x="4165065" y="-352678"/>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0"/>
              <p:cNvSpPr>
                <a:spLocks noEditPoints="1"/>
              </p:cNvSpPr>
              <p:nvPr/>
            </p:nvSpPr>
            <p:spPr bwMode="auto">
              <a:xfrm>
                <a:off x="4178855" y="-339887"/>
                <a:ext cx="4597" cy="5196"/>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
              <p:cNvSpPr>
                <a:spLocks/>
              </p:cNvSpPr>
              <p:nvPr/>
            </p:nvSpPr>
            <p:spPr bwMode="auto">
              <a:xfrm>
                <a:off x="4308166" y="-33009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2"/>
              <p:cNvSpPr>
                <a:spLocks/>
              </p:cNvSpPr>
              <p:nvPr/>
            </p:nvSpPr>
            <p:spPr bwMode="auto">
              <a:xfrm>
                <a:off x="4314762" y="-330093"/>
                <a:ext cx="6196" cy="6596"/>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5" name="Group 494"/>
            <p:cNvGrpSpPr/>
            <p:nvPr/>
          </p:nvGrpSpPr>
          <p:grpSpPr>
            <a:xfrm>
              <a:off x="5853980" y="694362"/>
              <a:ext cx="505853" cy="507052"/>
              <a:chOff x="4424287" y="-577375"/>
              <a:chExt cx="505853" cy="507052"/>
            </a:xfrm>
          </p:grpSpPr>
          <p:sp>
            <p:nvSpPr>
              <p:cNvPr id="413" name="Rectangle 11"/>
              <p:cNvSpPr>
                <a:spLocks noChangeArrowheads="1"/>
              </p:cNvSpPr>
              <p:nvPr/>
            </p:nvSpPr>
            <p:spPr bwMode="auto">
              <a:xfrm>
                <a:off x="4424287" y="-577375"/>
                <a:ext cx="505853" cy="50705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43"/>
              <p:cNvSpPr>
                <a:spLocks noChangeArrowheads="1"/>
              </p:cNvSpPr>
              <p:nvPr/>
            </p:nvSpPr>
            <p:spPr bwMode="auto">
              <a:xfrm>
                <a:off x="4528215" y="-332143"/>
                <a:ext cx="11392"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4"/>
              <p:cNvSpPr>
                <a:spLocks/>
              </p:cNvSpPr>
              <p:nvPr/>
            </p:nvSpPr>
            <p:spPr bwMode="auto">
              <a:xfrm>
                <a:off x="4547203" y="-332143"/>
                <a:ext cx="43970" cy="50166"/>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5"/>
              <p:cNvSpPr>
                <a:spLocks/>
              </p:cNvSpPr>
              <p:nvPr/>
            </p:nvSpPr>
            <p:spPr bwMode="auto">
              <a:xfrm>
                <a:off x="4594770" y="-332543"/>
                <a:ext cx="393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46"/>
              <p:cNvSpPr>
                <a:spLocks noChangeArrowheads="1"/>
              </p:cNvSpPr>
              <p:nvPr/>
            </p:nvSpPr>
            <p:spPr bwMode="auto">
              <a:xfrm>
                <a:off x="4639340" y="-332143"/>
                <a:ext cx="10793"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47"/>
              <p:cNvSpPr>
                <a:spLocks/>
              </p:cNvSpPr>
              <p:nvPr/>
            </p:nvSpPr>
            <p:spPr bwMode="auto">
              <a:xfrm>
                <a:off x="4655728" y="-332942"/>
                <a:ext cx="47367" cy="5156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8"/>
              <p:cNvSpPr>
                <a:spLocks/>
              </p:cNvSpPr>
              <p:nvPr/>
            </p:nvSpPr>
            <p:spPr bwMode="auto">
              <a:xfrm>
                <a:off x="4708692" y="-332143"/>
                <a:ext cx="41971" cy="50166"/>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9"/>
              <p:cNvSpPr>
                <a:spLocks/>
              </p:cNvSpPr>
              <p:nvPr/>
            </p:nvSpPr>
            <p:spPr bwMode="auto">
              <a:xfrm>
                <a:off x="4754460" y="-332143"/>
                <a:ext cx="41172" cy="50166"/>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50"/>
              <p:cNvSpPr>
                <a:spLocks/>
              </p:cNvSpPr>
              <p:nvPr/>
            </p:nvSpPr>
            <p:spPr bwMode="auto">
              <a:xfrm>
                <a:off x="4794633" y="-332543"/>
                <a:ext cx="39773" cy="51165"/>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51"/>
              <p:cNvSpPr>
                <a:spLocks/>
              </p:cNvSpPr>
              <p:nvPr/>
            </p:nvSpPr>
            <p:spPr bwMode="auto">
              <a:xfrm>
                <a:off x="4529215" y="-362323"/>
                <a:ext cx="159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52"/>
              <p:cNvSpPr>
                <a:spLocks noEditPoints="1"/>
              </p:cNvSpPr>
              <p:nvPr/>
            </p:nvSpPr>
            <p:spPr bwMode="auto">
              <a:xfrm>
                <a:off x="454820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53"/>
              <p:cNvSpPr>
                <a:spLocks/>
              </p:cNvSpPr>
              <p:nvPr/>
            </p:nvSpPr>
            <p:spPr bwMode="auto">
              <a:xfrm>
                <a:off x="4564191"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54"/>
              <p:cNvSpPr>
                <a:spLocks noEditPoints="1"/>
              </p:cNvSpPr>
              <p:nvPr/>
            </p:nvSpPr>
            <p:spPr bwMode="auto">
              <a:xfrm>
                <a:off x="4597768"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55"/>
              <p:cNvSpPr>
                <a:spLocks noEditPoints="1"/>
              </p:cNvSpPr>
              <p:nvPr/>
            </p:nvSpPr>
            <p:spPr bwMode="auto">
              <a:xfrm>
                <a:off x="4614756"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56"/>
              <p:cNvSpPr>
                <a:spLocks/>
              </p:cNvSpPr>
              <p:nvPr/>
            </p:nvSpPr>
            <p:spPr bwMode="auto">
              <a:xfrm>
                <a:off x="4632144"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57"/>
              <p:cNvSpPr>
                <a:spLocks noEditPoints="1"/>
              </p:cNvSpPr>
              <p:nvPr/>
            </p:nvSpPr>
            <p:spPr bwMode="auto">
              <a:xfrm>
                <a:off x="4640139"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58"/>
              <p:cNvSpPr>
                <a:spLocks/>
              </p:cNvSpPr>
              <p:nvPr/>
            </p:nvSpPr>
            <p:spPr bwMode="auto">
              <a:xfrm>
                <a:off x="4648133"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59"/>
              <p:cNvSpPr>
                <a:spLocks noEditPoints="1"/>
              </p:cNvSpPr>
              <p:nvPr/>
            </p:nvSpPr>
            <p:spPr bwMode="auto">
              <a:xfrm>
                <a:off x="4661524"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60"/>
              <p:cNvSpPr>
                <a:spLocks/>
              </p:cNvSpPr>
              <p:nvPr/>
            </p:nvSpPr>
            <p:spPr bwMode="auto">
              <a:xfrm>
                <a:off x="4839602" y="-332143"/>
                <a:ext cx="5196" cy="6596"/>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61"/>
              <p:cNvSpPr>
                <a:spLocks/>
              </p:cNvSpPr>
              <p:nvPr/>
            </p:nvSpPr>
            <p:spPr bwMode="auto">
              <a:xfrm>
                <a:off x="4846198" y="-332143"/>
                <a:ext cx="5996" cy="6596"/>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4347976" y="694362"/>
              <a:ext cx="505853" cy="507052"/>
              <a:chOff x="1906593" y="-577375"/>
              <a:chExt cx="505853" cy="507052"/>
            </a:xfrm>
          </p:grpSpPr>
          <p:sp>
            <p:nvSpPr>
              <p:cNvPr id="433" name="Rectangle 8"/>
              <p:cNvSpPr>
                <a:spLocks noChangeArrowheads="1"/>
              </p:cNvSpPr>
              <p:nvPr/>
            </p:nvSpPr>
            <p:spPr bwMode="auto">
              <a:xfrm>
                <a:off x="1906593" y="-577375"/>
                <a:ext cx="505853" cy="507052"/>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62"/>
              <p:cNvSpPr>
                <a:spLocks/>
              </p:cNvSpPr>
              <p:nvPr/>
            </p:nvSpPr>
            <p:spPr bwMode="auto">
              <a:xfrm>
                <a:off x="2003926" y="-332543"/>
                <a:ext cx="39173" cy="50565"/>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63"/>
              <p:cNvSpPr>
                <a:spLocks/>
              </p:cNvSpPr>
              <p:nvPr/>
            </p:nvSpPr>
            <p:spPr bwMode="auto">
              <a:xfrm>
                <a:off x="2048895" y="-332143"/>
                <a:ext cx="37774" cy="49766"/>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64"/>
              <p:cNvSpPr>
                <a:spLocks noEditPoints="1"/>
              </p:cNvSpPr>
              <p:nvPr/>
            </p:nvSpPr>
            <p:spPr bwMode="auto">
              <a:xfrm>
                <a:off x="2091866" y="-332143"/>
                <a:ext cx="42971" cy="49766"/>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65"/>
              <p:cNvSpPr>
                <a:spLocks/>
              </p:cNvSpPr>
              <p:nvPr/>
            </p:nvSpPr>
            <p:spPr bwMode="auto">
              <a:xfrm>
                <a:off x="2133437" y="-332143"/>
                <a:ext cx="49566" cy="50166"/>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66"/>
              <p:cNvSpPr>
                <a:spLocks/>
              </p:cNvSpPr>
              <p:nvPr/>
            </p:nvSpPr>
            <p:spPr bwMode="auto">
              <a:xfrm>
                <a:off x="2186201" y="-332143"/>
                <a:ext cx="37774" cy="49766"/>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67"/>
              <p:cNvSpPr>
                <a:spLocks noEditPoints="1"/>
              </p:cNvSpPr>
              <p:nvPr/>
            </p:nvSpPr>
            <p:spPr bwMode="auto">
              <a:xfrm>
                <a:off x="2229771" y="-332143"/>
                <a:ext cx="42371" cy="49766"/>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68"/>
              <p:cNvSpPr>
                <a:spLocks/>
              </p:cNvSpPr>
              <p:nvPr/>
            </p:nvSpPr>
            <p:spPr bwMode="auto">
              <a:xfrm>
                <a:off x="2273141" y="-332543"/>
                <a:ext cx="39173" cy="50565"/>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9"/>
              <p:cNvSpPr>
                <a:spLocks/>
              </p:cNvSpPr>
              <p:nvPr/>
            </p:nvSpPr>
            <p:spPr bwMode="auto">
              <a:xfrm>
                <a:off x="2005925" y="-362323"/>
                <a:ext cx="15989" cy="23584"/>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70"/>
              <p:cNvSpPr>
                <a:spLocks noEditPoints="1"/>
              </p:cNvSpPr>
              <p:nvPr/>
            </p:nvSpPr>
            <p:spPr bwMode="auto">
              <a:xfrm>
                <a:off x="202471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71"/>
              <p:cNvSpPr>
                <a:spLocks/>
              </p:cNvSpPr>
              <p:nvPr/>
            </p:nvSpPr>
            <p:spPr bwMode="auto">
              <a:xfrm>
                <a:off x="2040701" y="-356127"/>
                <a:ext cx="23184" cy="17388"/>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72"/>
              <p:cNvSpPr>
                <a:spLocks noEditPoints="1"/>
              </p:cNvSpPr>
              <p:nvPr/>
            </p:nvSpPr>
            <p:spPr bwMode="auto">
              <a:xfrm>
                <a:off x="2074278" y="-362323"/>
                <a:ext cx="161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73"/>
              <p:cNvSpPr>
                <a:spLocks noEditPoints="1"/>
              </p:cNvSpPr>
              <p:nvPr/>
            </p:nvSpPr>
            <p:spPr bwMode="auto">
              <a:xfrm>
                <a:off x="2091266" y="-356127"/>
                <a:ext cx="147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74"/>
              <p:cNvSpPr>
                <a:spLocks/>
              </p:cNvSpPr>
              <p:nvPr/>
            </p:nvSpPr>
            <p:spPr bwMode="auto">
              <a:xfrm>
                <a:off x="2108854" y="-363721"/>
                <a:ext cx="5996" cy="25582"/>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75"/>
              <p:cNvSpPr>
                <a:spLocks noEditPoints="1"/>
              </p:cNvSpPr>
              <p:nvPr/>
            </p:nvSpPr>
            <p:spPr bwMode="auto">
              <a:xfrm>
                <a:off x="2116848" y="-363322"/>
                <a:ext cx="5196" cy="24583"/>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76"/>
              <p:cNvSpPr>
                <a:spLocks/>
              </p:cNvSpPr>
              <p:nvPr/>
            </p:nvSpPr>
            <p:spPr bwMode="auto">
              <a:xfrm>
                <a:off x="2124444" y="-356127"/>
                <a:ext cx="13191" cy="17988"/>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77"/>
              <p:cNvSpPr>
                <a:spLocks noEditPoints="1"/>
              </p:cNvSpPr>
              <p:nvPr/>
            </p:nvSpPr>
            <p:spPr bwMode="auto">
              <a:xfrm>
                <a:off x="2138034" y="-343535"/>
                <a:ext cx="5196" cy="5397"/>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78"/>
              <p:cNvSpPr>
                <a:spLocks/>
              </p:cNvSpPr>
              <p:nvPr/>
            </p:nvSpPr>
            <p:spPr bwMode="auto">
              <a:xfrm>
                <a:off x="2314713" y="-332143"/>
                <a:ext cx="4797" cy="6596"/>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9"/>
              <p:cNvSpPr>
                <a:spLocks/>
              </p:cNvSpPr>
              <p:nvPr/>
            </p:nvSpPr>
            <p:spPr bwMode="auto">
              <a:xfrm>
                <a:off x="2320909" y="-332143"/>
                <a:ext cx="5996" cy="6596"/>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3845908" y="694362"/>
              <a:ext cx="505853" cy="507052"/>
              <a:chOff x="2915861" y="-577075"/>
              <a:chExt cx="505853" cy="507052"/>
            </a:xfrm>
          </p:grpSpPr>
          <p:sp>
            <p:nvSpPr>
              <p:cNvPr id="452" name="Rectangle 7"/>
              <p:cNvSpPr>
                <a:spLocks noChangeArrowheads="1"/>
              </p:cNvSpPr>
              <p:nvPr/>
            </p:nvSpPr>
            <p:spPr bwMode="auto">
              <a:xfrm>
                <a:off x="2915861" y="-577075"/>
                <a:ext cx="505853" cy="507052"/>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80"/>
              <p:cNvSpPr>
                <a:spLocks noEditPoints="1"/>
              </p:cNvSpPr>
              <p:nvPr/>
            </p:nvSpPr>
            <p:spPr bwMode="auto">
              <a:xfrm>
                <a:off x="2985813" y="-331843"/>
                <a:ext cx="42571" cy="50166"/>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81"/>
              <p:cNvSpPr>
                <a:spLocks noEditPoints="1"/>
              </p:cNvSpPr>
              <p:nvPr/>
            </p:nvSpPr>
            <p:spPr bwMode="auto">
              <a:xfrm>
                <a:off x="3035778" y="-331843"/>
                <a:ext cx="42971" cy="50166"/>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82"/>
              <p:cNvSpPr>
                <a:spLocks noEditPoints="1"/>
              </p:cNvSpPr>
              <p:nvPr/>
            </p:nvSpPr>
            <p:spPr bwMode="auto">
              <a:xfrm>
                <a:off x="3083546" y="-332642"/>
                <a:ext cx="53364" cy="51565"/>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83"/>
              <p:cNvSpPr>
                <a:spLocks/>
              </p:cNvSpPr>
              <p:nvPr/>
            </p:nvSpPr>
            <p:spPr bwMode="auto">
              <a:xfrm>
                <a:off x="3138308" y="-331843"/>
                <a:ext cx="75548" cy="50166"/>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84"/>
              <p:cNvSpPr>
                <a:spLocks/>
              </p:cNvSpPr>
              <p:nvPr/>
            </p:nvSpPr>
            <p:spPr bwMode="auto">
              <a:xfrm>
                <a:off x="3215855" y="-332243"/>
                <a:ext cx="391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85"/>
              <p:cNvSpPr>
                <a:spLocks/>
              </p:cNvSpPr>
              <p:nvPr/>
            </p:nvSpPr>
            <p:spPr bwMode="auto">
              <a:xfrm>
                <a:off x="3263423" y="-331843"/>
                <a:ext cx="37774" cy="50166"/>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86"/>
              <p:cNvSpPr>
                <a:spLocks noEditPoints="1"/>
              </p:cNvSpPr>
              <p:nvPr/>
            </p:nvSpPr>
            <p:spPr bwMode="auto">
              <a:xfrm>
                <a:off x="3309790" y="-331843"/>
                <a:ext cx="42971" cy="50166"/>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87"/>
              <p:cNvSpPr>
                <a:spLocks/>
              </p:cNvSpPr>
              <p:nvPr/>
            </p:nvSpPr>
            <p:spPr bwMode="auto">
              <a:xfrm>
                <a:off x="2985813" y="-362023"/>
                <a:ext cx="15989" cy="23584"/>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88"/>
              <p:cNvSpPr>
                <a:spLocks noEditPoints="1"/>
              </p:cNvSpPr>
              <p:nvPr/>
            </p:nvSpPr>
            <p:spPr bwMode="auto">
              <a:xfrm>
                <a:off x="3004599"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89"/>
              <p:cNvSpPr>
                <a:spLocks/>
              </p:cNvSpPr>
              <p:nvPr/>
            </p:nvSpPr>
            <p:spPr bwMode="auto">
              <a:xfrm>
                <a:off x="3020789" y="-355827"/>
                <a:ext cx="23184" cy="17388"/>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90"/>
              <p:cNvSpPr>
                <a:spLocks noEditPoints="1"/>
              </p:cNvSpPr>
              <p:nvPr/>
            </p:nvSpPr>
            <p:spPr bwMode="auto">
              <a:xfrm>
                <a:off x="3054366" y="-362023"/>
                <a:ext cx="159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91"/>
              <p:cNvSpPr>
                <a:spLocks noEditPoints="1"/>
              </p:cNvSpPr>
              <p:nvPr/>
            </p:nvSpPr>
            <p:spPr bwMode="auto">
              <a:xfrm>
                <a:off x="3071354"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92"/>
              <p:cNvSpPr>
                <a:spLocks/>
              </p:cNvSpPr>
              <p:nvPr/>
            </p:nvSpPr>
            <p:spPr bwMode="auto">
              <a:xfrm>
                <a:off x="3088343" y="-363422"/>
                <a:ext cx="6596" cy="25582"/>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93"/>
              <p:cNvSpPr>
                <a:spLocks noEditPoints="1"/>
              </p:cNvSpPr>
              <p:nvPr/>
            </p:nvSpPr>
            <p:spPr bwMode="auto">
              <a:xfrm>
                <a:off x="3096737" y="-363022"/>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94"/>
              <p:cNvSpPr>
                <a:spLocks/>
              </p:cNvSpPr>
              <p:nvPr/>
            </p:nvSpPr>
            <p:spPr bwMode="auto">
              <a:xfrm>
                <a:off x="3104332" y="-355827"/>
                <a:ext cx="12791" cy="17988"/>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95"/>
              <p:cNvSpPr>
                <a:spLocks noEditPoints="1"/>
              </p:cNvSpPr>
              <p:nvPr/>
            </p:nvSpPr>
            <p:spPr bwMode="auto">
              <a:xfrm>
                <a:off x="3118122" y="-343235"/>
                <a:ext cx="4597" cy="5397"/>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96"/>
              <p:cNvSpPr>
                <a:spLocks/>
              </p:cNvSpPr>
              <p:nvPr/>
            </p:nvSpPr>
            <p:spPr bwMode="auto">
              <a:xfrm>
                <a:off x="3353760" y="-331843"/>
                <a:ext cx="4597" cy="6596"/>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97"/>
              <p:cNvSpPr>
                <a:spLocks/>
              </p:cNvSpPr>
              <p:nvPr/>
            </p:nvSpPr>
            <p:spPr bwMode="auto">
              <a:xfrm>
                <a:off x="3359756" y="-3318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245"/>
            <p:cNvGrpSpPr/>
            <p:nvPr/>
          </p:nvGrpSpPr>
          <p:grpSpPr>
            <a:xfrm>
              <a:off x="6356048" y="694362"/>
              <a:ext cx="505853" cy="507052"/>
              <a:chOff x="3422348" y="-577375"/>
              <a:chExt cx="505853" cy="507052"/>
            </a:xfrm>
          </p:grpSpPr>
          <p:sp>
            <p:nvSpPr>
              <p:cNvPr id="471" name="Rectangle 10"/>
              <p:cNvSpPr>
                <a:spLocks noChangeArrowheads="1"/>
              </p:cNvSpPr>
              <p:nvPr/>
            </p:nvSpPr>
            <p:spPr bwMode="auto">
              <a:xfrm>
                <a:off x="3422348" y="-577375"/>
                <a:ext cx="505853" cy="50705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98"/>
              <p:cNvSpPr>
                <a:spLocks/>
              </p:cNvSpPr>
              <p:nvPr/>
            </p:nvSpPr>
            <p:spPr bwMode="auto">
              <a:xfrm>
                <a:off x="3462921"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99"/>
              <p:cNvSpPr>
                <a:spLocks/>
              </p:cNvSpPr>
              <p:nvPr/>
            </p:nvSpPr>
            <p:spPr bwMode="auto">
              <a:xfrm>
                <a:off x="3500695" y="-329745"/>
                <a:ext cx="48767" cy="49366"/>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00"/>
              <p:cNvSpPr>
                <a:spLocks/>
              </p:cNvSpPr>
              <p:nvPr/>
            </p:nvSpPr>
            <p:spPr bwMode="auto">
              <a:xfrm>
                <a:off x="3552659" y="-329745"/>
                <a:ext cx="43570" cy="49366"/>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01"/>
              <p:cNvSpPr>
                <a:spLocks/>
              </p:cNvSpPr>
              <p:nvPr/>
            </p:nvSpPr>
            <p:spPr bwMode="auto">
              <a:xfrm>
                <a:off x="3600826" y="-329745"/>
                <a:ext cx="40772" cy="49366"/>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02"/>
              <p:cNvSpPr>
                <a:spLocks/>
              </p:cNvSpPr>
              <p:nvPr/>
            </p:nvSpPr>
            <p:spPr bwMode="auto">
              <a:xfrm>
                <a:off x="3646195" y="-329745"/>
                <a:ext cx="41571" cy="49366"/>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03"/>
              <p:cNvSpPr>
                <a:spLocks/>
              </p:cNvSpPr>
              <p:nvPr/>
            </p:nvSpPr>
            <p:spPr bwMode="auto">
              <a:xfrm>
                <a:off x="3696360" y="-329745"/>
                <a:ext cx="37175" cy="49366"/>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04"/>
              <p:cNvSpPr>
                <a:spLocks/>
              </p:cNvSpPr>
              <p:nvPr/>
            </p:nvSpPr>
            <p:spPr bwMode="auto">
              <a:xfrm>
                <a:off x="3735933" y="-329745"/>
                <a:ext cx="41172" cy="49366"/>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105"/>
              <p:cNvSpPr>
                <a:spLocks noChangeArrowheads="1"/>
              </p:cNvSpPr>
              <p:nvPr/>
            </p:nvSpPr>
            <p:spPr bwMode="auto">
              <a:xfrm>
                <a:off x="3782301" y="-329745"/>
                <a:ext cx="10793" cy="49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06"/>
              <p:cNvSpPr>
                <a:spLocks/>
              </p:cNvSpPr>
              <p:nvPr/>
            </p:nvSpPr>
            <p:spPr bwMode="auto">
              <a:xfrm>
                <a:off x="3799689" y="-330144"/>
                <a:ext cx="45369" cy="50565"/>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07"/>
              <p:cNvSpPr>
                <a:spLocks/>
              </p:cNvSpPr>
              <p:nvPr/>
            </p:nvSpPr>
            <p:spPr bwMode="auto">
              <a:xfrm>
                <a:off x="3846458"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08"/>
              <p:cNvSpPr>
                <a:spLocks/>
              </p:cNvSpPr>
              <p:nvPr/>
            </p:nvSpPr>
            <p:spPr bwMode="auto">
              <a:xfrm>
                <a:off x="3466318" y="-359125"/>
                <a:ext cx="15989" cy="23184"/>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09"/>
              <p:cNvSpPr>
                <a:spLocks noEditPoints="1"/>
              </p:cNvSpPr>
              <p:nvPr/>
            </p:nvSpPr>
            <p:spPr bwMode="auto">
              <a:xfrm>
                <a:off x="3485105" y="-353329"/>
                <a:ext cx="141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10"/>
              <p:cNvSpPr>
                <a:spLocks/>
              </p:cNvSpPr>
              <p:nvPr/>
            </p:nvSpPr>
            <p:spPr bwMode="auto">
              <a:xfrm>
                <a:off x="3501294" y="-353329"/>
                <a:ext cx="22984" cy="17988"/>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11"/>
              <p:cNvSpPr>
                <a:spLocks noEditPoints="1"/>
              </p:cNvSpPr>
              <p:nvPr/>
            </p:nvSpPr>
            <p:spPr bwMode="auto">
              <a:xfrm>
                <a:off x="3534672" y="-359125"/>
                <a:ext cx="16189" cy="23184"/>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12"/>
              <p:cNvSpPr>
                <a:spLocks noEditPoints="1"/>
              </p:cNvSpPr>
              <p:nvPr/>
            </p:nvSpPr>
            <p:spPr bwMode="auto">
              <a:xfrm>
                <a:off x="3551860" y="-353329"/>
                <a:ext cx="139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13"/>
              <p:cNvSpPr>
                <a:spLocks/>
              </p:cNvSpPr>
              <p:nvPr/>
            </p:nvSpPr>
            <p:spPr bwMode="auto">
              <a:xfrm>
                <a:off x="3568848" y="-360924"/>
                <a:ext cx="6596" cy="25582"/>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14"/>
              <p:cNvSpPr>
                <a:spLocks noEditPoints="1"/>
              </p:cNvSpPr>
              <p:nvPr/>
            </p:nvSpPr>
            <p:spPr bwMode="auto">
              <a:xfrm>
                <a:off x="3577242" y="-360524"/>
                <a:ext cx="4797" cy="24583"/>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15"/>
              <p:cNvSpPr>
                <a:spLocks/>
              </p:cNvSpPr>
              <p:nvPr/>
            </p:nvSpPr>
            <p:spPr bwMode="auto">
              <a:xfrm>
                <a:off x="3584837" y="-353329"/>
                <a:ext cx="12791" cy="17988"/>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16"/>
              <p:cNvSpPr>
                <a:spLocks noEditPoints="1"/>
              </p:cNvSpPr>
              <p:nvPr/>
            </p:nvSpPr>
            <p:spPr bwMode="auto">
              <a:xfrm>
                <a:off x="3598427" y="-340537"/>
                <a:ext cx="4797" cy="5196"/>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17"/>
              <p:cNvSpPr>
                <a:spLocks/>
              </p:cNvSpPr>
              <p:nvPr/>
            </p:nvSpPr>
            <p:spPr bwMode="auto">
              <a:xfrm>
                <a:off x="3888029" y="-330144"/>
                <a:ext cx="5196" cy="6596"/>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18"/>
              <p:cNvSpPr>
                <a:spLocks/>
              </p:cNvSpPr>
              <p:nvPr/>
            </p:nvSpPr>
            <p:spPr bwMode="auto">
              <a:xfrm>
                <a:off x="3894624" y="-330144"/>
                <a:ext cx="6196" cy="6596"/>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4850044" y="694362"/>
              <a:ext cx="505653" cy="507052"/>
              <a:chOff x="2412698" y="-577375"/>
              <a:chExt cx="505653" cy="507052"/>
            </a:xfrm>
          </p:grpSpPr>
          <p:sp>
            <p:nvSpPr>
              <p:cNvPr id="493" name="Rectangle 9"/>
              <p:cNvSpPr>
                <a:spLocks noChangeArrowheads="1"/>
              </p:cNvSpPr>
              <p:nvPr/>
            </p:nvSpPr>
            <p:spPr bwMode="auto">
              <a:xfrm>
                <a:off x="2412698" y="-577375"/>
                <a:ext cx="505653" cy="507052"/>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94" name="Picture 493"/>
              <p:cNvPicPr>
                <a:picLocks noChangeAspect="1"/>
              </p:cNvPicPr>
              <p:nvPr/>
            </p:nvPicPr>
            <p:blipFill>
              <a:blip r:embed="rId11"/>
              <a:stretch>
                <a:fillRect/>
              </a:stretch>
            </p:blipFill>
            <p:spPr>
              <a:xfrm>
                <a:off x="2524461" y="-359124"/>
                <a:ext cx="281195" cy="74787"/>
              </a:xfrm>
              <a:prstGeom prst="rect">
                <a:avLst/>
              </a:prstGeom>
            </p:spPr>
          </p:pic>
        </p:grpSp>
      </p:grpSp>
      <p:grpSp>
        <p:nvGrpSpPr>
          <p:cNvPr id="497" name="Group 496"/>
          <p:cNvGrpSpPr/>
          <p:nvPr/>
        </p:nvGrpSpPr>
        <p:grpSpPr>
          <a:xfrm>
            <a:off x="5464803" y="2182669"/>
            <a:ext cx="2573614" cy="370993"/>
            <a:chOff x="3344440" y="694362"/>
            <a:chExt cx="3517461" cy="507052"/>
          </a:xfrm>
        </p:grpSpPr>
        <p:grpSp>
          <p:nvGrpSpPr>
            <p:cNvPr id="498" name="Group 497"/>
            <p:cNvGrpSpPr/>
            <p:nvPr/>
          </p:nvGrpSpPr>
          <p:grpSpPr>
            <a:xfrm>
              <a:off x="3344440" y="694362"/>
              <a:ext cx="505253" cy="507052"/>
              <a:chOff x="1401340" y="-577375"/>
              <a:chExt cx="505253" cy="507052"/>
            </a:xfrm>
          </p:grpSpPr>
          <p:sp>
            <p:nvSpPr>
              <p:cNvPr id="605" name="Rectangle 6"/>
              <p:cNvSpPr>
                <a:spLocks noChangeArrowheads="1"/>
              </p:cNvSpPr>
              <p:nvPr/>
            </p:nvSpPr>
            <p:spPr bwMode="auto">
              <a:xfrm>
                <a:off x="1401340" y="-577375"/>
                <a:ext cx="505253" cy="507052"/>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2"/>
              <p:cNvSpPr>
                <a:spLocks noEditPoints="1"/>
              </p:cNvSpPr>
              <p:nvPr/>
            </p:nvSpPr>
            <p:spPr bwMode="auto">
              <a:xfrm>
                <a:off x="1573822" y="-332543"/>
                <a:ext cx="53364" cy="50565"/>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13"/>
              <p:cNvSpPr>
                <a:spLocks noEditPoints="1"/>
              </p:cNvSpPr>
              <p:nvPr/>
            </p:nvSpPr>
            <p:spPr bwMode="auto">
              <a:xfrm>
                <a:off x="1630783" y="-332143"/>
                <a:ext cx="40172" cy="50166"/>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4"/>
              <p:cNvSpPr>
                <a:spLocks/>
              </p:cNvSpPr>
              <p:nvPr/>
            </p:nvSpPr>
            <p:spPr bwMode="auto">
              <a:xfrm>
                <a:off x="1675352" y="-332143"/>
                <a:ext cx="49966" cy="50166"/>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15"/>
              <p:cNvSpPr>
                <a:spLocks/>
              </p:cNvSpPr>
              <p:nvPr/>
            </p:nvSpPr>
            <p:spPr bwMode="auto">
              <a:xfrm>
                <a:off x="1576020" y="-362323"/>
                <a:ext cx="161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6"/>
              <p:cNvSpPr>
                <a:spLocks noEditPoints="1"/>
              </p:cNvSpPr>
              <p:nvPr/>
            </p:nvSpPr>
            <p:spPr bwMode="auto">
              <a:xfrm>
                <a:off x="1595007"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17"/>
              <p:cNvSpPr>
                <a:spLocks/>
              </p:cNvSpPr>
              <p:nvPr/>
            </p:nvSpPr>
            <p:spPr bwMode="auto">
              <a:xfrm>
                <a:off x="1610996"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8"/>
              <p:cNvSpPr>
                <a:spLocks noEditPoints="1"/>
              </p:cNvSpPr>
              <p:nvPr/>
            </p:nvSpPr>
            <p:spPr bwMode="auto">
              <a:xfrm>
                <a:off x="1644573"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
              <p:cNvSpPr>
                <a:spLocks noEditPoints="1"/>
              </p:cNvSpPr>
              <p:nvPr/>
            </p:nvSpPr>
            <p:spPr bwMode="auto">
              <a:xfrm>
                <a:off x="1661561"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20"/>
              <p:cNvSpPr>
                <a:spLocks/>
              </p:cNvSpPr>
              <p:nvPr/>
            </p:nvSpPr>
            <p:spPr bwMode="auto">
              <a:xfrm>
                <a:off x="1678949"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21"/>
              <p:cNvSpPr>
                <a:spLocks noEditPoints="1"/>
              </p:cNvSpPr>
              <p:nvPr/>
            </p:nvSpPr>
            <p:spPr bwMode="auto">
              <a:xfrm>
                <a:off x="1687144"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22"/>
              <p:cNvSpPr>
                <a:spLocks/>
              </p:cNvSpPr>
              <p:nvPr/>
            </p:nvSpPr>
            <p:spPr bwMode="auto">
              <a:xfrm>
                <a:off x="1695138"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23"/>
              <p:cNvSpPr>
                <a:spLocks noEditPoints="1"/>
              </p:cNvSpPr>
              <p:nvPr/>
            </p:nvSpPr>
            <p:spPr bwMode="auto">
              <a:xfrm>
                <a:off x="1708329"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24"/>
              <p:cNvSpPr>
                <a:spLocks/>
              </p:cNvSpPr>
              <p:nvPr/>
            </p:nvSpPr>
            <p:spPr bwMode="auto">
              <a:xfrm>
                <a:off x="1733312" y="-33214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5"/>
              <p:cNvSpPr>
                <a:spLocks/>
              </p:cNvSpPr>
              <p:nvPr/>
            </p:nvSpPr>
            <p:spPr bwMode="auto">
              <a:xfrm>
                <a:off x="1739907" y="-3321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9" name="Group 498"/>
            <p:cNvGrpSpPr/>
            <p:nvPr/>
          </p:nvGrpSpPr>
          <p:grpSpPr>
            <a:xfrm>
              <a:off x="5351912" y="694433"/>
              <a:ext cx="505853" cy="506911"/>
              <a:chOff x="3918434" y="-577375"/>
              <a:chExt cx="505853" cy="506911"/>
            </a:xfrm>
          </p:grpSpPr>
          <p:sp>
            <p:nvSpPr>
              <p:cNvPr id="587" name="Rectangle 5"/>
              <p:cNvSpPr>
                <a:spLocks noChangeArrowheads="1"/>
              </p:cNvSpPr>
              <p:nvPr/>
            </p:nvSpPr>
            <p:spPr bwMode="auto">
              <a:xfrm>
                <a:off x="3918434" y="-577375"/>
                <a:ext cx="505853" cy="506911"/>
              </a:xfrm>
              <a:prstGeom prst="rect">
                <a:avLst/>
              </a:prstGeom>
              <a:solidFill>
                <a:srgbClr val="17B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26"/>
              <p:cNvSpPr>
                <a:spLocks/>
              </p:cNvSpPr>
              <p:nvPr/>
            </p:nvSpPr>
            <p:spPr bwMode="auto">
              <a:xfrm>
                <a:off x="4046546" y="-329094"/>
                <a:ext cx="49166" cy="49166"/>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7"/>
              <p:cNvSpPr>
                <a:spLocks noEditPoints="1"/>
              </p:cNvSpPr>
              <p:nvPr/>
            </p:nvSpPr>
            <p:spPr bwMode="auto">
              <a:xfrm>
                <a:off x="4101709" y="-330093"/>
                <a:ext cx="52564" cy="51165"/>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
              <p:cNvSpPr>
                <a:spLocks noEditPoints="1"/>
              </p:cNvSpPr>
              <p:nvPr/>
            </p:nvSpPr>
            <p:spPr bwMode="auto">
              <a:xfrm>
                <a:off x="4160268" y="-329094"/>
                <a:ext cx="41571" cy="49166"/>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29"/>
              <p:cNvSpPr>
                <a:spLocks noChangeArrowheads="1"/>
              </p:cNvSpPr>
              <p:nvPr/>
            </p:nvSpPr>
            <p:spPr bwMode="auto">
              <a:xfrm>
                <a:off x="4208036" y="-329094"/>
                <a:ext cx="10393" cy="49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30"/>
              <p:cNvSpPr>
                <a:spLocks/>
              </p:cNvSpPr>
              <p:nvPr/>
            </p:nvSpPr>
            <p:spPr bwMode="auto">
              <a:xfrm>
                <a:off x="4227422" y="-329094"/>
                <a:ext cx="35376" cy="49166"/>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31"/>
              <p:cNvSpPr>
                <a:spLocks/>
              </p:cNvSpPr>
              <p:nvPr/>
            </p:nvSpPr>
            <p:spPr bwMode="auto">
              <a:xfrm>
                <a:off x="4267595" y="-329094"/>
                <a:ext cx="37175" cy="49166"/>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32"/>
              <p:cNvSpPr>
                <a:spLocks/>
              </p:cNvSpPr>
              <p:nvPr/>
            </p:nvSpPr>
            <p:spPr bwMode="auto">
              <a:xfrm>
                <a:off x="4046546" y="-358873"/>
                <a:ext cx="15989" cy="23584"/>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33"/>
              <p:cNvSpPr>
                <a:spLocks noEditPoints="1"/>
              </p:cNvSpPr>
              <p:nvPr/>
            </p:nvSpPr>
            <p:spPr bwMode="auto">
              <a:xfrm>
                <a:off x="4065333" y="-352678"/>
                <a:ext cx="141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34"/>
              <p:cNvSpPr>
                <a:spLocks/>
              </p:cNvSpPr>
              <p:nvPr/>
            </p:nvSpPr>
            <p:spPr bwMode="auto">
              <a:xfrm>
                <a:off x="4081522" y="-352678"/>
                <a:ext cx="23184" cy="17388"/>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35"/>
              <p:cNvSpPr>
                <a:spLocks noEditPoints="1"/>
              </p:cNvSpPr>
              <p:nvPr/>
            </p:nvSpPr>
            <p:spPr bwMode="auto">
              <a:xfrm>
                <a:off x="4114500" y="-358873"/>
                <a:ext cx="16589" cy="23584"/>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36"/>
              <p:cNvSpPr>
                <a:spLocks noEditPoints="1"/>
              </p:cNvSpPr>
              <p:nvPr/>
            </p:nvSpPr>
            <p:spPr bwMode="auto">
              <a:xfrm>
                <a:off x="4132087" y="-352678"/>
                <a:ext cx="139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37"/>
              <p:cNvSpPr>
                <a:spLocks/>
              </p:cNvSpPr>
              <p:nvPr/>
            </p:nvSpPr>
            <p:spPr bwMode="auto">
              <a:xfrm>
                <a:off x="4149076" y="-360272"/>
                <a:ext cx="6596" cy="25582"/>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38"/>
              <p:cNvSpPr>
                <a:spLocks noEditPoints="1"/>
              </p:cNvSpPr>
              <p:nvPr/>
            </p:nvSpPr>
            <p:spPr bwMode="auto">
              <a:xfrm>
                <a:off x="4157470" y="-359873"/>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39"/>
              <p:cNvSpPr>
                <a:spLocks/>
              </p:cNvSpPr>
              <p:nvPr/>
            </p:nvSpPr>
            <p:spPr bwMode="auto">
              <a:xfrm>
                <a:off x="4165065" y="-352678"/>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40"/>
              <p:cNvSpPr>
                <a:spLocks noEditPoints="1"/>
              </p:cNvSpPr>
              <p:nvPr/>
            </p:nvSpPr>
            <p:spPr bwMode="auto">
              <a:xfrm>
                <a:off x="4178855" y="-339887"/>
                <a:ext cx="4597" cy="5196"/>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41"/>
              <p:cNvSpPr>
                <a:spLocks/>
              </p:cNvSpPr>
              <p:nvPr/>
            </p:nvSpPr>
            <p:spPr bwMode="auto">
              <a:xfrm>
                <a:off x="4308166" y="-33009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42"/>
              <p:cNvSpPr>
                <a:spLocks/>
              </p:cNvSpPr>
              <p:nvPr/>
            </p:nvSpPr>
            <p:spPr bwMode="auto">
              <a:xfrm>
                <a:off x="4314762" y="-330093"/>
                <a:ext cx="6196" cy="6596"/>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0" name="Group 499"/>
            <p:cNvGrpSpPr/>
            <p:nvPr/>
          </p:nvGrpSpPr>
          <p:grpSpPr>
            <a:xfrm>
              <a:off x="5853980" y="694362"/>
              <a:ext cx="505853" cy="507052"/>
              <a:chOff x="4424287" y="-577375"/>
              <a:chExt cx="505853" cy="507052"/>
            </a:xfrm>
          </p:grpSpPr>
          <p:sp>
            <p:nvSpPr>
              <p:cNvPr id="567" name="Rectangle 11"/>
              <p:cNvSpPr>
                <a:spLocks noChangeArrowheads="1"/>
              </p:cNvSpPr>
              <p:nvPr/>
            </p:nvSpPr>
            <p:spPr bwMode="auto">
              <a:xfrm>
                <a:off x="4424287" y="-577375"/>
                <a:ext cx="505853" cy="507052"/>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43"/>
              <p:cNvSpPr>
                <a:spLocks noChangeArrowheads="1"/>
              </p:cNvSpPr>
              <p:nvPr/>
            </p:nvSpPr>
            <p:spPr bwMode="auto">
              <a:xfrm>
                <a:off x="4528215" y="-332143"/>
                <a:ext cx="11392"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44"/>
              <p:cNvSpPr>
                <a:spLocks/>
              </p:cNvSpPr>
              <p:nvPr/>
            </p:nvSpPr>
            <p:spPr bwMode="auto">
              <a:xfrm>
                <a:off x="4547203" y="-332143"/>
                <a:ext cx="43970" cy="50166"/>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45"/>
              <p:cNvSpPr>
                <a:spLocks/>
              </p:cNvSpPr>
              <p:nvPr/>
            </p:nvSpPr>
            <p:spPr bwMode="auto">
              <a:xfrm>
                <a:off x="4594770" y="-332543"/>
                <a:ext cx="393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46"/>
              <p:cNvSpPr>
                <a:spLocks noChangeArrowheads="1"/>
              </p:cNvSpPr>
              <p:nvPr/>
            </p:nvSpPr>
            <p:spPr bwMode="auto">
              <a:xfrm>
                <a:off x="4639340" y="-332143"/>
                <a:ext cx="10793"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47"/>
              <p:cNvSpPr>
                <a:spLocks/>
              </p:cNvSpPr>
              <p:nvPr/>
            </p:nvSpPr>
            <p:spPr bwMode="auto">
              <a:xfrm>
                <a:off x="4655728" y="-332942"/>
                <a:ext cx="47367" cy="5156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48"/>
              <p:cNvSpPr>
                <a:spLocks/>
              </p:cNvSpPr>
              <p:nvPr/>
            </p:nvSpPr>
            <p:spPr bwMode="auto">
              <a:xfrm>
                <a:off x="4708692" y="-332143"/>
                <a:ext cx="41971" cy="50166"/>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49"/>
              <p:cNvSpPr>
                <a:spLocks/>
              </p:cNvSpPr>
              <p:nvPr/>
            </p:nvSpPr>
            <p:spPr bwMode="auto">
              <a:xfrm>
                <a:off x="4754460" y="-332143"/>
                <a:ext cx="41172" cy="50166"/>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0"/>
              <p:cNvSpPr>
                <a:spLocks/>
              </p:cNvSpPr>
              <p:nvPr/>
            </p:nvSpPr>
            <p:spPr bwMode="auto">
              <a:xfrm>
                <a:off x="4794633" y="-332543"/>
                <a:ext cx="39773" cy="51165"/>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1"/>
              <p:cNvSpPr>
                <a:spLocks/>
              </p:cNvSpPr>
              <p:nvPr/>
            </p:nvSpPr>
            <p:spPr bwMode="auto">
              <a:xfrm>
                <a:off x="4529215" y="-362323"/>
                <a:ext cx="159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2"/>
              <p:cNvSpPr>
                <a:spLocks noEditPoints="1"/>
              </p:cNvSpPr>
              <p:nvPr/>
            </p:nvSpPr>
            <p:spPr bwMode="auto">
              <a:xfrm>
                <a:off x="454820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53"/>
              <p:cNvSpPr>
                <a:spLocks/>
              </p:cNvSpPr>
              <p:nvPr/>
            </p:nvSpPr>
            <p:spPr bwMode="auto">
              <a:xfrm>
                <a:off x="4564191"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4"/>
              <p:cNvSpPr>
                <a:spLocks noEditPoints="1"/>
              </p:cNvSpPr>
              <p:nvPr/>
            </p:nvSpPr>
            <p:spPr bwMode="auto">
              <a:xfrm>
                <a:off x="4597768"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55"/>
              <p:cNvSpPr>
                <a:spLocks noEditPoints="1"/>
              </p:cNvSpPr>
              <p:nvPr/>
            </p:nvSpPr>
            <p:spPr bwMode="auto">
              <a:xfrm>
                <a:off x="4614756"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56"/>
              <p:cNvSpPr>
                <a:spLocks/>
              </p:cNvSpPr>
              <p:nvPr/>
            </p:nvSpPr>
            <p:spPr bwMode="auto">
              <a:xfrm>
                <a:off x="4632144"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57"/>
              <p:cNvSpPr>
                <a:spLocks noEditPoints="1"/>
              </p:cNvSpPr>
              <p:nvPr/>
            </p:nvSpPr>
            <p:spPr bwMode="auto">
              <a:xfrm>
                <a:off x="4640139"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58"/>
              <p:cNvSpPr>
                <a:spLocks/>
              </p:cNvSpPr>
              <p:nvPr/>
            </p:nvSpPr>
            <p:spPr bwMode="auto">
              <a:xfrm>
                <a:off x="4648133"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9"/>
              <p:cNvSpPr>
                <a:spLocks noEditPoints="1"/>
              </p:cNvSpPr>
              <p:nvPr/>
            </p:nvSpPr>
            <p:spPr bwMode="auto">
              <a:xfrm>
                <a:off x="4661524"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60"/>
              <p:cNvSpPr>
                <a:spLocks/>
              </p:cNvSpPr>
              <p:nvPr/>
            </p:nvSpPr>
            <p:spPr bwMode="auto">
              <a:xfrm>
                <a:off x="4839602" y="-332143"/>
                <a:ext cx="5196" cy="6596"/>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61"/>
              <p:cNvSpPr>
                <a:spLocks/>
              </p:cNvSpPr>
              <p:nvPr/>
            </p:nvSpPr>
            <p:spPr bwMode="auto">
              <a:xfrm>
                <a:off x="4846198" y="-332143"/>
                <a:ext cx="5996" cy="6596"/>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500"/>
            <p:cNvGrpSpPr/>
            <p:nvPr/>
          </p:nvGrpSpPr>
          <p:grpSpPr>
            <a:xfrm>
              <a:off x="4347976" y="694362"/>
              <a:ext cx="505853" cy="507052"/>
              <a:chOff x="1906593" y="-577375"/>
              <a:chExt cx="505853" cy="507052"/>
            </a:xfrm>
          </p:grpSpPr>
          <p:sp>
            <p:nvSpPr>
              <p:cNvPr id="548" name="Rectangle 8"/>
              <p:cNvSpPr>
                <a:spLocks noChangeArrowheads="1"/>
              </p:cNvSpPr>
              <p:nvPr/>
            </p:nvSpPr>
            <p:spPr bwMode="auto">
              <a:xfrm>
                <a:off x="1906593" y="-577375"/>
                <a:ext cx="505853" cy="507052"/>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62"/>
              <p:cNvSpPr>
                <a:spLocks/>
              </p:cNvSpPr>
              <p:nvPr/>
            </p:nvSpPr>
            <p:spPr bwMode="auto">
              <a:xfrm>
                <a:off x="2003926" y="-332543"/>
                <a:ext cx="39173" cy="50565"/>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63"/>
              <p:cNvSpPr>
                <a:spLocks/>
              </p:cNvSpPr>
              <p:nvPr/>
            </p:nvSpPr>
            <p:spPr bwMode="auto">
              <a:xfrm>
                <a:off x="2048895" y="-332143"/>
                <a:ext cx="37774" cy="49766"/>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64"/>
              <p:cNvSpPr>
                <a:spLocks noEditPoints="1"/>
              </p:cNvSpPr>
              <p:nvPr/>
            </p:nvSpPr>
            <p:spPr bwMode="auto">
              <a:xfrm>
                <a:off x="2091866" y="-332143"/>
                <a:ext cx="42971" cy="49766"/>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65"/>
              <p:cNvSpPr>
                <a:spLocks/>
              </p:cNvSpPr>
              <p:nvPr/>
            </p:nvSpPr>
            <p:spPr bwMode="auto">
              <a:xfrm>
                <a:off x="2133437" y="-332143"/>
                <a:ext cx="49566" cy="50166"/>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66"/>
              <p:cNvSpPr>
                <a:spLocks/>
              </p:cNvSpPr>
              <p:nvPr/>
            </p:nvSpPr>
            <p:spPr bwMode="auto">
              <a:xfrm>
                <a:off x="2186201" y="-332143"/>
                <a:ext cx="37774" cy="49766"/>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67"/>
              <p:cNvSpPr>
                <a:spLocks noEditPoints="1"/>
              </p:cNvSpPr>
              <p:nvPr/>
            </p:nvSpPr>
            <p:spPr bwMode="auto">
              <a:xfrm>
                <a:off x="2229771" y="-332143"/>
                <a:ext cx="42371" cy="49766"/>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68"/>
              <p:cNvSpPr>
                <a:spLocks/>
              </p:cNvSpPr>
              <p:nvPr/>
            </p:nvSpPr>
            <p:spPr bwMode="auto">
              <a:xfrm>
                <a:off x="2273141" y="-332543"/>
                <a:ext cx="39173" cy="50565"/>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69"/>
              <p:cNvSpPr>
                <a:spLocks/>
              </p:cNvSpPr>
              <p:nvPr/>
            </p:nvSpPr>
            <p:spPr bwMode="auto">
              <a:xfrm>
                <a:off x="2005925" y="-362323"/>
                <a:ext cx="15989" cy="23584"/>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70"/>
              <p:cNvSpPr>
                <a:spLocks noEditPoints="1"/>
              </p:cNvSpPr>
              <p:nvPr/>
            </p:nvSpPr>
            <p:spPr bwMode="auto">
              <a:xfrm>
                <a:off x="202471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71"/>
              <p:cNvSpPr>
                <a:spLocks/>
              </p:cNvSpPr>
              <p:nvPr/>
            </p:nvSpPr>
            <p:spPr bwMode="auto">
              <a:xfrm>
                <a:off x="2040701" y="-356127"/>
                <a:ext cx="23184" cy="17388"/>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72"/>
              <p:cNvSpPr>
                <a:spLocks noEditPoints="1"/>
              </p:cNvSpPr>
              <p:nvPr/>
            </p:nvSpPr>
            <p:spPr bwMode="auto">
              <a:xfrm>
                <a:off x="2074278" y="-362323"/>
                <a:ext cx="161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73"/>
              <p:cNvSpPr>
                <a:spLocks noEditPoints="1"/>
              </p:cNvSpPr>
              <p:nvPr/>
            </p:nvSpPr>
            <p:spPr bwMode="auto">
              <a:xfrm>
                <a:off x="2091266" y="-356127"/>
                <a:ext cx="147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74"/>
              <p:cNvSpPr>
                <a:spLocks/>
              </p:cNvSpPr>
              <p:nvPr/>
            </p:nvSpPr>
            <p:spPr bwMode="auto">
              <a:xfrm>
                <a:off x="2108854" y="-363721"/>
                <a:ext cx="5996" cy="25582"/>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75"/>
              <p:cNvSpPr>
                <a:spLocks noEditPoints="1"/>
              </p:cNvSpPr>
              <p:nvPr/>
            </p:nvSpPr>
            <p:spPr bwMode="auto">
              <a:xfrm>
                <a:off x="2116848" y="-363322"/>
                <a:ext cx="5196" cy="24583"/>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76"/>
              <p:cNvSpPr>
                <a:spLocks/>
              </p:cNvSpPr>
              <p:nvPr/>
            </p:nvSpPr>
            <p:spPr bwMode="auto">
              <a:xfrm>
                <a:off x="2124444" y="-356127"/>
                <a:ext cx="13191" cy="17988"/>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77"/>
              <p:cNvSpPr>
                <a:spLocks noEditPoints="1"/>
              </p:cNvSpPr>
              <p:nvPr/>
            </p:nvSpPr>
            <p:spPr bwMode="auto">
              <a:xfrm>
                <a:off x="2138034" y="-343535"/>
                <a:ext cx="5196" cy="5397"/>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78"/>
              <p:cNvSpPr>
                <a:spLocks/>
              </p:cNvSpPr>
              <p:nvPr/>
            </p:nvSpPr>
            <p:spPr bwMode="auto">
              <a:xfrm>
                <a:off x="2314713" y="-332143"/>
                <a:ext cx="4797" cy="6596"/>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79"/>
              <p:cNvSpPr>
                <a:spLocks/>
              </p:cNvSpPr>
              <p:nvPr/>
            </p:nvSpPr>
            <p:spPr bwMode="auto">
              <a:xfrm>
                <a:off x="2320909" y="-332143"/>
                <a:ext cx="5996" cy="6596"/>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2" name="Group 501"/>
            <p:cNvGrpSpPr/>
            <p:nvPr/>
          </p:nvGrpSpPr>
          <p:grpSpPr>
            <a:xfrm>
              <a:off x="3845908" y="694362"/>
              <a:ext cx="505853" cy="507052"/>
              <a:chOff x="2915861" y="-577075"/>
              <a:chExt cx="505853" cy="507052"/>
            </a:xfrm>
          </p:grpSpPr>
          <p:sp>
            <p:nvSpPr>
              <p:cNvPr id="529" name="Rectangle 7"/>
              <p:cNvSpPr>
                <a:spLocks noChangeArrowheads="1"/>
              </p:cNvSpPr>
              <p:nvPr/>
            </p:nvSpPr>
            <p:spPr bwMode="auto">
              <a:xfrm>
                <a:off x="2915861" y="-577075"/>
                <a:ext cx="505853" cy="507052"/>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80"/>
              <p:cNvSpPr>
                <a:spLocks noEditPoints="1"/>
              </p:cNvSpPr>
              <p:nvPr/>
            </p:nvSpPr>
            <p:spPr bwMode="auto">
              <a:xfrm>
                <a:off x="2985813" y="-331843"/>
                <a:ext cx="42571" cy="50166"/>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81"/>
              <p:cNvSpPr>
                <a:spLocks noEditPoints="1"/>
              </p:cNvSpPr>
              <p:nvPr/>
            </p:nvSpPr>
            <p:spPr bwMode="auto">
              <a:xfrm>
                <a:off x="3035778" y="-331843"/>
                <a:ext cx="42971" cy="50166"/>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82"/>
              <p:cNvSpPr>
                <a:spLocks noEditPoints="1"/>
              </p:cNvSpPr>
              <p:nvPr/>
            </p:nvSpPr>
            <p:spPr bwMode="auto">
              <a:xfrm>
                <a:off x="3083546" y="-332642"/>
                <a:ext cx="53364" cy="51565"/>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83"/>
              <p:cNvSpPr>
                <a:spLocks/>
              </p:cNvSpPr>
              <p:nvPr/>
            </p:nvSpPr>
            <p:spPr bwMode="auto">
              <a:xfrm>
                <a:off x="3138308" y="-331843"/>
                <a:ext cx="75548" cy="50166"/>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84"/>
              <p:cNvSpPr>
                <a:spLocks/>
              </p:cNvSpPr>
              <p:nvPr/>
            </p:nvSpPr>
            <p:spPr bwMode="auto">
              <a:xfrm>
                <a:off x="3215855" y="-332243"/>
                <a:ext cx="391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85"/>
              <p:cNvSpPr>
                <a:spLocks/>
              </p:cNvSpPr>
              <p:nvPr/>
            </p:nvSpPr>
            <p:spPr bwMode="auto">
              <a:xfrm>
                <a:off x="3263423" y="-331843"/>
                <a:ext cx="37774" cy="50166"/>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86"/>
              <p:cNvSpPr>
                <a:spLocks noEditPoints="1"/>
              </p:cNvSpPr>
              <p:nvPr/>
            </p:nvSpPr>
            <p:spPr bwMode="auto">
              <a:xfrm>
                <a:off x="3309790" y="-331843"/>
                <a:ext cx="42971" cy="50166"/>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87"/>
              <p:cNvSpPr>
                <a:spLocks/>
              </p:cNvSpPr>
              <p:nvPr/>
            </p:nvSpPr>
            <p:spPr bwMode="auto">
              <a:xfrm>
                <a:off x="2985813" y="-362023"/>
                <a:ext cx="15989" cy="23584"/>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88"/>
              <p:cNvSpPr>
                <a:spLocks noEditPoints="1"/>
              </p:cNvSpPr>
              <p:nvPr/>
            </p:nvSpPr>
            <p:spPr bwMode="auto">
              <a:xfrm>
                <a:off x="3004599"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89"/>
              <p:cNvSpPr>
                <a:spLocks/>
              </p:cNvSpPr>
              <p:nvPr/>
            </p:nvSpPr>
            <p:spPr bwMode="auto">
              <a:xfrm>
                <a:off x="3020789" y="-355827"/>
                <a:ext cx="23184" cy="17388"/>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90"/>
              <p:cNvSpPr>
                <a:spLocks noEditPoints="1"/>
              </p:cNvSpPr>
              <p:nvPr/>
            </p:nvSpPr>
            <p:spPr bwMode="auto">
              <a:xfrm>
                <a:off x="3054366" y="-362023"/>
                <a:ext cx="159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91"/>
              <p:cNvSpPr>
                <a:spLocks noEditPoints="1"/>
              </p:cNvSpPr>
              <p:nvPr/>
            </p:nvSpPr>
            <p:spPr bwMode="auto">
              <a:xfrm>
                <a:off x="3071354"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92"/>
              <p:cNvSpPr>
                <a:spLocks/>
              </p:cNvSpPr>
              <p:nvPr/>
            </p:nvSpPr>
            <p:spPr bwMode="auto">
              <a:xfrm>
                <a:off x="3088343" y="-363422"/>
                <a:ext cx="6596" cy="25582"/>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93"/>
              <p:cNvSpPr>
                <a:spLocks noEditPoints="1"/>
              </p:cNvSpPr>
              <p:nvPr/>
            </p:nvSpPr>
            <p:spPr bwMode="auto">
              <a:xfrm>
                <a:off x="3096737" y="-363022"/>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94"/>
              <p:cNvSpPr>
                <a:spLocks/>
              </p:cNvSpPr>
              <p:nvPr/>
            </p:nvSpPr>
            <p:spPr bwMode="auto">
              <a:xfrm>
                <a:off x="3104332" y="-355827"/>
                <a:ext cx="12791" cy="17988"/>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95"/>
              <p:cNvSpPr>
                <a:spLocks noEditPoints="1"/>
              </p:cNvSpPr>
              <p:nvPr/>
            </p:nvSpPr>
            <p:spPr bwMode="auto">
              <a:xfrm>
                <a:off x="3118122" y="-343235"/>
                <a:ext cx="4597" cy="5397"/>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96"/>
              <p:cNvSpPr>
                <a:spLocks/>
              </p:cNvSpPr>
              <p:nvPr/>
            </p:nvSpPr>
            <p:spPr bwMode="auto">
              <a:xfrm>
                <a:off x="3353760" y="-331843"/>
                <a:ext cx="4597" cy="6596"/>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97"/>
              <p:cNvSpPr>
                <a:spLocks/>
              </p:cNvSpPr>
              <p:nvPr/>
            </p:nvSpPr>
            <p:spPr bwMode="auto">
              <a:xfrm>
                <a:off x="3359756" y="-3318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3" name="Group 502"/>
            <p:cNvGrpSpPr/>
            <p:nvPr/>
          </p:nvGrpSpPr>
          <p:grpSpPr>
            <a:xfrm>
              <a:off x="6356048" y="694362"/>
              <a:ext cx="505853" cy="507052"/>
              <a:chOff x="3422348" y="-577375"/>
              <a:chExt cx="505853" cy="507052"/>
            </a:xfrm>
          </p:grpSpPr>
          <p:sp>
            <p:nvSpPr>
              <p:cNvPr id="507" name="Rectangle 10"/>
              <p:cNvSpPr>
                <a:spLocks noChangeArrowheads="1"/>
              </p:cNvSpPr>
              <p:nvPr/>
            </p:nvSpPr>
            <p:spPr bwMode="auto">
              <a:xfrm>
                <a:off x="3422348" y="-577375"/>
                <a:ext cx="505853" cy="50705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98"/>
              <p:cNvSpPr>
                <a:spLocks/>
              </p:cNvSpPr>
              <p:nvPr/>
            </p:nvSpPr>
            <p:spPr bwMode="auto">
              <a:xfrm>
                <a:off x="3462921"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99"/>
              <p:cNvSpPr>
                <a:spLocks/>
              </p:cNvSpPr>
              <p:nvPr/>
            </p:nvSpPr>
            <p:spPr bwMode="auto">
              <a:xfrm>
                <a:off x="3500695" y="-329745"/>
                <a:ext cx="48767" cy="49366"/>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00"/>
              <p:cNvSpPr>
                <a:spLocks/>
              </p:cNvSpPr>
              <p:nvPr/>
            </p:nvSpPr>
            <p:spPr bwMode="auto">
              <a:xfrm>
                <a:off x="3552659" y="-329745"/>
                <a:ext cx="43570" cy="49366"/>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01"/>
              <p:cNvSpPr>
                <a:spLocks/>
              </p:cNvSpPr>
              <p:nvPr/>
            </p:nvSpPr>
            <p:spPr bwMode="auto">
              <a:xfrm>
                <a:off x="3600826" y="-329745"/>
                <a:ext cx="40772" cy="49366"/>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02"/>
              <p:cNvSpPr>
                <a:spLocks/>
              </p:cNvSpPr>
              <p:nvPr/>
            </p:nvSpPr>
            <p:spPr bwMode="auto">
              <a:xfrm>
                <a:off x="3646195" y="-329745"/>
                <a:ext cx="41571" cy="49366"/>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03"/>
              <p:cNvSpPr>
                <a:spLocks/>
              </p:cNvSpPr>
              <p:nvPr/>
            </p:nvSpPr>
            <p:spPr bwMode="auto">
              <a:xfrm>
                <a:off x="3696360" y="-329745"/>
                <a:ext cx="37175" cy="49366"/>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04"/>
              <p:cNvSpPr>
                <a:spLocks/>
              </p:cNvSpPr>
              <p:nvPr/>
            </p:nvSpPr>
            <p:spPr bwMode="auto">
              <a:xfrm>
                <a:off x="3735933" y="-329745"/>
                <a:ext cx="41172" cy="49366"/>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105"/>
              <p:cNvSpPr>
                <a:spLocks noChangeArrowheads="1"/>
              </p:cNvSpPr>
              <p:nvPr/>
            </p:nvSpPr>
            <p:spPr bwMode="auto">
              <a:xfrm>
                <a:off x="3782301" y="-329745"/>
                <a:ext cx="10793" cy="49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06"/>
              <p:cNvSpPr>
                <a:spLocks/>
              </p:cNvSpPr>
              <p:nvPr/>
            </p:nvSpPr>
            <p:spPr bwMode="auto">
              <a:xfrm>
                <a:off x="3799689" y="-330144"/>
                <a:ext cx="45369" cy="50565"/>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07"/>
              <p:cNvSpPr>
                <a:spLocks/>
              </p:cNvSpPr>
              <p:nvPr/>
            </p:nvSpPr>
            <p:spPr bwMode="auto">
              <a:xfrm>
                <a:off x="3846458"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08"/>
              <p:cNvSpPr>
                <a:spLocks/>
              </p:cNvSpPr>
              <p:nvPr/>
            </p:nvSpPr>
            <p:spPr bwMode="auto">
              <a:xfrm>
                <a:off x="3466318" y="-359125"/>
                <a:ext cx="15989" cy="23184"/>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09"/>
              <p:cNvSpPr>
                <a:spLocks noEditPoints="1"/>
              </p:cNvSpPr>
              <p:nvPr/>
            </p:nvSpPr>
            <p:spPr bwMode="auto">
              <a:xfrm>
                <a:off x="3485105" y="-353329"/>
                <a:ext cx="141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10"/>
              <p:cNvSpPr>
                <a:spLocks/>
              </p:cNvSpPr>
              <p:nvPr/>
            </p:nvSpPr>
            <p:spPr bwMode="auto">
              <a:xfrm>
                <a:off x="3501294" y="-353329"/>
                <a:ext cx="22984" cy="17988"/>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11"/>
              <p:cNvSpPr>
                <a:spLocks noEditPoints="1"/>
              </p:cNvSpPr>
              <p:nvPr/>
            </p:nvSpPr>
            <p:spPr bwMode="auto">
              <a:xfrm>
                <a:off x="3534672" y="-359125"/>
                <a:ext cx="16189" cy="23184"/>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12"/>
              <p:cNvSpPr>
                <a:spLocks noEditPoints="1"/>
              </p:cNvSpPr>
              <p:nvPr/>
            </p:nvSpPr>
            <p:spPr bwMode="auto">
              <a:xfrm>
                <a:off x="3551860" y="-353329"/>
                <a:ext cx="139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13"/>
              <p:cNvSpPr>
                <a:spLocks/>
              </p:cNvSpPr>
              <p:nvPr/>
            </p:nvSpPr>
            <p:spPr bwMode="auto">
              <a:xfrm>
                <a:off x="3568848" y="-360924"/>
                <a:ext cx="6596" cy="25582"/>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14"/>
              <p:cNvSpPr>
                <a:spLocks noEditPoints="1"/>
              </p:cNvSpPr>
              <p:nvPr/>
            </p:nvSpPr>
            <p:spPr bwMode="auto">
              <a:xfrm>
                <a:off x="3577242" y="-360524"/>
                <a:ext cx="4797" cy="24583"/>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15"/>
              <p:cNvSpPr>
                <a:spLocks/>
              </p:cNvSpPr>
              <p:nvPr/>
            </p:nvSpPr>
            <p:spPr bwMode="auto">
              <a:xfrm>
                <a:off x="3584837" y="-353329"/>
                <a:ext cx="12791" cy="17988"/>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16"/>
              <p:cNvSpPr>
                <a:spLocks noEditPoints="1"/>
              </p:cNvSpPr>
              <p:nvPr/>
            </p:nvSpPr>
            <p:spPr bwMode="auto">
              <a:xfrm>
                <a:off x="3598427" y="-340537"/>
                <a:ext cx="4797" cy="5196"/>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17"/>
              <p:cNvSpPr>
                <a:spLocks/>
              </p:cNvSpPr>
              <p:nvPr/>
            </p:nvSpPr>
            <p:spPr bwMode="auto">
              <a:xfrm>
                <a:off x="3888029" y="-330144"/>
                <a:ext cx="5196" cy="6596"/>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18"/>
              <p:cNvSpPr>
                <a:spLocks/>
              </p:cNvSpPr>
              <p:nvPr/>
            </p:nvSpPr>
            <p:spPr bwMode="auto">
              <a:xfrm>
                <a:off x="3894624" y="-330144"/>
                <a:ext cx="6196" cy="6596"/>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4" name="Group 503"/>
            <p:cNvGrpSpPr/>
            <p:nvPr/>
          </p:nvGrpSpPr>
          <p:grpSpPr>
            <a:xfrm>
              <a:off x="4850044" y="694362"/>
              <a:ext cx="505653" cy="507052"/>
              <a:chOff x="2412698" y="-577375"/>
              <a:chExt cx="505653" cy="507052"/>
            </a:xfrm>
          </p:grpSpPr>
          <p:sp>
            <p:nvSpPr>
              <p:cNvPr id="505" name="Rectangle 9"/>
              <p:cNvSpPr>
                <a:spLocks noChangeArrowheads="1"/>
              </p:cNvSpPr>
              <p:nvPr/>
            </p:nvSpPr>
            <p:spPr bwMode="auto">
              <a:xfrm>
                <a:off x="2412698" y="-577375"/>
                <a:ext cx="505653" cy="507052"/>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06" name="Picture 505"/>
              <p:cNvPicPr>
                <a:picLocks noChangeAspect="1"/>
              </p:cNvPicPr>
              <p:nvPr/>
            </p:nvPicPr>
            <p:blipFill>
              <a:blip r:embed="rId11"/>
              <a:stretch>
                <a:fillRect/>
              </a:stretch>
            </p:blipFill>
            <p:spPr>
              <a:xfrm>
                <a:off x="2524461" y="-359124"/>
                <a:ext cx="281195" cy="74787"/>
              </a:xfrm>
              <a:prstGeom prst="rect">
                <a:avLst/>
              </a:prstGeom>
            </p:spPr>
          </p:pic>
        </p:grpSp>
      </p:grpSp>
      <p:grpSp>
        <p:nvGrpSpPr>
          <p:cNvPr id="620" name="Group 619"/>
          <p:cNvGrpSpPr/>
          <p:nvPr/>
        </p:nvGrpSpPr>
        <p:grpSpPr>
          <a:xfrm>
            <a:off x="2477666" y="4409112"/>
            <a:ext cx="2573614" cy="370993"/>
            <a:chOff x="3344440" y="694362"/>
            <a:chExt cx="3517461" cy="507052"/>
          </a:xfrm>
        </p:grpSpPr>
        <p:grpSp>
          <p:nvGrpSpPr>
            <p:cNvPr id="621" name="Group 620"/>
            <p:cNvGrpSpPr/>
            <p:nvPr/>
          </p:nvGrpSpPr>
          <p:grpSpPr>
            <a:xfrm>
              <a:off x="3344440" y="694362"/>
              <a:ext cx="505253" cy="507052"/>
              <a:chOff x="1401340" y="-577375"/>
              <a:chExt cx="505253" cy="507052"/>
            </a:xfrm>
          </p:grpSpPr>
          <p:sp>
            <p:nvSpPr>
              <p:cNvPr id="728" name="Rectangle 6"/>
              <p:cNvSpPr>
                <a:spLocks noChangeArrowheads="1"/>
              </p:cNvSpPr>
              <p:nvPr/>
            </p:nvSpPr>
            <p:spPr bwMode="auto">
              <a:xfrm>
                <a:off x="1401340" y="-577375"/>
                <a:ext cx="505253" cy="507052"/>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12"/>
              <p:cNvSpPr>
                <a:spLocks noEditPoints="1"/>
              </p:cNvSpPr>
              <p:nvPr/>
            </p:nvSpPr>
            <p:spPr bwMode="auto">
              <a:xfrm>
                <a:off x="1573822" y="-332543"/>
                <a:ext cx="53364" cy="50565"/>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3"/>
              <p:cNvSpPr>
                <a:spLocks noEditPoints="1"/>
              </p:cNvSpPr>
              <p:nvPr/>
            </p:nvSpPr>
            <p:spPr bwMode="auto">
              <a:xfrm>
                <a:off x="1630783" y="-332143"/>
                <a:ext cx="40172" cy="50166"/>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14"/>
              <p:cNvSpPr>
                <a:spLocks/>
              </p:cNvSpPr>
              <p:nvPr/>
            </p:nvSpPr>
            <p:spPr bwMode="auto">
              <a:xfrm>
                <a:off x="1675352" y="-332143"/>
                <a:ext cx="49966" cy="50166"/>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15"/>
              <p:cNvSpPr>
                <a:spLocks/>
              </p:cNvSpPr>
              <p:nvPr/>
            </p:nvSpPr>
            <p:spPr bwMode="auto">
              <a:xfrm>
                <a:off x="1576020" y="-362323"/>
                <a:ext cx="161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16"/>
              <p:cNvSpPr>
                <a:spLocks noEditPoints="1"/>
              </p:cNvSpPr>
              <p:nvPr/>
            </p:nvSpPr>
            <p:spPr bwMode="auto">
              <a:xfrm>
                <a:off x="1595007"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17"/>
              <p:cNvSpPr>
                <a:spLocks/>
              </p:cNvSpPr>
              <p:nvPr/>
            </p:nvSpPr>
            <p:spPr bwMode="auto">
              <a:xfrm>
                <a:off x="1610996"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18"/>
              <p:cNvSpPr>
                <a:spLocks noEditPoints="1"/>
              </p:cNvSpPr>
              <p:nvPr/>
            </p:nvSpPr>
            <p:spPr bwMode="auto">
              <a:xfrm>
                <a:off x="1644573"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19"/>
              <p:cNvSpPr>
                <a:spLocks noEditPoints="1"/>
              </p:cNvSpPr>
              <p:nvPr/>
            </p:nvSpPr>
            <p:spPr bwMode="auto">
              <a:xfrm>
                <a:off x="1661561"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20"/>
              <p:cNvSpPr>
                <a:spLocks/>
              </p:cNvSpPr>
              <p:nvPr/>
            </p:nvSpPr>
            <p:spPr bwMode="auto">
              <a:xfrm>
                <a:off x="1678949"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21"/>
              <p:cNvSpPr>
                <a:spLocks noEditPoints="1"/>
              </p:cNvSpPr>
              <p:nvPr/>
            </p:nvSpPr>
            <p:spPr bwMode="auto">
              <a:xfrm>
                <a:off x="1687144"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Freeform 22"/>
              <p:cNvSpPr>
                <a:spLocks/>
              </p:cNvSpPr>
              <p:nvPr/>
            </p:nvSpPr>
            <p:spPr bwMode="auto">
              <a:xfrm>
                <a:off x="1695138"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23"/>
              <p:cNvSpPr>
                <a:spLocks noEditPoints="1"/>
              </p:cNvSpPr>
              <p:nvPr/>
            </p:nvSpPr>
            <p:spPr bwMode="auto">
              <a:xfrm>
                <a:off x="1708329"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24"/>
              <p:cNvSpPr>
                <a:spLocks/>
              </p:cNvSpPr>
              <p:nvPr/>
            </p:nvSpPr>
            <p:spPr bwMode="auto">
              <a:xfrm>
                <a:off x="1733312" y="-33214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25"/>
              <p:cNvSpPr>
                <a:spLocks/>
              </p:cNvSpPr>
              <p:nvPr/>
            </p:nvSpPr>
            <p:spPr bwMode="auto">
              <a:xfrm>
                <a:off x="1739907" y="-3321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2" name="Group 621"/>
            <p:cNvGrpSpPr/>
            <p:nvPr/>
          </p:nvGrpSpPr>
          <p:grpSpPr>
            <a:xfrm>
              <a:off x="5351912" y="694433"/>
              <a:ext cx="505853" cy="506911"/>
              <a:chOff x="3918434" y="-577375"/>
              <a:chExt cx="505853" cy="506911"/>
            </a:xfrm>
          </p:grpSpPr>
          <p:sp>
            <p:nvSpPr>
              <p:cNvPr id="710" name="Rectangle 5"/>
              <p:cNvSpPr>
                <a:spLocks noChangeArrowheads="1"/>
              </p:cNvSpPr>
              <p:nvPr/>
            </p:nvSpPr>
            <p:spPr bwMode="auto">
              <a:xfrm>
                <a:off x="3918434" y="-577375"/>
                <a:ext cx="505853" cy="50691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6"/>
              <p:cNvSpPr>
                <a:spLocks/>
              </p:cNvSpPr>
              <p:nvPr/>
            </p:nvSpPr>
            <p:spPr bwMode="auto">
              <a:xfrm>
                <a:off x="4046546" y="-329094"/>
                <a:ext cx="49166" cy="49166"/>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27"/>
              <p:cNvSpPr>
                <a:spLocks noEditPoints="1"/>
              </p:cNvSpPr>
              <p:nvPr/>
            </p:nvSpPr>
            <p:spPr bwMode="auto">
              <a:xfrm>
                <a:off x="4101709" y="-330093"/>
                <a:ext cx="52564" cy="51165"/>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28"/>
              <p:cNvSpPr>
                <a:spLocks noEditPoints="1"/>
              </p:cNvSpPr>
              <p:nvPr/>
            </p:nvSpPr>
            <p:spPr bwMode="auto">
              <a:xfrm>
                <a:off x="4160268" y="-329094"/>
                <a:ext cx="41571" cy="49166"/>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Rectangle 29"/>
              <p:cNvSpPr>
                <a:spLocks noChangeArrowheads="1"/>
              </p:cNvSpPr>
              <p:nvPr/>
            </p:nvSpPr>
            <p:spPr bwMode="auto">
              <a:xfrm>
                <a:off x="4208036" y="-329094"/>
                <a:ext cx="10393" cy="49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30"/>
              <p:cNvSpPr>
                <a:spLocks/>
              </p:cNvSpPr>
              <p:nvPr/>
            </p:nvSpPr>
            <p:spPr bwMode="auto">
              <a:xfrm>
                <a:off x="4227422" y="-329094"/>
                <a:ext cx="35376" cy="49166"/>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31"/>
              <p:cNvSpPr>
                <a:spLocks/>
              </p:cNvSpPr>
              <p:nvPr/>
            </p:nvSpPr>
            <p:spPr bwMode="auto">
              <a:xfrm>
                <a:off x="4267595" y="-329094"/>
                <a:ext cx="37175" cy="49166"/>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32"/>
              <p:cNvSpPr>
                <a:spLocks/>
              </p:cNvSpPr>
              <p:nvPr/>
            </p:nvSpPr>
            <p:spPr bwMode="auto">
              <a:xfrm>
                <a:off x="4046546" y="-358873"/>
                <a:ext cx="15989" cy="23584"/>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33"/>
              <p:cNvSpPr>
                <a:spLocks noEditPoints="1"/>
              </p:cNvSpPr>
              <p:nvPr/>
            </p:nvSpPr>
            <p:spPr bwMode="auto">
              <a:xfrm>
                <a:off x="4065333" y="-352678"/>
                <a:ext cx="141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34"/>
              <p:cNvSpPr>
                <a:spLocks/>
              </p:cNvSpPr>
              <p:nvPr/>
            </p:nvSpPr>
            <p:spPr bwMode="auto">
              <a:xfrm>
                <a:off x="4081522" y="-352678"/>
                <a:ext cx="23184" cy="17388"/>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35"/>
              <p:cNvSpPr>
                <a:spLocks noEditPoints="1"/>
              </p:cNvSpPr>
              <p:nvPr/>
            </p:nvSpPr>
            <p:spPr bwMode="auto">
              <a:xfrm>
                <a:off x="4114500" y="-358873"/>
                <a:ext cx="16589" cy="23584"/>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36"/>
              <p:cNvSpPr>
                <a:spLocks noEditPoints="1"/>
              </p:cNvSpPr>
              <p:nvPr/>
            </p:nvSpPr>
            <p:spPr bwMode="auto">
              <a:xfrm>
                <a:off x="4132087" y="-352678"/>
                <a:ext cx="139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37"/>
              <p:cNvSpPr>
                <a:spLocks/>
              </p:cNvSpPr>
              <p:nvPr/>
            </p:nvSpPr>
            <p:spPr bwMode="auto">
              <a:xfrm>
                <a:off x="4149076" y="-360272"/>
                <a:ext cx="6596" cy="25582"/>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38"/>
              <p:cNvSpPr>
                <a:spLocks noEditPoints="1"/>
              </p:cNvSpPr>
              <p:nvPr/>
            </p:nvSpPr>
            <p:spPr bwMode="auto">
              <a:xfrm>
                <a:off x="4157470" y="-359873"/>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39"/>
              <p:cNvSpPr>
                <a:spLocks/>
              </p:cNvSpPr>
              <p:nvPr/>
            </p:nvSpPr>
            <p:spPr bwMode="auto">
              <a:xfrm>
                <a:off x="4165065" y="-352678"/>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40"/>
              <p:cNvSpPr>
                <a:spLocks noEditPoints="1"/>
              </p:cNvSpPr>
              <p:nvPr/>
            </p:nvSpPr>
            <p:spPr bwMode="auto">
              <a:xfrm>
                <a:off x="4178855" y="-339887"/>
                <a:ext cx="4597" cy="5196"/>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41"/>
              <p:cNvSpPr>
                <a:spLocks/>
              </p:cNvSpPr>
              <p:nvPr/>
            </p:nvSpPr>
            <p:spPr bwMode="auto">
              <a:xfrm>
                <a:off x="4308166" y="-33009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42"/>
              <p:cNvSpPr>
                <a:spLocks/>
              </p:cNvSpPr>
              <p:nvPr/>
            </p:nvSpPr>
            <p:spPr bwMode="auto">
              <a:xfrm>
                <a:off x="4314762" y="-330093"/>
                <a:ext cx="6196" cy="6596"/>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3" name="Group 622"/>
            <p:cNvGrpSpPr/>
            <p:nvPr/>
          </p:nvGrpSpPr>
          <p:grpSpPr>
            <a:xfrm>
              <a:off x="5853980" y="694362"/>
              <a:ext cx="505853" cy="507052"/>
              <a:chOff x="4424287" y="-577375"/>
              <a:chExt cx="505853" cy="507052"/>
            </a:xfrm>
          </p:grpSpPr>
          <p:sp>
            <p:nvSpPr>
              <p:cNvPr id="690" name="Rectangle 11"/>
              <p:cNvSpPr>
                <a:spLocks noChangeArrowheads="1"/>
              </p:cNvSpPr>
              <p:nvPr/>
            </p:nvSpPr>
            <p:spPr bwMode="auto">
              <a:xfrm>
                <a:off x="4424287" y="-577375"/>
                <a:ext cx="505853" cy="507052"/>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43"/>
              <p:cNvSpPr>
                <a:spLocks noChangeArrowheads="1"/>
              </p:cNvSpPr>
              <p:nvPr/>
            </p:nvSpPr>
            <p:spPr bwMode="auto">
              <a:xfrm>
                <a:off x="4528215" y="-332143"/>
                <a:ext cx="11392"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44"/>
              <p:cNvSpPr>
                <a:spLocks/>
              </p:cNvSpPr>
              <p:nvPr/>
            </p:nvSpPr>
            <p:spPr bwMode="auto">
              <a:xfrm>
                <a:off x="4547203" y="-332143"/>
                <a:ext cx="43970" cy="50166"/>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45"/>
              <p:cNvSpPr>
                <a:spLocks/>
              </p:cNvSpPr>
              <p:nvPr/>
            </p:nvSpPr>
            <p:spPr bwMode="auto">
              <a:xfrm>
                <a:off x="4594770" y="-332543"/>
                <a:ext cx="393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46"/>
              <p:cNvSpPr>
                <a:spLocks noChangeArrowheads="1"/>
              </p:cNvSpPr>
              <p:nvPr/>
            </p:nvSpPr>
            <p:spPr bwMode="auto">
              <a:xfrm>
                <a:off x="4639340" y="-332143"/>
                <a:ext cx="10793"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47"/>
              <p:cNvSpPr>
                <a:spLocks/>
              </p:cNvSpPr>
              <p:nvPr/>
            </p:nvSpPr>
            <p:spPr bwMode="auto">
              <a:xfrm>
                <a:off x="4655728" y="-332942"/>
                <a:ext cx="47367" cy="5156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48"/>
              <p:cNvSpPr>
                <a:spLocks/>
              </p:cNvSpPr>
              <p:nvPr/>
            </p:nvSpPr>
            <p:spPr bwMode="auto">
              <a:xfrm>
                <a:off x="4708692" y="-332143"/>
                <a:ext cx="41971" cy="50166"/>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49"/>
              <p:cNvSpPr>
                <a:spLocks/>
              </p:cNvSpPr>
              <p:nvPr/>
            </p:nvSpPr>
            <p:spPr bwMode="auto">
              <a:xfrm>
                <a:off x="4754460" y="-332143"/>
                <a:ext cx="41172" cy="50166"/>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50"/>
              <p:cNvSpPr>
                <a:spLocks/>
              </p:cNvSpPr>
              <p:nvPr/>
            </p:nvSpPr>
            <p:spPr bwMode="auto">
              <a:xfrm>
                <a:off x="4794633" y="-332543"/>
                <a:ext cx="39773" cy="51165"/>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51"/>
              <p:cNvSpPr>
                <a:spLocks/>
              </p:cNvSpPr>
              <p:nvPr/>
            </p:nvSpPr>
            <p:spPr bwMode="auto">
              <a:xfrm>
                <a:off x="4529215" y="-362323"/>
                <a:ext cx="159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52"/>
              <p:cNvSpPr>
                <a:spLocks noEditPoints="1"/>
              </p:cNvSpPr>
              <p:nvPr/>
            </p:nvSpPr>
            <p:spPr bwMode="auto">
              <a:xfrm>
                <a:off x="454820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53"/>
              <p:cNvSpPr>
                <a:spLocks/>
              </p:cNvSpPr>
              <p:nvPr/>
            </p:nvSpPr>
            <p:spPr bwMode="auto">
              <a:xfrm>
                <a:off x="4564191"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54"/>
              <p:cNvSpPr>
                <a:spLocks noEditPoints="1"/>
              </p:cNvSpPr>
              <p:nvPr/>
            </p:nvSpPr>
            <p:spPr bwMode="auto">
              <a:xfrm>
                <a:off x="4597768"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55"/>
              <p:cNvSpPr>
                <a:spLocks noEditPoints="1"/>
              </p:cNvSpPr>
              <p:nvPr/>
            </p:nvSpPr>
            <p:spPr bwMode="auto">
              <a:xfrm>
                <a:off x="4614756"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56"/>
              <p:cNvSpPr>
                <a:spLocks/>
              </p:cNvSpPr>
              <p:nvPr/>
            </p:nvSpPr>
            <p:spPr bwMode="auto">
              <a:xfrm>
                <a:off x="4632144"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57"/>
              <p:cNvSpPr>
                <a:spLocks noEditPoints="1"/>
              </p:cNvSpPr>
              <p:nvPr/>
            </p:nvSpPr>
            <p:spPr bwMode="auto">
              <a:xfrm>
                <a:off x="4640139"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58"/>
              <p:cNvSpPr>
                <a:spLocks/>
              </p:cNvSpPr>
              <p:nvPr/>
            </p:nvSpPr>
            <p:spPr bwMode="auto">
              <a:xfrm>
                <a:off x="4648133"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59"/>
              <p:cNvSpPr>
                <a:spLocks noEditPoints="1"/>
              </p:cNvSpPr>
              <p:nvPr/>
            </p:nvSpPr>
            <p:spPr bwMode="auto">
              <a:xfrm>
                <a:off x="4661524"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60"/>
              <p:cNvSpPr>
                <a:spLocks/>
              </p:cNvSpPr>
              <p:nvPr/>
            </p:nvSpPr>
            <p:spPr bwMode="auto">
              <a:xfrm>
                <a:off x="4839602" y="-332143"/>
                <a:ext cx="5196" cy="6596"/>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61"/>
              <p:cNvSpPr>
                <a:spLocks/>
              </p:cNvSpPr>
              <p:nvPr/>
            </p:nvSpPr>
            <p:spPr bwMode="auto">
              <a:xfrm>
                <a:off x="4846198" y="-332143"/>
                <a:ext cx="5996" cy="6596"/>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4" name="Group 623"/>
            <p:cNvGrpSpPr/>
            <p:nvPr/>
          </p:nvGrpSpPr>
          <p:grpSpPr>
            <a:xfrm>
              <a:off x="4347976" y="694362"/>
              <a:ext cx="505853" cy="507052"/>
              <a:chOff x="1906593" y="-577375"/>
              <a:chExt cx="505853" cy="507052"/>
            </a:xfrm>
          </p:grpSpPr>
          <p:sp>
            <p:nvSpPr>
              <p:cNvPr id="671" name="Rectangle 8"/>
              <p:cNvSpPr>
                <a:spLocks noChangeArrowheads="1"/>
              </p:cNvSpPr>
              <p:nvPr/>
            </p:nvSpPr>
            <p:spPr bwMode="auto">
              <a:xfrm>
                <a:off x="1906593" y="-577375"/>
                <a:ext cx="505853" cy="507052"/>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2"/>
              <p:cNvSpPr>
                <a:spLocks/>
              </p:cNvSpPr>
              <p:nvPr/>
            </p:nvSpPr>
            <p:spPr bwMode="auto">
              <a:xfrm>
                <a:off x="2003926" y="-332543"/>
                <a:ext cx="39173" cy="50565"/>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3"/>
              <p:cNvSpPr>
                <a:spLocks/>
              </p:cNvSpPr>
              <p:nvPr/>
            </p:nvSpPr>
            <p:spPr bwMode="auto">
              <a:xfrm>
                <a:off x="2048895" y="-332143"/>
                <a:ext cx="37774" cy="49766"/>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64"/>
              <p:cNvSpPr>
                <a:spLocks noEditPoints="1"/>
              </p:cNvSpPr>
              <p:nvPr/>
            </p:nvSpPr>
            <p:spPr bwMode="auto">
              <a:xfrm>
                <a:off x="2091866" y="-332143"/>
                <a:ext cx="42971" cy="49766"/>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5"/>
              <p:cNvSpPr>
                <a:spLocks/>
              </p:cNvSpPr>
              <p:nvPr/>
            </p:nvSpPr>
            <p:spPr bwMode="auto">
              <a:xfrm>
                <a:off x="2133437" y="-332143"/>
                <a:ext cx="49566" cy="50166"/>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6"/>
              <p:cNvSpPr>
                <a:spLocks/>
              </p:cNvSpPr>
              <p:nvPr/>
            </p:nvSpPr>
            <p:spPr bwMode="auto">
              <a:xfrm>
                <a:off x="2186201" y="-332143"/>
                <a:ext cx="37774" cy="49766"/>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
              <p:cNvSpPr>
                <a:spLocks noEditPoints="1"/>
              </p:cNvSpPr>
              <p:nvPr/>
            </p:nvSpPr>
            <p:spPr bwMode="auto">
              <a:xfrm>
                <a:off x="2229771" y="-332143"/>
                <a:ext cx="42371" cy="49766"/>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8"/>
              <p:cNvSpPr>
                <a:spLocks/>
              </p:cNvSpPr>
              <p:nvPr/>
            </p:nvSpPr>
            <p:spPr bwMode="auto">
              <a:xfrm>
                <a:off x="2273141" y="-332543"/>
                <a:ext cx="39173" cy="50565"/>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9"/>
              <p:cNvSpPr>
                <a:spLocks/>
              </p:cNvSpPr>
              <p:nvPr/>
            </p:nvSpPr>
            <p:spPr bwMode="auto">
              <a:xfrm>
                <a:off x="2005925" y="-362323"/>
                <a:ext cx="15989" cy="23584"/>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70"/>
              <p:cNvSpPr>
                <a:spLocks noEditPoints="1"/>
              </p:cNvSpPr>
              <p:nvPr/>
            </p:nvSpPr>
            <p:spPr bwMode="auto">
              <a:xfrm>
                <a:off x="202471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71"/>
              <p:cNvSpPr>
                <a:spLocks/>
              </p:cNvSpPr>
              <p:nvPr/>
            </p:nvSpPr>
            <p:spPr bwMode="auto">
              <a:xfrm>
                <a:off x="2040701" y="-356127"/>
                <a:ext cx="23184" cy="17388"/>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72"/>
              <p:cNvSpPr>
                <a:spLocks noEditPoints="1"/>
              </p:cNvSpPr>
              <p:nvPr/>
            </p:nvSpPr>
            <p:spPr bwMode="auto">
              <a:xfrm>
                <a:off x="2074278" y="-362323"/>
                <a:ext cx="161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73"/>
              <p:cNvSpPr>
                <a:spLocks noEditPoints="1"/>
              </p:cNvSpPr>
              <p:nvPr/>
            </p:nvSpPr>
            <p:spPr bwMode="auto">
              <a:xfrm>
                <a:off x="2091266" y="-356127"/>
                <a:ext cx="147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74"/>
              <p:cNvSpPr>
                <a:spLocks/>
              </p:cNvSpPr>
              <p:nvPr/>
            </p:nvSpPr>
            <p:spPr bwMode="auto">
              <a:xfrm>
                <a:off x="2108854" y="-363721"/>
                <a:ext cx="5996" cy="25582"/>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75"/>
              <p:cNvSpPr>
                <a:spLocks noEditPoints="1"/>
              </p:cNvSpPr>
              <p:nvPr/>
            </p:nvSpPr>
            <p:spPr bwMode="auto">
              <a:xfrm>
                <a:off x="2116848" y="-363322"/>
                <a:ext cx="5196" cy="24583"/>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76"/>
              <p:cNvSpPr>
                <a:spLocks/>
              </p:cNvSpPr>
              <p:nvPr/>
            </p:nvSpPr>
            <p:spPr bwMode="auto">
              <a:xfrm>
                <a:off x="2124444" y="-356127"/>
                <a:ext cx="13191" cy="17988"/>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77"/>
              <p:cNvSpPr>
                <a:spLocks noEditPoints="1"/>
              </p:cNvSpPr>
              <p:nvPr/>
            </p:nvSpPr>
            <p:spPr bwMode="auto">
              <a:xfrm>
                <a:off x="2138034" y="-343535"/>
                <a:ext cx="5196" cy="5397"/>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78"/>
              <p:cNvSpPr>
                <a:spLocks/>
              </p:cNvSpPr>
              <p:nvPr/>
            </p:nvSpPr>
            <p:spPr bwMode="auto">
              <a:xfrm>
                <a:off x="2314713" y="-332143"/>
                <a:ext cx="4797" cy="6596"/>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79"/>
              <p:cNvSpPr>
                <a:spLocks/>
              </p:cNvSpPr>
              <p:nvPr/>
            </p:nvSpPr>
            <p:spPr bwMode="auto">
              <a:xfrm>
                <a:off x="2320909" y="-332143"/>
                <a:ext cx="5996" cy="6596"/>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5" name="Group 624"/>
            <p:cNvGrpSpPr/>
            <p:nvPr/>
          </p:nvGrpSpPr>
          <p:grpSpPr>
            <a:xfrm>
              <a:off x="3845908" y="694362"/>
              <a:ext cx="505853" cy="507052"/>
              <a:chOff x="2915861" y="-577075"/>
              <a:chExt cx="505853" cy="507052"/>
            </a:xfrm>
          </p:grpSpPr>
          <p:sp>
            <p:nvSpPr>
              <p:cNvPr id="652" name="Rectangle 7"/>
              <p:cNvSpPr>
                <a:spLocks noChangeArrowheads="1"/>
              </p:cNvSpPr>
              <p:nvPr/>
            </p:nvSpPr>
            <p:spPr bwMode="auto">
              <a:xfrm>
                <a:off x="2915861" y="-577075"/>
                <a:ext cx="505853" cy="507052"/>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80"/>
              <p:cNvSpPr>
                <a:spLocks noEditPoints="1"/>
              </p:cNvSpPr>
              <p:nvPr/>
            </p:nvSpPr>
            <p:spPr bwMode="auto">
              <a:xfrm>
                <a:off x="2985813" y="-331843"/>
                <a:ext cx="42571" cy="50166"/>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81"/>
              <p:cNvSpPr>
                <a:spLocks noEditPoints="1"/>
              </p:cNvSpPr>
              <p:nvPr/>
            </p:nvSpPr>
            <p:spPr bwMode="auto">
              <a:xfrm>
                <a:off x="3035778" y="-331843"/>
                <a:ext cx="42971" cy="50166"/>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82"/>
              <p:cNvSpPr>
                <a:spLocks noEditPoints="1"/>
              </p:cNvSpPr>
              <p:nvPr/>
            </p:nvSpPr>
            <p:spPr bwMode="auto">
              <a:xfrm>
                <a:off x="3083546" y="-332642"/>
                <a:ext cx="53364" cy="51565"/>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83"/>
              <p:cNvSpPr>
                <a:spLocks/>
              </p:cNvSpPr>
              <p:nvPr/>
            </p:nvSpPr>
            <p:spPr bwMode="auto">
              <a:xfrm>
                <a:off x="3138308" y="-331843"/>
                <a:ext cx="75548" cy="50166"/>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84"/>
              <p:cNvSpPr>
                <a:spLocks/>
              </p:cNvSpPr>
              <p:nvPr/>
            </p:nvSpPr>
            <p:spPr bwMode="auto">
              <a:xfrm>
                <a:off x="3215855" y="-332243"/>
                <a:ext cx="391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85"/>
              <p:cNvSpPr>
                <a:spLocks/>
              </p:cNvSpPr>
              <p:nvPr/>
            </p:nvSpPr>
            <p:spPr bwMode="auto">
              <a:xfrm>
                <a:off x="3263423" y="-331843"/>
                <a:ext cx="37774" cy="50166"/>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86"/>
              <p:cNvSpPr>
                <a:spLocks noEditPoints="1"/>
              </p:cNvSpPr>
              <p:nvPr/>
            </p:nvSpPr>
            <p:spPr bwMode="auto">
              <a:xfrm>
                <a:off x="3309790" y="-331843"/>
                <a:ext cx="42971" cy="50166"/>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87"/>
              <p:cNvSpPr>
                <a:spLocks/>
              </p:cNvSpPr>
              <p:nvPr/>
            </p:nvSpPr>
            <p:spPr bwMode="auto">
              <a:xfrm>
                <a:off x="2985813" y="-362023"/>
                <a:ext cx="15989" cy="23584"/>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88"/>
              <p:cNvSpPr>
                <a:spLocks noEditPoints="1"/>
              </p:cNvSpPr>
              <p:nvPr/>
            </p:nvSpPr>
            <p:spPr bwMode="auto">
              <a:xfrm>
                <a:off x="3004599"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89"/>
              <p:cNvSpPr>
                <a:spLocks/>
              </p:cNvSpPr>
              <p:nvPr/>
            </p:nvSpPr>
            <p:spPr bwMode="auto">
              <a:xfrm>
                <a:off x="3020789" y="-355827"/>
                <a:ext cx="23184" cy="17388"/>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90"/>
              <p:cNvSpPr>
                <a:spLocks noEditPoints="1"/>
              </p:cNvSpPr>
              <p:nvPr/>
            </p:nvSpPr>
            <p:spPr bwMode="auto">
              <a:xfrm>
                <a:off x="3054366" y="-362023"/>
                <a:ext cx="159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91"/>
              <p:cNvSpPr>
                <a:spLocks noEditPoints="1"/>
              </p:cNvSpPr>
              <p:nvPr/>
            </p:nvSpPr>
            <p:spPr bwMode="auto">
              <a:xfrm>
                <a:off x="3071354"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92"/>
              <p:cNvSpPr>
                <a:spLocks/>
              </p:cNvSpPr>
              <p:nvPr/>
            </p:nvSpPr>
            <p:spPr bwMode="auto">
              <a:xfrm>
                <a:off x="3088343" y="-363422"/>
                <a:ext cx="6596" cy="25582"/>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93"/>
              <p:cNvSpPr>
                <a:spLocks noEditPoints="1"/>
              </p:cNvSpPr>
              <p:nvPr/>
            </p:nvSpPr>
            <p:spPr bwMode="auto">
              <a:xfrm>
                <a:off x="3096737" y="-363022"/>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94"/>
              <p:cNvSpPr>
                <a:spLocks/>
              </p:cNvSpPr>
              <p:nvPr/>
            </p:nvSpPr>
            <p:spPr bwMode="auto">
              <a:xfrm>
                <a:off x="3104332" y="-355827"/>
                <a:ext cx="12791" cy="17988"/>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95"/>
              <p:cNvSpPr>
                <a:spLocks noEditPoints="1"/>
              </p:cNvSpPr>
              <p:nvPr/>
            </p:nvSpPr>
            <p:spPr bwMode="auto">
              <a:xfrm>
                <a:off x="3118122" y="-343235"/>
                <a:ext cx="4597" cy="5397"/>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96"/>
              <p:cNvSpPr>
                <a:spLocks/>
              </p:cNvSpPr>
              <p:nvPr/>
            </p:nvSpPr>
            <p:spPr bwMode="auto">
              <a:xfrm>
                <a:off x="3353760" y="-331843"/>
                <a:ext cx="4597" cy="6596"/>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97"/>
              <p:cNvSpPr>
                <a:spLocks/>
              </p:cNvSpPr>
              <p:nvPr/>
            </p:nvSpPr>
            <p:spPr bwMode="auto">
              <a:xfrm>
                <a:off x="3359756" y="-3318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6" name="Group 625"/>
            <p:cNvGrpSpPr/>
            <p:nvPr/>
          </p:nvGrpSpPr>
          <p:grpSpPr>
            <a:xfrm>
              <a:off x="6356048" y="694362"/>
              <a:ext cx="505853" cy="507052"/>
              <a:chOff x="3422348" y="-577375"/>
              <a:chExt cx="505853" cy="507052"/>
            </a:xfrm>
          </p:grpSpPr>
          <p:sp>
            <p:nvSpPr>
              <p:cNvPr id="630" name="Rectangle 10"/>
              <p:cNvSpPr>
                <a:spLocks noChangeArrowheads="1"/>
              </p:cNvSpPr>
              <p:nvPr/>
            </p:nvSpPr>
            <p:spPr bwMode="auto">
              <a:xfrm>
                <a:off x="3422348" y="-577375"/>
                <a:ext cx="505853" cy="507052"/>
              </a:xfrm>
              <a:prstGeom prst="rect">
                <a:avLst/>
              </a:prstGeom>
              <a:solidFill>
                <a:srgbClr val="7A5A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98"/>
              <p:cNvSpPr>
                <a:spLocks/>
              </p:cNvSpPr>
              <p:nvPr/>
            </p:nvSpPr>
            <p:spPr bwMode="auto">
              <a:xfrm>
                <a:off x="3462921"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99"/>
              <p:cNvSpPr>
                <a:spLocks/>
              </p:cNvSpPr>
              <p:nvPr/>
            </p:nvSpPr>
            <p:spPr bwMode="auto">
              <a:xfrm>
                <a:off x="3500695" y="-329745"/>
                <a:ext cx="48767" cy="49366"/>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100"/>
              <p:cNvSpPr>
                <a:spLocks/>
              </p:cNvSpPr>
              <p:nvPr/>
            </p:nvSpPr>
            <p:spPr bwMode="auto">
              <a:xfrm>
                <a:off x="3552659" y="-329745"/>
                <a:ext cx="43570" cy="49366"/>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101"/>
              <p:cNvSpPr>
                <a:spLocks/>
              </p:cNvSpPr>
              <p:nvPr/>
            </p:nvSpPr>
            <p:spPr bwMode="auto">
              <a:xfrm>
                <a:off x="3600826" y="-329745"/>
                <a:ext cx="40772" cy="49366"/>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102"/>
              <p:cNvSpPr>
                <a:spLocks/>
              </p:cNvSpPr>
              <p:nvPr/>
            </p:nvSpPr>
            <p:spPr bwMode="auto">
              <a:xfrm>
                <a:off x="3646195" y="-329745"/>
                <a:ext cx="41571" cy="49366"/>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103"/>
              <p:cNvSpPr>
                <a:spLocks/>
              </p:cNvSpPr>
              <p:nvPr/>
            </p:nvSpPr>
            <p:spPr bwMode="auto">
              <a:xfrm>
                <a:off x="3696360" y="-329745"/>
                <a:ext cx="37175" cy="49366"/>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104"/>
              <p:cNvSpPr>
                <a:spLocks/>
              </p:cNvSpPr>
              <p:nvPr/>
            </p:nvSpPr>
            <p:spPr bwMode="auto">
              <a:xfrm>
                <a:off x="3735933" y="-329745"/>
                <a:ext cx="41172" cy="49366"/>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105"/>
              <p:cNvSpPr>
                <a:spLocks noChangeArrowheads="1"/>
              </p:cNvSpPr>
              <p:nvPr/>
            </p:nvSpPr>
            <p:spPr bwMode="auto">
              <a:xfrm>
                <a:off x="3782301" y="-329745"/>
                <a:ext cx="10793" cy="49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106"/>
              <p:cNvSpPr>
                <a:spLocks/>
              </p:cNvSpPr>
              <p:nvPr/>
            </p:nvSpPr>
            <p:spPr bwMode="auto">
              <a:xfrm>
                <a:off x="3799689" y="-330144"/>
                <a:ext cx="45369" cy="50565"/>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107"/>
              <p:cNvSpPr>
                <a:spLocks/>
              </p:cNvSpPr>
              <p:nvPr/>
            </p:nvSpPr>
            <p:spPr bwMode="auto">
              <a:xfrm>
                <a:off x="3846458"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108"/>
              <p:cNvSpPr>
                <a:spLocks/>
              </p:cNvSpPr>
              <p:nvPr/>
            </p:nvSpPr>
            <p:spPr bwMode="auto">
              <a:xfrm>
                <a:off x="3466318" y="-359125"/>
                <a:ext cx="15989" cy="23184"/>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109"/>
              <p:cNvSpPr>
                <a:spLocks noEditPoints="1"/>
              </p:cNvSpPr>
              <p:nvPr/>
            </p:nvSpPr>
            <p:spPr bwMode="auto">
              <a:xfrm>
                <a:off x="3485105" y="-353329"/>
                <a:ext cx="141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110"/>
              <p:cNvSpPr>
                <a:spLocks/>
              </p:cNvSpPr>
              <p:nvPr/>
            </p:nvSpPr>
            <p:spPr bwMode="auto">
              <a:xfrm>
                <a:off x="3501294" y="-353329"/>
                <a:ext cx="22984" cy="17988"/>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111"/>
              <p:cNvSpPr>
                <a:spLocks noEditPoints="1"/>
              </p:cNvSpPr>
              <p:nvPr/>
            </p:nvSpPr>
            <p:spPr bwMode="auto">
              <a:xfrm>
                <a:off x="3534672" y="-359125"/>
                <a:ext cx="16189" cy="23184"/>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112"/>
              <p:cNvSpPr>
                <a:spLocks noEditPoints="1"/>
              </p:cNvSpPr>
              <p:nvPr/>
            </p:nvSpPr>
            <p:spPr bwMode="auto">
              <a:xfrm>
                <a:off x="3551860" y="-353329"/>
                <a:ext cx="139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113"/>
              <p:cNvSpPr>
                <a:spLocks/>
              </p:cNvSpPr>
              <p:nvPr/>
            </p:nvSpPr>
            <p:spPr bwMode="auto">
              <a:xfrm>
                <a:off x="3568848" y="-360924"/>
                <a:ext cx="6596" cy="25582"/>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114"/>
              <p:cNvSpPr>
                <a:spLocks noEditPoints="1"/>
              </p:cNvSpPr>
              <p:nvPr/>
            </p:nvSpPr>
            <p:spPr bwMode="auto">
              <a:xfrm>
                <a:off x="3577242" y="-360524"/>
                <a:ext cx="4797" cy="24583"/>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115"/>
              <p:cNvSpPr>
                <a:spLocks/>
              </p:cNvSpPr>
              <p:nvPr/>
            </p:nvSpPr>
            <p:spPr bwMode="auto">
              <a:xfrm>
                <a:off x="3584837" y="-353329"/>
                <a:ext cx="12791" cy="17988"/>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116"/>
              <p:cNvSpPr>
                <a:spLocks noEditPoints="1"/>
              </p:cNvSpPr>
              <p:nvPr/>
            </p:nvSpPr>
            <p:spPr bwMode="auto">
              <a:xfrm>
                <a:off x="3598427" y="-340537"/>
                <a:ext cx="4797" cy="5196"/>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117"/>
              <p:cNvSpPr>
                <a:spLocks/>
              </p:cNvSpPr>
              <p:nvPr/>
            </p:nvSpPr>
            <p:spPr bwMode="auto">
              <a:xfrm>
                <a:off x="3888029" y="-330144"/>
                <a:ext cx="5196" cy="6596"/>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118"/>
              <p:cNvSpPr>
                <a:spLocks/>
              </p:cNvSpPr>
              <p:nvPr/>
            </p:nvSpPr>
            <p:spPr bwMode="auto">
              <a:xfrm>
                <a:off x="3894624" y="-330144"/>
                <a:ext cx="6196" cy="6596"/>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7" name="Group 626"/>
            <p:cNvGrpSpPr/>
            <p:nvPr/>
          </p:nvGrpSpPr>
          <p:grpSpPr>
            <a:xfrm>
              <a:off x="4850044" y="694362"/>
              <a:ext cx="505653" cy="507052"/>
              <a:chOff x="2412698" y="-577375"/>
              <a:chExt cx="505653" cy="507052"/>
            </a:xfrm>
          </p:grpSpPr>
          <p:sp>
            <p:nvSpPr>
              <p:cNvPr id="628" name="Rectangle 9"/>
              <p:cNvSpPr>
                <a:spLocks noChangeArrowheads="1"/>
              </p:cNvSpPr>
              <p:nvPr/>
            </p:nvSpPr>
            <p:spPr bwMode="auto">
              <a:xfrm>
                <a:off x="2412698" y="-577375"/>
                <a:ext cx="505653" cy="507052"/>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29" name="Picture 628"/>
              <p:cNvPicPr>
                <a:picLocks noChangeAspect="1"/>
              </p:cNvPicPr>
              <p:nvPr/>
            </p:nvPicPr>
            <p:blipFill>
              <a:blip r:embed="rId11"/>
              <a:stretch>
                <a:fillRect/>
              </a:stretch>
            </p:blipFill>
            <p:spPr>
              <a:xfrm>
                <a:off x="2524461" y="-359124"/>
                <a:ext cx="281195" cy="74787"/>
              </a:xfrm>
              <a:prstGeom prst="rect">
                <a:avLst/>
              </a:prstGeom>
            </p:spPr>
          </p:pic>
        </p:grpSp>
      </p:grpSp>
      <p:grpSp>
        <p:nvGrpSpPr>
          <p:cNvPr id="745" name="Group 744"/>
          <p:cNvGrpSpPr/>
          <p:nvPr/>
        </p:nvGrpSpPr>
        <p:grpSpPr>
          <a:xfrm>
            <a:off x="5567296" y="4297517"/>
            <a:ext cx="2897558" cy="518018"/>
            <a:chOff x="1641186" y="3124254"/>
            <a:chExt cx="2897558" cy="518018"/>
          </a:xfrm>
        </p:grpSpPr>
        <p:sp>
          <p:nvSpPr>
            <p:cNvPr id="746" name="TextBox 745"/>
            <p:cNvSpPr txBox="1"/>
            <p:nvPr/>
          </p:nvSpPr>
          <p:spPr>
            <a:xfrm>
              <a:off x="2870806" y="3219879"/>
              <a:ext cx="1667938" cy="338554"/>
            </a:xfrm>
            <a:prstGeom prst="rect">
              <a:avLst/>
            </a:prstGeom>
            <a:noFill/>
          </p:spPr>
          <p:txBody>
            <a:bodyPr wrap="square" rtlCol="0">
              <a:spAutoFit/>
            </a:bodyPr>
            <a:lstStyle/>
            <a:p>
              <a:pPr>
                <a:tabLst>
                  <a:tab pos="231769" algn="l"/>
                  <a:tab pos="457189" algn="l"/>
                  <a:tab pos="688958" algn="l"/>
                  <a:tab pos="914377" algn="l"/>
                  <a:tab pos="1146146" algn="l"/>
                </a:tabLst>
              </a:pPr>
              <a:r>
                <a:rPr lang="en-US" sz="800" dirty="0">
                  <a:solidFill>
                    <a:srgbClr val="000000"/>
                  </a:solidFill>
                  <a:latin typeface="+mj-lt"/>
                  <a:ea typeface="Calibri"/>
                  <a:cs typeface="Calibri"/>
                </a:rPr>
                <a:t>AE: </a:t>
              </a:r>
              <a:r>
                <a:rPr lang="en-US" sz="800" dirty="0" smtClean="0">
                  <a:solidFill>
                    <a:srgbClr val="000000"/>
                  </a:solidFill>
                  <a:latin typeface="+mj-lt"/>
                  <a:ea typeface="Calibri"/>
                  <a:cs typeface="Calibri"/>
                </a:rPr>
                <a:t>Adam Morrison</a:t>
              </a:r>
              <a:endParaRPr lang="en-US" sz="800" dirty="0">
                <a:solidFill>
                  <a:srgbClr val="000000"/>
                </a:solidFill>
                <a:latin typeface="+mj-lt"/>
                <a:ea typeface="Calibri"/>
                <a:cs typeface="Calibri"/>
              </a:endParaRPr>
            </a:p>
            <a:p>
              <a:pPr>
                <a:tabLst>
                  <a:tab pos="231769" algn="l"/>
                  <a:tab pos="457189" algn="l"/>
                  <a:tab pos="688958" algn="l"/>
                  <a:tab pos="914377" algn="l"/>
                  <a:tab pos="1146146" algn="l"/>
                </a:tabLst>
              </a:pPr>
              <a:r>
                <a:rPr lang="en-US" sz="800" dirty="0" smtClean="0"/>
                <a:t>TAM: Seth Schwartzman</a:t>
              </a:r>
            </a:p>
          </p:txBody>
        </p:sp>
        <p:pic>
          <p:nvPicPr>
            <p:cNvPr id="747" name="Picture 7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1186" y="3124254"/>
              <a:ext cx="511516" cy="511516"/>
            </a:xfrm>
            <a:prstGeom prst="ellipse">
              <a:avLst/>
            </a:prstGeom>
          </p:spPr>
        </p:pic>
        <p:pic>
          <p:nvPicPr>
            <p:cNvPr id="748" name="Picture 747" descr="unnamed.jpg"/>
            <p:cNvPicPr>
              <a:picLocks noChangeAspect="1"/>
            </p:cNvPicPr>
            <p:nvPr/>
          </p:nvPicPr>
          <p:blipFill rotWithShape="1">
            <a:blip r:embed="rId7">
              <a:extLst>
                <a:ext uri="{28A0092B-C50C-407E-A947-70E740481C1C}">
                  <a14:useLocalDpi xmlns:a14="http://schemas.microsoft.com/office/drawing/2010/main" val="0"/>
                </a:ext>
              </a:extLst>
            </a:blip>
            <a:srcRect t="493" b="24158"/>
            <a:stretch/>
          </p:blipFill>
          <p:spPr>
            <a:xfrm>
              <a:off x="2205890" y="3138292"/>
              <a:ext cx="501773" cy="503980"/>
            </a:xfrm>
            <a:prstGeom prst="ellipse">
              <a:avLst/>
            </a:prstGeom>
          </p:spPr>
        </p:pic>
      </p:grpSp>
    </p:spTree>
    <p:extLst>
      <p:ext uri="{BB962C8B-B14F-4D97-AF65-F5344CB8AC3E}">
        <p14:creationId xmlns:p14="http://schemas.microsoft.com/office/powerpoint/2010/main" val="224304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96"/>
                                        </p:tgtEl>
                                        <p:attrNameLst>
                                          <p:attrName>style.visibility</p:attrName>
                                        </p:attrNameLst>
                                      </p:cBhvr>
                                      <p:to>
                                        <p:strVal val="visible"/>
                                      </p:to>
                                    </p:set>
                                    <p:animEffect transition="in" filter="fade">
                                      <p:cBhvr>
                                        <p:cTn id="10" dur="500"/>
                                        <p:tgtEl>
                                          <p:spTgt spid="496"/>
                                        </p:tgtEl>
                                      </p:cBhvr>
                                    </p:animEffect>
                                  </p:childTnLst>
                                </p:cTn>
                              </p:par>
                              <p:par>
                                <p:cTn id="11" presetID="10" presetClass="entr" presetSubtype="0" fill="hold" nodeType="withEffect">
                                  <p:stCondLst>
                                    <p:cond delay="0"/>
                                  </p:stCondLst>
                                  <p:childTnLst>
                                    <p:set>
                                      <p:cBhvr>
                                        <p:cTn id="12" dur="1" fill="hold">
                                          <p:stCondLst>
                                            <p:cond delay="0"/>
                                          </p:stCondLst>
                                        </p:cTn>
                                        <p:tgtEl>
                                          <p:spTgt spid="743"/>
                                        </p:tgtEl>
                                        <p:attrNameLst>
                                          <p:attrName>style.visibility</p:attrName>
                                        </p:attrNameLst>
                                      </p:cBhvr>
                                      <p:to>
                                        <p:strVal val="visible"/>
                                      </p:to>
                                    </p:set>
                                    <p:animEffect transition="in" filter="fade">
                                      <p:cBhvr>
                                        <p:cTn id="13" dur="500"/>
                                        <p:tgtEl>
                                          <p:spTgt spid="7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497"/>
                                        </p:tgtEl>
                                        <p:attrNameLst>
                                          <p:attrName>style.visibility</p:attrName>
                                        </p:attrNameLst>
                                      </p:cBhvr>
                                      <p:to>
                                        <p:strVal val="visible"/>
                                      </p:to>
                                    </p:set>
                                    <p:animEffect transition="in" filter="fade">
                                      <p:cBhvr>
                                        <p:cTn id="21" dur="500"/>
                                        <p:tgtEl>
                                          <p:spTgt spid="497"/>
                                        </p:tgtEl>
                                      </p:cBhvr>
                                    </p:animEffect>
                                  </p:childTnLst>
                                </p:cTn>
                              </p:par>
                              <p:par>
                                <p:cTn id="22" presetID="10" presetClass="entr" presetSubtype="0" fill="hold" nodeType="withEffect">
                                  <p:stCondLst>
                                    <p:cond delay="0"/>
                                  </p:stCondLst>
                                  <p:childTnLst>
                                    <p:set>
                                      <p:cBhvr>
                                        <p:cTn id="23" dur="1" fill="hold">
                                          <p:stCondLst>
                                            <p:cond delay="0"/>
                                          </p:stCondLst>
                                        </p:cTn>
                                        <p:tgtEl>
                                          <p:spTgt spid="744"/>
                                        </p:tgtEl>
                                        <p:attrNameLst>
                                          <p:attrName>style.visibility</p:attrName>
                                        </p:attrNameLst>
                                      </p:cBhvr>
                                      <p:to>
                                        <p:strVal val="visible"/>
                                      </p:to>
                                    </p:set>
                                    <p:animEffect transition="in" filter="fade">
                                      <p:cBhvr>
                                        <p:cTn id="24" dur="500"/>
                                        <p:tgtEl>
                                          <p:spTgt spid="7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nodeType="withEffect">
                                  <p:stCondLst>
                                    <p:cond delay="0"/>
                                  </p:stCondLst>
                                  <p:childTnLst>
                                    <p:set>
                                      <p:cBhvr>
                                        <p:cTn id="31" dur="1" fill="hold">
                                          <p:stCondLst>
                                            <p:cond delay="0"/>
                                          </p:stCondLst>
                                        </p:cTn>
                                        <p:tgtEl>
                                          <p:spTgt spid="620"/>
                                        </p:tgtEl>
                                        <p:attrNameLst>
                                          <p:attrName>style.visibility</p:attrName>
                                        </p:attrNameLst>
                                      </p:cBhvr>
                                      <p:to>
                                        <p:strVal val="visible"/>
                                      </p:to>
                                    </p:set>
                                    <p:animEffect transition="in" filter="fade">
                                      <p:cBhvr>
                                        <p:cTn id="32" dur="500"/>
                                        <p:tgtEl>
                                          <p:spTgt spid="620"/>
                                        </p:tgtEl>
                                      </p:cBhvr>
                                    </p:animEffect>
                                  </p:childTnLst>
                                </p:cTn>
                              </p:par>
                              <p:par>
                                <p:cTn id="33" presetID="10" presetClass="entr" presetSubtype="0" fill="hold" nodeType="withEffect">
                                  <p:stCondLst>
                                    <p:cond delay="0"/>
                                  </p:stCondLst>
                                  <p:childTnLst>
                                    <p:set>
                                      <p:cBhvr>
                                        <p:cTn id="34" dur="1" fill="hold">
                                          <p:stCondLst>
                                            <p:cond delay="0"/>
                                          </p:stCondLst>
                                        </p:cTn>
                                        <p:tgtEl>
                                          <p:spTgt spid="745"/>
                                        </p:tgtEl>
                                        <p:attrNameLst>
                                          <p:attrName>style.visibility</p:attrName>
                                        </p:attrNameLst>
                                      </p:cBhvr>
                                      <p:to>
                                        <p:strVal val="visible"/>
                                      </p:to>
                                    </p:set>
                                    <p:animEffect transition="in" filter="fade">
                                      <p:cBhvr>
                                        <p:cTn id="35"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4 at 9.22.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7100"/>
            <a:ext cx="9144000" cy="3272992"/>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19047" y="1600200"/>
            <a:ext cx="4980820" cy="1969295"/>
          </a:xfrm>
          <a:prstGeom prst="rect">
            <a:avLst/>
          </a:prstGeom>
          <a:effectLst>
            <a:outerShdw blurRad="50800" dist="38100" dir="2700000" algn="tl" rotWithShape="0">
              <a:srgbClr val="000000">
                <a:alpha val="75000"/>
              </a:srgbClr>
            </a:outerShdw>
          </a:effectLst>
        </p:spPr>
      </p:pic>
      <p:sp>
        <p:nvSpPr>
          <p:cNvPr id="4" name="TextBox 3"/>
          <p:cNvSpPr txBox="1"/>
          <p:nvPr/>
        </p:nvSpPr>
        <p:spPr>
          <a:xfrm>
            <a:off x="6184019" y="4494937"/>
            <a:ext cx="1131181" cy="338554"/>
          </a:xfrm>
          <a:prstGeom prst="rect">
            <a:avLst/>
          </a:prstGeom>
          <a:noFill/>
        </p:spPr>
        <p:txBody>
          <a:bodyPr wrap="square" rtlCol="0">
            <a:spAutoFit/>
          </a:bodyPr>
          <a:lstStyle/>
          <a:p>
            <a:pPr>
              <a:tabLst>
                <a:tab pos="231769" algn="l"/>
                <a:tab pos="457189" algn="l"/>
                <a:tab pos="688958" algn="l"/>
                <a:tab pos="914377" algn="l"/>
                <a:tab pos="1146146" algn="l"/>
              </a:tabLst>
            </a:pPr>
            <a:r>
              <a:rPr lang="en-US" sz="800" dirty="0">
                <a:solidFill>
                  <a:srgbClr val="000000"/>
                </a:solidFill>
                <a:ea typeface="Calibri"/>
                <a:cs typeface="Calibri"/>
              </a:rPr>
              <a:t>AE: Jim </a:t>
            </a:r>
            <a:r>
              <a:rPr lang="en-US" sz="800" dirty="0" err="1">
                <a:solidFill>
                  <a:srgbClr val="000000"/>
                </a:solidFill>
                <a:ea typeface="Calibri"/>
                <a:cs typeface="Calibri"/>
              </a:rPr>
              <a:t>Balestrieri</a:t>
            </a:r>
            <a:endParaRPr lang="en-US" sz="800" dirty="0">
              <a:solidFill>
                <a:srgbClr val="000000"/>
              </a:solidFill>
              <a:ea typeface="Calibri"/>
              <a:cs typeface="Calibri"/>
            </a:endParaRPr>
          </a:p>
          <a:p>
            <a:pPr>
              <a:tabLst>
                <a:tab pos="231769" algn="l"/>
                <a:tab pos="457189" algn="l"/>
                <a:tab pos="688958" algn="l"/>
                <a:tab pos="914377" algn="l"/>
                <a:tab pos="1146146" algn="l"/>
              </a:tabLst>
            </a:pPr>
            <a:r>
              <a:rPr lang="en-US" sz="800" dirty="0"/>
              <a:t>SE: David </a:t>
            </a:r>
            <a:r>
              <a:rPr lang="en-US" sz="800" dirty="0" smtClean="0"/>
              <a:t>Yu</a:t>
            </a:r>
            <a:endParaRPr lang="en-US" sz="800" dirty="0"/>
          </a:p>
        </p:txBody>
      </p:sp>
      <p:pic>
        <p:nvPicPr>
          <p:cNvPr id="6" name="Picture 5" descr="jim_balestrieri.jpg"/>
          <p:cNvPicPr>
            <a:picLocks noChangeAspect="1"/>
          </p:cNvPicPr>
          <p:nvPr/>
        </p:nvPicPr>
        <p:blipFill rotWithShape="1">
          <a:blip r:embed="rId6">
            <a:extLst>
              <a:ext uri="{28A0092B-C50C-407E-A947-70E740481C1C}">
                <a14:useLocalDpi xmlns:a14="http://schemas.microsoft.com/office/drawing/2010/main" val="0"/>
              </a:ext>
            </a:extLst>
          </a:blip>
          <a:srcRect l="7469" t="3799" r="34559" b="39608"/>
          <a:stretch/>
        </p:blipFill>
        <p:spPr>
          <a:xfrm>
            <a:off x="5002213" y="4389365"/>
            <a:ext cx="531642" cy="535856"/>
          </a:xfrm>
          <a:prstGeom prst="ellipse">
            <a:avLst/>
          </a:prstGeom>
        </p:spPr>
      </p:pic>
      <p:pic>
        <p:nvPicPr>
          <p:cNvPr id="7" name="Picture 6"/>
          <p:cNvPicPr>
            <a:picLocks noChangeAspect="1"/>
          </p:cNvPicPr>
          <p:nvPr/>
        </p:nvPicPr>
        <p:blipFill rotWithShape="1">
          <a:blip r:embed="rId7"/>
          <a:srcRect l="15547" t="11550" r="16898" b="38977"/>
          <a:stretch/>
        </p:blipFill>
        <p:spPr>
          <a:xfrm>
            <a:off x="5617842" y="4389365"/>
            <a:ext cx="528078" cy="535856"/>
          </a:xfrm>
          <a:prstGeom prst="ellipse">
            <a:avLst/>
          </a:prstGeom>
        </p:spPr>
      </p:pic>
      <p:grpSp>
        <p:nvGrpSpPr>
          <p:cNvPr id="247" name="Group 246"/>
          <p:cNvGrpSpPr/>
          <p:nvPr/>
        </p:nvGrpSpPr>
        <p:grpSpPr>
          <a:xfrm>
            <a:off x="1191790" y="4390062"/>
            <a:ext cx="3517461" cy="507052"/>
            <a:chOff x="3344440" y="694362"/>
            <a:chExt cx="3517461" cy="507052"/>
          </a:xfrm>
        </p:grpSpPr>
        <p:grpSp>
          <p:nvGrpSpPr>
            <p:cNvPr id="248" name="Group 247"/>
            <p:cNvGrpSpPr/>
            <p:nvPr/>
          </p:nvGrpSpPr>
          <p:grpSpPr>
            <a:xfrm>
              <a:off x="3344440" y="694362"/>
              <a:ext cx="505253" cy="507052"/>
              <a:chOff x="1401340" y="-577375"/>
              <a:chExt cx="505253" cy="507052"/>
            </a:xfrm>
          </p:grpSpPr>
          <p:sp>
            <p:nvSpPr>
              <p:cNvPr id="355" name="Rectangle 6"/>
              <p:cNvSpPr>
                <a:spLocks noChangeArrowheads="1"/>
              </p:cNvSpPr>
              <p:nvPr/>
            </p:nvSpPr>
            <p:spPr bwMode="auto">
              <a:xfrm>
                <a:off x="1401340" y="-577375"/>
                <a:ext cx="505253" cy="507052"/>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2"/>
              <p:cNvSpPr>
                <a:spLocks noEditPoints="1"/>
              </p:cNvSpPr>
              <p:nvPr/>
            </p:nvSpPr>
            <p:spPr bwMode="auto">
              <a:xfrm>
                <a:off x="1573822" y="-332543"/>
                <a:ext cx="53364" cy="50565"/>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3"/>
              <p:cNvSpPr>
                <a:spLocks noEditPoints="1"/>
              </p:cNvSpPr>
              <p:nvPr/>
            </p:nvSpPr>
            <p:spPr bwMode="auto">
              <a:xfrm>
                <a:off x="1630783" y="-332143"/>
                <a:ext cx="40172" cy="50166"/>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
              <p:cNvSpPr>
                <a:spLocks/>
              </p:cNvSpPr>
              <p:nvPr/>
            </p:nvSpPr>
            <p:spPr bwMode="auto">
              <a:xfrm>
                <a:off x="1675352" y="-332143"/>
                <a:ext cx="49966" cy="50166"/>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5"/>
              <p:cNvSpPr>
                <a:spLocks/>
              </p:cNvSpPr>
              <p:nvPr/>
            </p:nvSpPr>
            <p:spPr bwMode="auto">
              <a:xfrm>
                <a:off x="1576020" y="-362323"/>
                <a:ext cx="161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16"/>
              <p:cNvSpPr>
                <a:spLocks noEditPoints="1"/>
              </p:cNvSpPr>
              <p:nvPr/>
            </p:nvSpPr>
            <p:spPr bwMode="auto">
              <a:xfrm>
                <a:off x="1595007"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7"/>
              <p:cNvSpPr>
                <a:spLocks/>
              </p:cNvSpPr>
              <p:nvPr/>
            </p:nvSpPr>
            <p:spPr bwMode="auto">
              <a:xfrm>
                <a:off x="1610996"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8"/>
              <p:cNvSpPr>
                <a:spLocks noEditPoints="1"/>
              </p:cNvSpPr>
              <p:nvPr/>
            </p:nvSpPr>
            <p:spPr bwMode="auto">
              <a:xfrm>
                <a:off x="1644573"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9"/>
              <p:cNvSpPr>
                <a:spLocks noEditPoints="1"/>
              </p:cNvSpPr>
              <p:nvPr/>
            </p:nvSpPr>
            <p:spPr bwMode="auto">
              <a:xfrm>
                <a:off x="1661561"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0"/>
              <p:cNvSpPr>
                <a:spLocks/>
              </p:cNvSpPr>
              <p:nvPr/>
            </p:nvSpPr>
            <p:spPr bwMode="auto">
              <a:xfrm>
                <a:off x="1678949"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1"/>
              <p:cNvSpPr>
                <a:spLocks noEditPoints="1"/>
              </p:cNvSpPr>
              <p:nvPr/>
            </p:nvSpPr>
            <p:spPr bwMode="auto">
              <a:xfrm>
                <a:off x="1687144"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2"/>
              <p:cNvSpPr>
                <a:spLocks/>
              </p:cNvSpPr>
              <p:nvPr/>
            </p:nvSpPr>
            <p:spPr bwMode="auto">
              <a:xfrm>
                <a:off x="1695138"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3"/>
              <p:cNvSpPr>
                <a:spLocks noEditPoints="1"/>
              </p:cNvSpPr>
              <p:nvPr/>
            </p:nvSpPr>
            <p:spPr bwMode="auto">
              <a:xfrm>
                <a:off x="1708329"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4"/>
              <p:cNvSpPr>
                <a:spLocks/>
              </p:cNvSpPr>
              <p:nvPr/>
            </p:nvSpPr>
            <p:spPr bwMode="auto">
              <a:xfrm>
                <a:off x="1733312" y="-33214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25"/>
              <p:cNvSpPr>
                <a:spLocks/>
              </p:cNvSpPr>
              <p:nvPr/>
            </p:nvSpPr>
            <p:spPr bwMode="auto">
              <a:xfrm>
                <a:off x="1739907" y="-3321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48"/>
            <p:cNvGrpSpPr/>
            <p:nvPr/>
          </p:nvGrpSpPr>
          <p:grpSpPr>
            <a:xfrm>
              <a:off x="5351912" y="694433"/>
              <a:ext cx="505853" cy="506911"/>
              <a:chOff x="3918434" y="-577375"/>
              <a:chExt cx="505853" cy="506911"/>
            </a:xfrm>
          </p:grpSpPr>
          <p:sp>
            <p:nvSpPr>
              <p:cNvPr id="337" name="Rectangle 5"/>
              <p:cNvSpPr>
                <a:spLocks noChangeArrowheads="1"/>
              </p:cNvSpPr>
              <p:nvPr/>
            </p:nvSpPr>
            <p:spPr bwMode="auto">
              <a:xfrm>
                <a:off x="3918434" y="-577375"/>
                <a:ext cx="505853" cy="506911"/>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6"/>
              <p:cNvSpPr>
                <a:spLocks/>
              </p:cNvSpPr>
              <p:nvPr/>
            </p:nvSpPr>
            <p:spPr bwMode="auto">
              <a:xfrm>
                <a:off x="4046546" y="-329094"/>
                <a:ext cx="49166" cy="49166"/>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7"/>
              <p:cNvSpPr>
                <a:spLocks noEditPoints="1"/>
              </p:cNvSpPr>
              <p:nvPr/>
            </p:nvSpPr>
            <p:spPr bwMode="auto">
              <a:xfrm>
                <a:off x="4101709" y="-330093"/>
                <a:ext cx="52564" cy="51165"/>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8"/>
              <p:cNvSpPr>
                <a:spLocks noEditPoints="1"/>
              </p:cNvSpPr>
              <p:nvPr/>
            </p:nvSpPr>
            <p:spPr bwMode="auto">
              <a:xfrm>
                <a:off x="4160268" y="-329094"/>
                <a:ext cx="41571" cy="49166"/>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29"/>
              <p:cNvSpPr>
                <a:spLocks noChangeArrowheads="1"/>
              </p:cNvSpPr>
              <p:nvPr/>
            </p:nvSpPr>
            <p:spPr bwMode="auto">
              <a:xfrm>
                <a:off x="4208036" y="-329094"/>
                <a:ext cx="10393" cy="49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0"/>
              <p:cNvSpPr>
                <a:spLocks/>
              </p:cNvSpPr>
              <p:nvPr/>
            </p:nvSpPr>
            <p:spPr bwMode="auto">
              <a:xfrm>
                <a:off x="4227422" y="-329094"/>
                <a:ext cx="35376" cy="49166"/>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1"/>
              <p:cNvSpPr>
                <a:spLocks/>
              </p:cNvSpPr>
              <p:nvPr/>
            </p:nvSpPr>
            <p:spPr bwMode="auto">
              <a:xfrm>
                <a:off x="4267595" y="-329094"/>
                <a:ext cx="37175" cy="49166"/>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2"/>
              <p:cNvSpPr>
                <a:spLocks/>
              </p:cNvSpPr>
              <p:nvPr/>
            </p:nvSpPr>
            <p:spPr bwMode="auto">
              <a:xfrm>
                <a:off x="4046546" y="-358873"/>
                <a:ext cx="15989" cy="23584"/>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3"/>
              <p:cNvSpPr>
                <a:spLocks noEditPoints="1"/>
              </p:cNvSpPr>
              <p:nvPr/>
            </p:nvSpPr>
            <p:spPr bwMode="auto">
              <a:xfrm>
                <a:off x="4065333" y="-352678"/>
                <a:ext cx="141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4"/>
              <p:cNvSpPr>
                <a:spLocks/>
              </p:cNvSpPr>
              <p:nvPr/>
            </p:nvSpPr>
            <p:spPr bwMode="auto">
              <a:xfrm>
                <a:off x="4081522" y="-352678"/>
                <a:ext cx="23184" cy="17388"/>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35"/>
              <p:cNvSpPr>
                <a:spLocks noEditPoints="1"/>
              </p:cNvSpPr>
              <p:nvPr/>
            </p:nvSpPr>
            <p:spPr bwMode="auto">
              <a:xfrm>
                <a:off x="4114500" y="-358873"/>
                <a:ext cx="16589" cy="23584"/>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36"/>
              <p:cNvSpPr>
                <a:spLocks noEditPoints="1"/>
              </p:cNvSpPr>
              <p:nvPr/>
            </p:nvSpPr>
            <p:spPr bwMode="auto">
              <a:xfrm>
                <a:off x="4132087" y="-352678"/>
                <a:ext cx="13990" cy="17988"/>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7"/>
              <p:cNvSpPr>
                <a:spLocks/>
              </p:cNvSpPr>
              <p:nvPr/>
            </p:nvSpPr>
            <p:spPr bwMode="auto">
              <a:xfrm>
                <a:off x="4149076" y="-360272"/>
                <a:ext cx="6596" cy="25582"/>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8"/>
              <p:cNvSpPr>
                <a:spLocks noEditPoints="1"/>
              </p:cNvSpPr>
              <p:nvPr/>
            </p:nvSpPr>
            <p:spPr bwMode="auto">
              <a:xfrm>
                <a:off x="4157470" y="-359873"/>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9"/>
              <p:cNvSpPr>
                <a:spLocks/>
              </p:cNvSpPr>
              <p:nvPr/>
            </p:nvSpPr>
            <p:spPr bwMode="auto">
              <a:xfrm>
                <a:off x="4165065" y="-352678"/>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40"/>
              <p:cNvSpPr>
                <a:spLocks noEditPoints="1"/>
              </p:cNvSpPr>
              <p:nvPr/>
            </p:nvSpPr>
            <p:spPr bwMode="auto">
              <a:xfrm>
                <a:off x="4178855" y="-339887"/>
                <a:ext cx="4597" cy="5196"/>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41"/>
              <p:cNvSpPr>
                <a:spLocks/>
              </p:cNvSpPr>
              <p:nvPr/>
            </p:nvSpPr>
            <p:spPr bwMode="auto">
              <a:xfrm>
                <a:off x="4308166" y="-330093"/>
                <a:ext cx="5196" cy="6596"/>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42"/>
              <p:cNvSpPr>
                <a:spLocks/>
              </p:cNvSpPr>
              <p:nvPr/>
            </p:nvSpPr>
            <p:spPr bwMode="auto">
              <a:xfrm>
                <a:off x="4314762" y="-330093"/>
                <a:ext cx="6196" cy="6596"/>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p:cNvGrpSpPr/>
            <p:nvPr/>
          </p:nvGrpSpPr>
          <p:grpSpPr>
            <a:xfrm>
              <a:off x="5853980" y="694362"/>
              <a:ext cx="505853" cy="507052"/>
              <a:chOff x="4424287" y="-577375"/>
              <a:chExt cx="505853" cy="507052"/>
            </a:xfrm>
          </p:grpSpPr>
          <p:sp>
            <p:nvSpPr>
              <p:cNvPr id="317" name="Rectangle 11"/>
              <p:cNvSpPr>
                <a:spLocks noChangeArrowheads="1"/>
              </p:cNvSpPr>
              <p:nvPr/>
            </p:nvSpPr>
            <p:spPr bwMode="auto">
              <a:xfrm>
                <a:off x="4424287" y="-577375"/>
                <a:ext cx="505853" cy="507052"/>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43"/>
              <p:cNvSpPr>
                <a:spLocks noChangeArrowheads="1"/>
              </p:cNvSpPr>
              <p:nvPr/>
            </p:nvSpPr>
            <p:spPr bwMode="auto">
              <a:xfrm>
                <a:off x="4528215" y="-332143"/>
                <a:ext cx="11392"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44"/>
              <p:cNvSpPr>
                <a:spLocks/>
              </p:cNvSpPr>
              <p:nvPr/>
            </p:nvSpPr>
            <p:spPr bwMode="auto">
              <a:xfrm>
                <a:off x="4547203" y="-332143"/>
                <a:ext cx="43970" cy="50166"/>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45"/>
              <p:cNvSpPr>
                <a:spLocks/>
              </p:cNvSpPr>
              <p:nvPr/>
            </p:nvSpPr>
            <p:spPr bwMode="auto">
              <a:xfrm>
                <a:off x="4594770" y="-332543"/>
                <a:ext cx="393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46"/>
              <p:cNvSpPr>
                <a:spLocks noChangeArrowheads="1"/>
              </p:cNvSpPr>
              <p:nvPr/>
            </p:nvSpPr>
            <p:spPr bwMode="auto">
              <a:xfrm>
                <a:off x="4639340" y="-332143"/>
                <a:ext cx="10793" cy="50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47"/>
              <p:cNvSpPr>
                <a:spLocks/>
              </p:cNvSpPr>
              <p:nvPr/>
            </p:nvSpPr>
            <p:spPr bwMode="auto">
              <a:xfrm>
                <a:off x="4655728" y="-332942"/>
                <a:ext cx="47367" cy="5156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48"/>
              <p:cNvSpPr>
                <a:spLocks/>
              </p:cNvSpPr>
              <p:nvPr/>
            </p:nvSpPr>
            <p:spPr bwMode="auto">
              <a:xfrm>
                <a:off x="4708692" y="-332143"/>
                <a:ext cx="41971" cy="50166"/>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49"/>
              <p:cNvSpPr>
                <a:spLocks/>
              </p:cNvSpPr>
              <p:nvPr/>
            </p:nvSpPr>
            <p:spPr bwMode="auto">
              <a:xfrm>
                <a:off x="4754460" y="-332143"/>
                <a:ext cx="41172" cy="50166"/>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50"/>
              <p:cNvSpPr>
                <a:spLocks/>
              </p:cNvSpPr>
              <p:nvPr/>
            </p:nvSpPr>
            <p:spPr bwMode="auto">
              <a:xfrm>
                <a:off x="4794633" y="-332543"/>
                <a:ext cx="39773" cy="51165"/>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51"/>
              <p:cNvSpPr>
                <a:spLocks/>
              </p:cNvSpPr>
              <p:nvPr/>
            </p:nvSpPr>
            <p:spPr bwMode="auto">
              <a:xfrm>
                <a:off x="4529215" y="-362323"/>
                <a:ext cx="15989" cy="23584"/>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52"/>
              <p:cNvSpPr>
                <a:spLocks noEditPoints="1"/>
              </p:cNvSpPr>
              <p:nvPr/>
            </p:nvSpPr>
            <p:spPr bwMode="auto">
              <a:xfrm>
                <a:off x="454820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53"/>
              <p:cNvSpPr>
                <a:spLocks/>
              </p:cNvSpPr>
              <p:nvPr/>
            </p:nvSpPr>
            <p:spPr bwMode="auto">
              <a:xfrm>
                <a:off x="4564191" y="-356127"/>
                <a:ext cx="23184" cy="17388"/>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54"/>
              <p:cNvSpPr>
                <a:spLocks noEditPoints="1"/>
              </p:cNvSpPr>
              <p:nvPr/>
            </p:nvSpPr>
            <p:spPr bwMode="auto">
              <a:xfrm>
                <a:off x="4597768" y="-362323"/>
                <a:ext cx="15989" cy="23584"/>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55"/>
              <p:cNvSpPr>
                <a:spLocks noEditPoints="1"/>
              </p:cNvSpPr>
              <p:nvPr/>
            </p:nvSpPr>
            <p:spPr bwMode="auto">
              <a:xfrm>
                <a:off x="4614756"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56"/>
              <p:cNvSpPr>
                <a:spLocks/>
              </p:cNvSpPr>
              <p:nvPr/>
            </p:nvSpPr>
            <p:spPr bwMode="auto">
              <a:xfrm>
                <a:off x="4632144" y="-363721"/>
                <a:ext cx="6196" cy="25582"/>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57"/>
              <p:cNvSpPr>
                <a:spLocks noEditPoints="1"/>
              </p:cNvSpPr>
              <p:nvPr/>
            </p:nvSpPr>
            <p:spPr bwMode="auto">
              <a:xfrm>
                <a:off x="4640139" y="-363322"/>
                <a:ext cx="5196" cy="2458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58"/>
              <p:cNvSpPr>
                <a:spLocks/>
              </p:cNvSpPr>
              <p:nvPr/>
            </p:nvSpPr>
            <p:spPr bwMode="auto">
              <a:xfrm>
                <a:off x="4648133" y="-356127"/>
                <a:ext cx="12791" cy="17988"/>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59"/>
              <p:cNvSpPr>
                <a:spLocks noEditPoints="1"/>
              </p:cNvSpPr>
              <p:nvPr/>
            </p:nvSpPr>
            <p:spPr bwMode="auto">
              <a:xfrm>
                <a:off x="4661524" y="-343535"/>
                <a:ext cx="5196" cy="5397"/>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60"/>
              <p:cNvSpPr>
                <a:spLocks/>
              </p:cNvSpPr>
              <p:nvPr/>
            </p:nvSpPr>
            <p:spPr bwMode="auto">
              <a:xfrm>
                <a:off x="4839602" y="-332143"/>
                <a:ext cx="5196" cy="6596"/>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61"/>
              <p:cNvSpPr>
                <a:spLocks/>
              </p:cNvSpPr>
              <p:nvPr/>
            </p:nvSpPr>
            <p:spPr bwMode="auto">
              <a:xfrm>
                <a:off x="4846198" y="-332143"/>
                <a:ext cx="5996" cy="6596"/>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1" name="Group 250"/>
            <p:cNvGrpSpPr/>
            <p:nvPr/>
          </p:nvGrpSpPr>
          <p:grpSpPr>
            <a:xfrm>
              <a:off x="4347976" y="694362"/>
              <a:ext cx="505853" cy="507052"/>
              <a:chOff x="1906593" y="-577375"/>
              <a:chExt cx="505853" cy="507052"/>
            </a:xfrm>
          </p:grpSpPr>
          <p:sp>
            <p:nvSpPr>
              <p:cNvPr id="298" name="Rectangle 8"/>
              <p:cNvSpPr>
                <a:spLocks noChangeArrowheads="1"/>
              </p:cNvSpPr>
              <p:nvPr/>
            </p:nvSpPr>
            <p:spPr bwMode="auto">
              <a:xfrm>
                <a:off x="1906593" y="-577375"/>
                <a:ext cx="505853" cy="507052"/>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62"/>
              <p:cNvSpPr>
                <a:spLocks/>
              </p:cNvSpPr>
              <p:nvPr/>
            </p:nvSpPr>
            <p:spPr bwMode="auto">
              <a:xfrm>
                <a:off x="2003926" y="-332543"/>
                <a:ext cx="39173" cy="50565"/>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63"/>
              <p:cNvSpPr>
                <a:spLocks/>
              </p:cNvSpPr>
              <p:nvPr/>
            </p:nvSpPr>
            <p:spPr bwMode="auto">
              <a:xfrm>
                <a:off x="2048895" y="-332143"/>
                <a:ext cx="37774" cy="49766"/>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64"/>
              <p:cNvSpPr>
                <a:spLocks noEditPoints="1"/>
              </p:cNvSpPr>
              <p:nvPr/>
            </p:nvSpPr>
            <p:spPr bwMode="auto">
              <a:xfrm>
                <a:off x="2091866" y="-332143"/>
                <a:ext cx="42971" cy="49766"/>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5"/>
              <p:cNvSpPr>
                <a:spLocks/>
              </p:cNvSpPr>
              <p:nvPr/>
            </p:nvSpPr>
            <p:spPr bwMode="auto">
              <a:xfrm>
                <a:off x="2133437" y="-332143"/>
                <a:ext cx="49566" cy="50166"/>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66"/>
              <p:cNvSpPr>
                <a:spLocks/>
              </p:cNvSpPr>
              <p:nvPr/>
            </p:nvSpPr>
            <p:spPr bwMode="auto">
              <a:xfrm>
                <a:off x="2186201" y="-332143"/>
                <a:ext cx="37774" cy="49766"/>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67"/>
              <p:cNvSpPr>
                <a:spLocks noEditPoints="1"/>
              </p:cNvSpPr>
              <p:nvPr/>
            </p:nvSpPr>
            <p:spPr bwMode="auto">
              <a:xfrm>
                <a:off x="2229771" y="-332143"/>
                <a:ext cx="42371" cy="49766"/>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68"/>
              <p:cNvSpPr>
                <a:spLocks/>
              </p:cNvSpPr>
              <p:nvPr/>
            </p:nvSpPr>
            <p:spPr bwMode="auto">
              <a:xfrm>
                <a:off x="2273141" y="-332543"/>
                <a:ext cx="39173" cy="50565"/>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69"/>
              <p:cNvSpPr>
                <a:spLocks/>
              </p:cNvSpPr>
              <p:nvPr/>
            </p:nvSpPr>
            <p:spPr bwMode="auto">
              <a:xfrm>
                <a:off x="2005925" y="-362323"/>
                <a:ext cx="15989" cy="23584"/>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70"/>
              <p:cNvSpPr>
                <a:spLocks noEditPoints="1"/>
              </p:cNvSpPr>
              <p:nvPr/>
            </p:nvSpPr>
            <p:spPr bwMode="auto">
              <a:xfrm>
                <a:off x="2024712" y="-356127"/>
                <a:ext cx="145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71"/>
              <p:cNvSpPr>
                <a:spLocks/>
              </p:cNvSpPr>
              <p:nvPr/>
            </p:nvSpPr>
            <p:spPr bwMode="auto">
              <a:xfrm>
                <a:off x="2040701" y="-356127"/>
                <a:ext cx="23184" cy="17388"/>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72"/>
              <p:cNvSpPr>
                <a:spLocks noEditPoints="1"/>
              </p:cNvSpPr>
              <p:nvPr/>
            </p:nvSpPr>
            <p:spPr bwMode="auto">
              <a:xfrm>
                <a:off x="2074278" y="-362323"/>
                <a:ext cx="161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73"/>
              <p:cNvSpPr>
                <a:spLocks noEditPoints="1"/>
              </p:cNvSpPr>
              <p:nvPr/>
            </p:nvSpPr>
            <p:spPr bwMode="auto">
              <a:xfrm>
                <a:off x="2091266" y="-356127"/>
                <a:ext cx="14790" cy="17988"/>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74"/>
              <p:cNvSpPr>
                <a:spLocks/>
              </p:cNvSpPr>
              <p:nvPr/>
            </p:nvSpPr>
            <p:spPr bwMode="auto">
              <a:xfrm>
                <a:off x="2108854" y="-363721"/>
                <a:ext cx="5996" cy="25582"/>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75"/>
              <p:cNvSpPr>
                <a:spLocks noEditPoints="1"/>
              </p:cNvSpPr>
              <p:nvPr/>
            </p:nvSpPr>
            <p:spPr bwMode="auto">
              <a:xfrm>
                <a:off x="2116848" y="-363322"/>
                <a:ext cx="5196" cy="24583"/>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76"/>
              <p:cNvSpPr>
                <a:spLocks/>
              </p:cNvSpPr>
              <p:nvPr/>
            </p:nvSpPr>
            <p:spPr bwMode="auto">
              <a:xfrm>
                <a:off x="2124444" y="-356127"/>
                <a:ext cx="13191" cy="17988"/>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77"/>
              <p:cNvSpPr>
                <a:spLocks noEditPoints="1"/>
              </p:cNvSpPr>
              <p:nvPr/>
            </p:nvSpPr>
            <p:spPr bwMode="auto">
              <a:xfrm>
                <a:off x="2138034" y="-343535"/>
                <a:ext cx="5196" cy="5397"/>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78"/>
              <p:cNvSpPr>
                <a:spLocks/>
              </p:cNvSpPr>
              <p:nvPr/>
            </p:nvSpPr>
            <p:spPr bwMode="auto">
              <a:xfrm>
                <a:off x="2314713" y="-332143"/>
                <a:ext cx="4797" cy="6596"/>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79"/>
              <p:cNvSpPr>
                <a:spLocks/>
              </p:cNvSpPr>
              <p:nvPr/>
            </p:nvSpPr>
            <p:spPr bwMode="auto">
              <a:xfrm>
                <a:off x="2320909" y="-332143"/>
                <a:ext cx="5996" cy="6596"/>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p:cNvGrpSpPr/>
            <p:nvPr/>
          </p:nvGrpSpPr>
          <p:grpSpPr>
            <a:xfrm>
              <a:off x="3845908" y="694362"/>
              <a:ext cx="505853" cy="507052"/>
              <a:chOff x="2915861" y="-577075"/>
              <a:chExt cx="505853" cy="507052"/>
            </a:xfrm>
          </p:grpSpPr>
          <p:sp>
            <p:nvSpPr>
              <p:cNvPr id="279" name="Rectangle 7"/>
              <p:cNvSpPr>
                <a:spLocks noChangeArrowheads="1"/>
              </p:cNvSpPr>
              <p:nvPr/>
            </p:nvSpPr>
            <p:spPr bwMode="auto">
              <a:xfrm>
                <a:off x="2915861" y="-577075"/>
                <a:ext cx="505853" cy="50705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0"/>
              <p:cNvSpPr>
                <a:spLocks noEditPoints="1"/>
              </p:cNvSpPr>
              <p:nvPr/>
            </p:nvSpPr>
            <p:spPr bwMode="auto">
              <a:xfrm>
                <a:off x="2985813" y="-331843"/>
                <a:ext cx="42571" cy="50166"/>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1"/>
              <p:cNvSpPr>
                <a:spLocks noEditPoints="1"/>
              </p:cNvSpPr>
              <p:nvPr/>
            </p:nvSpPr>
            <p:spPr bwMode="auto">
              <a:xfrm>
                <a:off x="3035778" y="-331843"/>
                <a:ext cx="42971" cy="50166"/>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2"/>
              <p:cNvSpPr>
                <a:spLocks noEditPoints="1"/>
              </p:cNvSpPr>
              <p:nvPr/>
            </p:nvSpPr>
            <p:spPr bwMode="auto">
              <a:xfrm>
                <a:off x="3083546" y="-332642"/>
                <a:ext cx="53364" cy="51565"/>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3"/>
              <p:cNvSpPr>
                <a:spLocks/>
              </p:cNvSpPr>
              <p:nvPr/>
            </p:nvSpPr>
            <p:spPr bwMode="auto">
              <a:xfrm>
                <a:off x="3138308" y="-331843"/>
                <a:ext cx="75548" cy="50166"/>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4"/>
              <p:cNvSpPr>
                <a:spLocks/>
              </p:cNvSpPr>
              <p:nvPr/>
            </p:nvSpPr>
            <p:spPr bwMode="auto">
              <a:xfrm>
                <a:off x="3215855" y="-332243"/>
                <a:ext cx="39173" cy="51165"/>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5"/>
              <p:cNvSpPr>
                <a:spLocks/>
              </p:cNvSpPr>
              <p:nvPr/>
            </p:nvSpPr>
            <p:spPr bwMode="auto">
              <a:xfrm>
                <a:off x="3263423" y="-331843"/>
                <a:ext cx="37774" cy="50166"/>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6"/>
              <p:cNvSpPr>
                <a:spLocks noEditPoints="1"/>
              </p:cNvSpPr>
              <p:nvPr/>
            </p:nvSpPr>
            <p:spPr bwMode="auto">
              <a:xfrm>
                <a:off x="3309790" y="-331843"/>
                <a:ext cx="42971" cy="50166"/>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7"/>
              <p:cNvSpPr>
                <a:spLocks/>
              </p:cNvSpPr>
              <p:nvPr/>
            </p:nvSpPr>
            <p:spPr bwMode="auto">
              <a:xfrm>
                <a:off x="2985813" y="-362023"/>
                <a:ext cx="15989" cy="23584"/>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88"/>
              <p:cNvSpPr>
                <a:spLocks noEditPoints="1"/>
              </p:cNvSpPr>
              <p:nvPr/>
            </p:nvSpPr>
            <p:spPr bwMode="auto">
              <a:xfrm>
                <a:off x="3004599"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89"/>
              <p:cNvSpPr>
                <a:spLocks/>
              </p:cNvSpPr>
              <p:nvPr/>
            </p:nvSpPr>
            <p:spPr bwMode="auto">
              <a:xfrm>
                <a:off x="3020789" y="-355827"/>
                <a:ext cx="23184" cy="17388"/>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90"/>
              <p:cNvSpPr>
                <a:spLocks noEditPoints="1"/>
              </p:cNvSpPr>
              <p:nvPr/>
            </p:nvSpPr>
            <p:spPr bwMode="auto">
              <a:xfrm>
                <a:off x="3054366" y="-362023"/>
                <a:ext cx="15989" cy="23584"/>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91"/>
              <p:cNvSpPr>
                <a:spLocks noEditPoints="1"/>
              </p:cNvSpPr>
              <p:nvPr/>
            </p:nvSpPr>
            <p:spPr bwMode="auto">
              <a:xfrm>
                <a:off x="3071354" y="-355827"/>
                <a:ext cx="14190" cy="17988"/>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92"/>
              <p:cNvSpPr>
                <a:spLocks/>
              </p:cNvSpPr>
              <p:nvPr/>
            </p:nvSpPr>
            <p:spPr bwMode="auto">
              <a:xfrm>
                <a:off x="3088343" y="-363422"/>
                <a:ext cx="6596" cy="25582"/>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93"/>
              <p:cNvSpPr>
                <a:spLocks noEditPoints="1"/>
              </p:cNvSpPr>
              <p:nvPr/>
            </p:nvSpPr>
            <p:spPr bwMode="auto">
              <a:xfrm>
                <a:off x="3096737" y="-363022"/>
                <a:ext cx="4797" cy="2458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94"/>
              <p:cNvSpPr>
                <a:spLocks/>
              </p:cNvSpPr>
              <p:nvPr/>
            </p:nvSpPr>
            <p:spPr bwMode="auto">
              <a:xfrm>
                <a:off x="3104332" y="-355827"/>
                <a:ext cx="12791" cy="17988"/>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95"/>
              <p:cNvSpPr>
                <a:spLocks noEditPoints="1"/>
              </p:cNvSpPr>
              <p:nvPr/>
            </p:nvSpPr>
            <p:spPr bwMode="auto">
              <a:xfrm>
                <a:off x="3118122" y="-343235"/>
                <a:ext cx="4597" cy="5397"/>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96"/>
              <p:cNvSpPr>
                <a:spLocks/>
              </p:cNvSpPr>
              <p:nvPr/>
            </p:nvSpPr>
            <p:spPr bwMode="auto">
              <a:xfrm>
                <a:off x="3353760" y="-331843"/>
                <a:ext cx="4597" cy="6596"/>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97"/>
              <p:cNvSpPr>
                <a:spLocks/>
              </p:cNvSpPr>
              <p:nvPr/>
            </p:nvSpPr>
            <p:spPr bwMode="auto">
              <a:xfrm>
                <a:off x="3359756" y="-331843"/>
                <a:ext cx="6196" cy="6596"/>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p:cNvGrpSpPr/>
            <p:nvPr/>
          </p:nvGrpSpPr>
          <p:grpSpPr>
            <a:xfrm>
              <a:off x="6356048" y="694362"/>
              <a:ext cx="505853" cy="507052"/>
              <a:chOff x="3422348" y="-577375"/>
              <a:chExt cx="505853" cy="507052"/>
            </a:xfrm>
          </p:grpSpPr>
          <p:sp>
            <p:nvSpPr>
              <p:cNvPr id="257" name="Rectangle 10"/>
              <p:cNvSpPr>
                <a:spLocks noChangeArrowheads="1"/>
              </p:cNvSpPr>
              <p:nvPr/>
            </p:nvSpPr>
            <p:spPr bwMode="auto">
              <a:xfrm>
                <a:off x="3422348" y="-577375"/>
                <a:ext cx="505853" cy="50705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98"/>
              <p:cNvSpPr>
                <a:spLocks/>
              </p:cNvSpPr>
              <p:nvPr/>
            </p:nvSpPr>
            <p:spPr bwMode="auto">
              <a:xfrm>
                <a:off x="3462921"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99"/>
              <p:cNvSpPr>
                <a:spLocks/>
              </p:cNvSpPr>
              <p:nvPr/>
            </p:nvSpPr>
            <p:spPr bwMode="auto">
              <a:xfrm>
                <a:off x="3500695" y="-329745"/>
                <a:ext cx="48767" cy="49366"/>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00"/>
              <p:cNvSpPr>
                <a:spLocks/>
              </p:cNvSpPr>
              <p:nvPr/>
            </p:nvSpPr>
            <p:spPr bwMode="auto">
              <a:xfrm>
                <a:off x="3552659" y="-329745"/>
                <a:ext cx="43570" cy="49366"/>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01"/>
              <p:cNvSpPr>
                <a:spLocks/>
              </p:cNvSpPr>
              <p:nvPr/>
            </p:nvSpPr>
            <p:spPr bwMode="auto">
              <a:xfrm>
                <a:off x="3600826" y="-329745"/>
                <a:ext cx="40772" cy="49366"/>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02"/>
              <p:cNvSpPr>
                <a:spLocks/>
              </p:cNvSpPr>
              <p:nvPr/>
            </p:nvSpPr>
            <p:spPr bwMode="auto">
              <a:xfrm>
                <a:off x="3646195" y="-329745"/>
                <a:ext cx="41571" cy="49366"/>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03"/>
              <p:cNvSpPr>
                <a:spLocks/>
              </p:cNvSpPr>
              <p:nvPr/>
            </p:nvSpPr>
            <p:spPr bwMode="auto">
              <a:xfrm>
                <a:off x="3696360" y="-329745"/>
                <a:ext cx="37175" cy="49366"/>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04"/>
              <p:cNvSpPr>
                <a:spLocks/>
              </p:cNvSpPr>
              <p:nvPr/>
            </p:nvSpPr>
            <p:spPr bwMode="auto">
              <a:xfrm>
                <a:off x="3735933" y="-329745"/>
                <a:ext cx="41172" cy="49366"/>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105"/>
              <p:cNvSpPr>
                <a:spLocks noChangeArrowheads="1"/>
              </p:cNvSpPr>
              <p:nvPr/>
            </p:nvSpPr>
            <p:spPr bwMode="auto">
              <a:xfrm>
                <a:off x="3782301" y="-329745"/>
                <a:ext cx="10793" cy="493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06"/>
              <p:cNvSpPr>
                <a:spLocks/>
              </p:cNvSpPr>
              <p:nvPr/>
            </p:nvSpPr>
            <p:spPr bwMode="auto">
              <a:xfrm>
                <a:off x="3799689" y="-330144"/>
                <a:ext cx="45369" cy="50565"/>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07"/>
              <p:cNvSpPr>
                <a:spLocks/>
              </p:cNvSpPr>
              <p:nvPr/>
            </p:nvSpPr>
            <p:spPr bwMode="auto">
              <a:xfrm>
                <a:off x="3846458" y="-330144"/>
                <a:ext cx="39173" cy="50565"/>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08"/>
              <p:cNvSpPr>
                <a:spLocks/>
              </p:cNvSpPr>
              <p:nvPr/>
            </p:nvSpPr>
            <p:spPr bwMode="auto">
              <a:xfrm>
                <a:off x="3466318" y="-359125"/>
                <a:ext cx="15989" cy="23184"/>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09"/>
              <p:cNvSpPr>
                <a:spLocks noEditPoints="1"/>
              </p:cNvSpPr>
              <p:nvPr/>
            </p:nvSpPr>
            <p:spPr bwMode="auto">
              <a:xfrm>
                <a:off x="3485105" y="-353329"/>
                <a:ext cx="141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10"/>
              <p:cNvSpPr>
                <a:spLocks/>
              </p:cNvSpPr>
              <p:nvPr/>
            </p:nvSpPr>
            <p:spPr bwMode="auto">
              <a:xfrm>
                <a:off x="3501294" y="-353329"/>
                <a:ext cx="22984" cy="17988"/>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11"/>
              <p:cNvSpPr>
                <a:spLocks noEditPoints="1"/>
              </p:cNvSpPr>
              <p:nvPr/>
            </p:nvSpPr>
            <p:spPr bwMode="auto">
              <a:xfrm>
                <a:off x="3534672" y="-359125"/>
                <a:ext cx="16189" cy="23184"/>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12"/>
              <p:cNvSpPr>
                <a:spLocks noEditPoints="1"/>
              </p:cNvSpPr>
              <p:nvPr/>
            </p:nvSpPr>
            <p:spPr bwMode="auto">
              <a:xfrm>
                <a:off x="3551860" y="-353329"/>
                <a:ext cx="13990" cy="17988"/>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3"/>
              <p:cNvSpPr>
                <a:spLocks/>
              </p:cNvSpPr>
              <p:nvPr/>
            </p:nvSpPr>
            <p:spPr bwMode="auto">
              <a:xfrm>
                <a:off x="3568848" y="-360924"/>
                <a:ext cx="6596" cy="25582"/>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14"/>
              <p:cNvSpPr>
                <a:spLocks noEditPoints="1"/>
              </p:cNvSpPr>
              <p:nvPr/>
            </p:nvSpPr>
            <p:spPr bwMode="auto">
              <a:xfrm>
                <a:off x="3577242" y="-360524"/>
                <a:ext cx="4797" cy="24583"/>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15"/>
              <p:cNvSpPr>
                <a:spLocks/>
              </p:cNvSpPr>
              <p:nvPr/>
            </p:nvSpPr>
            <p:spPr bwMode="auto">
              <a:xfrm>
                <a:off x="3584837" y="-353329"/>
                <a:ext cx="12791" cy="17988"/>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16"/>
              <p:cNvSpPr>
                <a:spLocks noEditPoints="1"/>
              </p:cNvSpPr>
              <p:nvPr/>
            </p:nvSpPr>
            <p:spPr bwMode="auto">
              <a:xfrm>
                <a:off x="3598427" y="-340537"/>
                <a:ext cx="4797" cy="5196"/>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17"/>
              <p:cNvSpPr>
                <a:spLocks/>
              </p:cNvSpPr>
              <p:nvPr/>
            </p:nvSpPr>
            <p:spPr bwMode="auto">
              <a:xfrm>
                <a:off x="3888029" y="-330144"/>
                <a:ext cx="5196" cy="6596"/>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18"/>
              <p:cNvSpPr>
                <a:spLocks/>
              </p:cNvSpPr>
              <p:nvPr/>
            </p:nvSpPr>
            <p:spPr bwMode="auto">
              <a:xfrm>
                <a:off x="3894624" y="-330144"/>
                <a:ext cx="6196" cy="6596"/>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4" name="Group 253"/>
            <p:cNvGrpSpPr/>
            <p:nvPr/>
          </p:nvGrpSpPr>
          <p:grpSpPr>
            <a:xfrm>
              <a:off x="4850044" y="694362"/>
              <a:ext cx="505653" cy="507052"/>
              <a:chOff x="2412698" y="-577375"/>
              <a:chExt cx="505653" cy="507052"/>
            </a:xfrm>
          </p:grpSpPr>
          <p:sp>
            <p:nvSpPr>
              <p:cNvPr id="255" name="Rectangle 9"/>
              <p:cNvSpPr>
                <a:spLocks noChangeArrowheads="1"/>
              </p:cNvSpPr>
              <p:nvPr/>
            </p:nvSpPr>
            <p:spPr bwMode="auto">
              <a:xfrm>
                <a:off x="2412698" y="-577375"/>
                <a:ext cx="505653" cy="507052"/>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56" name="Picture 255"/>
              <p:cNvPicPr>
                <a:picLocks noChangeAspect="1"/>
              </p:cNvPicPr>
              <p:nvPr/>
            </p:nvPicPr>
            <p:blipFill>
              <a:blip r:embed="rId8"/>
              <a:stretch>
                <a:fillRect/>
              </a:stretch>
            </p:blipFill>
            <p:spPr>
              <a:xfrm>
                <a:off x="2524461" y="-359124"/>
                <a:ext cx="281195" cy="74787"/>
              </a:xfrm>
              <a:prstGeom prst="rect">
                <a:avLst/>
              </a:prstGeom>
            </p:spPr>
          </p:pic>
        </p:grpSp>
      </p:grpSp>
      <p:sp>
        <p:nvSpPr>
          <p:cNvPr id="2" name="Rectangle 1"/>
          <p:cNvSpPr/>
          <p:nvPr/>
        </p:nvSpPr>
        <p:spPr>
          <a:xfrm>
            <a:off x="7219950" y="4333042"/>
            <a:ext cx="1425121" cy="677108"/>
          </a:xfrm>
          <a:prstGeom prst="rect">
            <a:avLst/>
          </a:prstGeom>
        </p:spPr>
        <p:txBody>
          <a:bodyPr wrap="square">
            <a:spAutoFit/>
          </a:bodyPr>
          <a:lstStyle/>
          <a:p>
            <a:pPr>
              <a:tabLst>
                <a:tab pos="231769" algn="l"/>
                <a:tab pos="457189" algn="l"/>
                <a:tab pos="688958" algn="l"/>
                <a:tab pos="914377" algn="l"/>
                <a:tab pos="1146146" algn="l"/>
              </a:tabLst>
            </a:pPr>
            <a:r>
              <a:rPr lang="en-US" sz="1400" b="1" dirty="0"/>
              <a:t>Vungle</a:t>
            </a:r>
          </a:p>
          <a:p>
            <a:pPr>
              <a:tabLst>
                <a:tab pos="231769" algn="l"/>
                <a:tab pos="457189" algn="l"/>
                <a:tab pos="688958" algn="l"/>
                <a:tab pos="914377" algn="l"/>
                <a:tab pos="1146146" algn="l"/>
              </a:tabLst>
            </a:pPr>
            <a:r>
              <a:rPr lang="en-US" sz="2400" b="1" dirty="0" smtClean="0">
                <a:solidFill>
                  <a:schemeClr val="accent5"/>
                </a:solidFill>
              </a:rPr>
              <a:t>$300K</a:t>
            </a:r>
            <a:endParaRPr lang="en-US" sz="2400" b="1" dirty="0">
              <a:solidFill>
                <a:schemeClr val="accent5"/>
              </a:solidFill>
            </a:endParaRPr>
          </a:p>
        </p:txBody>
      </p:sp>
    </p:spTree>
    <p:extLst>
      <p:ext uri="{BB962C8B-B14F-4D97-AF65-F5344CB8AC3E}">
        <p14:creationId xmlns:p14="http://schemas.microsoft.com/office/powerpoint/2010/main" val="291744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algn="ctr"/>
            <a:r>
              <a:rPr lang="en-US" dirty="0"/>
              <a:t>A</a:t>
            </a:r>
            <a:r>
              <a:rPr lang="en-US" dirty="0" smtClean="0"/>
              <a:t> World Where Software Analytics is Not Valued</a:t>
            </a:r>
            <a:endParaRPr lang="en-US" dirty="0"/>
          </a:p>
        </p:txBody>
      </p:sp>
      <p:grpSp>
        <p:nvGrpSpPr>
          <p:cNvPr id="23" name="Group 22"/>
          <p:cNvGrpSpPr/>
          <p:nvPr/>
        </p:nvGrpSpPr>
        <p:grpSpPr>
          <a:xfrm>
            <a:off x="0" y="3963149"/>
            <a:ext cx="9144000" cy="894601"/>
            <a:chOff x="0" y="3963149"/>
            <a:chExt cx="9144000" cy="894601"/>
          </a:xfrm>
          <a:solidFill>
            <a:srgbClr val="7F7F7F"/>
          </a:solidFill>
        </p:grpSpPr>
        <p:sp>
          <p:nvSpPr>
            <p:cNvPr id="38" name="Rectangle 26"/>
            <p:cNvSpPr>
              <a:spLocks/>
            </p:cNvSpPr>
            <p:nvPr/>
          </p:nvSpPr>
          <p:spPr bwMode="auto">
            <a:xfrm flipH="1">
              <a:off x="0" y="3963149"/>
              <a:ext cx="9144000" cy="894601"/>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4" name="Text Placeholder 20"/>
            <p:cNvSpPr txBox="1">
              <a:spLocks/>
            </p:cNvSpPr>
            <p:nvPr/>
          </p:nvSpPr>
          <p:spPr>
            <a:xfrm>
              <a:off x="876300" y="4099826"/>
              <a:ext cx="1866900" cy="646331"/>
            </a:xfrm>
            <a:prstGeom prst="rect">
              <a:avLst/>
            </a:prstGeom>
            <a:noFill/>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Font typeface="Arial" panose="020B0604020202020204" pitchFamily="34" charset="0"/>
                <a:buNone/>
              </a:pPr>
              <a:r>
                <a:rPr lang="en-US" sz="1200" dirty="0" smtClean="0">
                  <a:solidFill>
                    <a:srgbClr val="FFFFFF"/>
                  </a:solidFill>
                </a:rPr>
                <a:t>Reactive </a:t>
              </a:r>
              <a:br>
                <a:rPr lang="en-US" sz="1200" dirty="0" smtClean="0">
                  <a:solidFill>
                    <a:srgbClr val="FFFFFF"/>
                  </a:solidFill>
                </a:rPr>
              </a:br>
              <a:r>
                <a:rPr lang="en-US" sz="1200" dirty="0" smtClean="0">
                  <a:solidFill>
                    <a:srgbClr val="FFFFFF"/>
                  </a:solidFill>
                </a:rPr>
                <a:t>Application </a:t>
              </a:r>
              <a:br>
                <a:rPr lang="en-US" sz="1200" dirty="0" smtClean="0">
                  <a:solidFill>
                    <a:srgbClr val="FFFFFF"/>
                  </a:solidFill>
                </a:rPr>
              </a:br>
              <a:r>
                <a:rPr lang="en-US" sz="1200" dirty="0" smtClean="0">
                  <a:solidFill>
                    <a:srgbClr val="FFFFFF"/>
                  </a:solidFill>
                </a:rPr>
                <a:t>Performance</a:t>
              </a:r>
              <a:endParaRPr lang="en-US" sz="1200" dirty="0">
                <a:solidFill>
                  <a:srgbClr val="FFFFFF"/>
                </a:solidFill>
              </a:endParaRPr>
            </a:p>
          </p:txBody>
        </p:sp>
        <p:sp>
          <p:nvSpPr>
            <p:cNvPr id="221" name="TextBox 220"/>
            <p:cNvSpPr txBox="1"/>
            <p:nvPr/>
          </p:nvSpPr>
          <p:spPr>
            <a:xfrm>
              <a:off x="381000" y="3989070"/>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0</a:t>
              </a:r>
            </a:p>
          </p:txBody>
        </p:sp>
      </p:grpSp>
      <p:grpSp>
        <p:nvGrpSpPr>
          <p:cNvPr id="16" name="Group 15"/>
          <p:cNvGrpSpPr/>
          <p:nvPr/>
        </p:nvGrpSpPr>
        <p:grpSpPr>
          <a:xfrm>
            <a:off x="762000" y="1962150"/>
            <a:ext cx="673512" cy="1024383"/>
            <a:chOff x="5084763" y="2343150"/>
            <a:chExt cx="530225" cy="806450"/>
          </a:xfrm>
        </p:grpSpPr>
        <p:sp>
          <p:nvSpPr>
            <p:cNvPr id="688" name="Freeform 1"/>
            <p:cNvSpPr>
              <a:spLocks noChangeArrowheads="1"/>
            </p:cNvSpPr>
            <p:nvPr/>
          </p:nvSpPr>
          <p:spPr bwMode="auto">
            <a:xfrm>
              <a:off x="5476875" y="2581275"/>
              <a:ext cx="55563" cy="57150"/>
            </a:xfrm>
            <a:custGeom>
              <a:avLst/>
              <a:gdLst>
                <a:gd name="T0" fmla="*/ 94 w 155"/>
                <a:gd name="T1" fmla="*/ 0 h 158"/>
                <a:gd name="T2" fmla="*/ 0 w 155"/>
                <a:gd name="T3" fmla="*/ 157 h 158"/>
              </a:gdLst>
              <a:ahLst/>
              <a:cxnLst>
                <a:cxn ang="0">
                  <a:pos x="T0" y="T1"/>
                </a:cxn>
                <a:cxn ang="0">
                  <a:pos x="T2" y="T3"/>
                </a:cxn>
              </a:cxnLst>
              <a:rect l="0" t="0" r="r" b="b"/>
              <a:pathLst>
                <a:path w="155" h="158">
                  <a:moveTo>
                    <a:pt x="94" y="0"/>
                  </a:moveTo>
                  <a:cubicBezTo>
                    <a:pt x="154" y="59"/>
                    <a:pt x="0" y="157"/>
                    <a:pt x="0" y="157"/>
                  </a:cubicBez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89" name="Freeform 2"/>
            <p:cNvSpPr>
              <a:spLocks noChangeArrowheads="1"/>
            </p:cNvSpPr>
            <p:nvPr/>
          </p:nvSpPr>
          <p:spPr bwMode="auto">
            <a:xfrm>
              <a:off x="5149850" y="2581275"/>
              <a:ext cx="55563" cy="57150"/>
            </a:xfrm>
            <a:custGeom>
              <a:avLst/>
              <a:gdLst>
                <a:gd name="T0" fmla="*/ 60 w 155"/>
                <a:gd name="T1" fmla="*/ 0 h 158"/>
                <a:gd name="T2" fmla="*/ 154 w 155"/>
                <a:gd name="T3" fmla="*/ 157 h 158"/>
              </a:gdLst>
              <a:ahLst/>
              <a:cxnLst>
                <a:cxn ang="0">
                  <a:pos x="T0" y="T1"/>
                </a:cxn>
                <a:cxn ang="0">
                  <a:pos x="T2" y="T3"/>
                </a:cxn>
              </a:cxnLst>
              <a:rect l="0" t="0" r="r" b="b"/>
              <a:pathLst>
                <a:path w="155" h="158">
                  <a:moveTo>
                    <a:pt x="60" y="0"/>
                  </a:moveTo>
                  <a:cubicBezTo>
                    <a:pt x="0" y="59"/>
                    <a:pt x="154" y="157"/>
                    <a:pt x="154" y="157"/>
                  </a:cubicBez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0" name="Freeform 3"/>
            <p:cNvSpPr>
              <a:spLocks noChangeArrowheads="1"/>
            </p:cNvSpPr>
            <p:nvPr/>
          </p:nvSpPr>
          <p:spPr bwMode="auto">
            <a:xfrm>
              <a:off x="5091113" y="2343150"/>
              <a:ext cx="523875" cy="342900"/>
            </a:xfrm>
            <a:custGeom>
              <a:avLst/>
              <a:gdLst>
                <a:gd name="T0" fmla="*/ 1243 w 1457"/>
                <a:gd name="T1" fmla="*/ 951 h 952"/>
                <a:gd name="T2" fmla="*/ 1134 w 1457"/>
                <a:gd name="T3" fmla="*/ 377 h 952"/>
                <a:gd name="T4" fmla="*/ 1008 w 1457"/>
                <a:gd name="T5" fmla="*/ 596 h 952"/>
                <a:gd name="T6" fmla="*/ 852 w 1457"/>
                <a:gd name="T7" fmla="*/ 0 h 952"/>
                <a:gd name="T8" fmla="*/ 444 w 1457"/>
                <a:gd name="T9" fmla="*/ 627 h 952"/>
                <a:gd name="T10" fmla="*/ 225 w 1457"/>
                <a:gd name="T11" fmla="*/ 314 h 952"/>
                <a:gd name="T12" fmla="*/ 89 w 1457"/>
                <a:gd name="T13" fmla="*/ 951 h 952"/>
              </a:gdLst>
              <a:ahLst/>
              <a:cxnLst>
                <a:cxn ang="0">
                  <a:pos x="T0" y="T1"/>
                </a:cxn>
                <a:cxn ang="0">
                  <a:pos x="T2" y="T3"/>
                </a:cxn>
                <a:cxn ang="0">
                  <a:pos x="T4" y="T5"/>
                </a:cxn>
                <a:cxn ang="0">
                  <a:pos x="T6" y="T7"/>
                </a:cxn>
                <a:cxn ang="0">
                  <a:pos x="T8" y="T9"/>
                </a:cxn>
                <a:cxn ang="0">
                  <a:pos x="T10" y="T11"/>
                </a:cxn>
                <a:cxn ang="0">
                  <a:pos x="T12" y="T13"/>
                </a:cxn>
              </a:cxnLst>
              <a:rect l="0" t="0" r="r" b="b"/>
              <a:pathLst>
                <a:path w="1457" h="952">
                  <a:moveTo>
                    <a:pt x="1243" y="951"/>
                  </a:moveTo>
                  <a:cubicBezTo>
                    <a:pt x="1456" y="737"/>
                    <a:pt x="1346" y="447"/>
                    <a:pt x="1134" y="377"/>
                  </a:cubicBezTo>
                  <a:cubicBezTo>
                    <a:pt x="1173" y="495"/>
                    <a:pt x="1048" y="478"/>
                    <a:pt x="1008" y="596"/>
                  </a:cubicBezTo>
                  <a:cubicBezTo>
                    <a:pt x="1048" y="201"/>
                    <a:pt x="694" y="277"/>
                    <a:pt x="852" y="0"/>
                  </a:cubicBezTo>
                  <a:cubicBezTo>
                    <a:pt x="518" y="56"/>
                    <a:pt x="367" y="317"/>
                    <a:pt x="444" y="627"/>
                  </a:cubicBezTo>
                  <a:cubicBezTo>
                    <a:pt x="367" y="475"/>
                    <a:pt x="185" y="472"/>
                    <a:pt x="225" y="314"/>
                  </a:cubicBezTo>
                  <a:cubicBezTo>
                    <a:pt x="51" y="395"/>
                    <a:pt x="0" y="783"/>
                    <a:pt x="89" y="951"/>
                  </a:cubicBez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1" name="Freeform 4"/>
            <p:cNvSpPr>
              <a:spLocks noChangeArrowheads="1"/>
            </p:cNvSpPr>
            <p:nvPr/>
          </p:nvSpPr>
          <p:spPr bwMode="auto">
            <a:xfrm>
              <a:off x="5295900" y="2535238"/>
              <a:ext cx="106363" cy="101600"/>
            </a:xfrm>
            <a:custGeom>
              <a:avLst/>
              <a:gdLst>
                <a:gd name="T0" fmla="*/ 294 w 295"/>
                <a:gd name="T1" fmla="*/ 283 h 284"/>
                <a:gd name="T2" fmla="*/ 154 w 295"/>
                <a:gd name="T3" fmla="*/ 0 h 284"/>
                <a:gd name="T4" fmla="*/ 12 w 295"/>
                <a:gd name="T5" fmla="*/ 283 h 284"/>
              </a:gdLst>
              <a:ahLst/>
              <a:cxnLst>
                <a:cxn ang="0">
                  <a:pos x="T0" y="T1"/>
                </a:cxn>
                <a:cxn ang="0">
                  <a:pos x="T2" y="T3"/>
                </a:cxn>
                <a:cxn ang="0">
                  <a:pos x="T4" y="T5"/>
                </a:cxn>
              </a:cxnLst>
              <a:rect l="0" t="0" r="r" b="b"/>
              <a:pathLst>
                <a:path w="295" h="284">
                  <a:moveTo>
                    <a:pt x="294" y="283"/>
                  </a:moveTo>
                  <a:cubicBezTo>
                    <a:pt x="289" y="186"/>
                    <a:pt x="121" y="167"/>
                    <a:pt x="154" y="0"/>
                  </a:cubicBezTo>
                  <a:cubicBezTo>
                    <a:pt x="154" y="0"/>
                    <a:pt x="0" y="142"/>
                    <a:pt x="12" y="283"/>
                  </a:cubicBez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2" name="Freeform 5"/>
            <p:cNvSpPr>
              <a:spLocks noChangeArrowheads="1"/>
            </p:cNvSpPr>
            <p:nvPr/>
          </p:nvSpPr>
          <p:spPr bwMode="auto">
            <a:xfrm>
              <a:off x="5084763" y="2744788"/>
              <a:ext cx="263525" cy="404812"/>
            </a:xfrm>
            <a:custGeom>
              <a:avLst/>
              <a:gdLst>
                <a:gd name="T0" fmla="*/ 733 w 734"/>
                <a:gd name="T1" fmla="*/ 318 h 1125"/>
                <a:gd name="T2" fmla="*/ 0 w 734"/>
                <a:gd name="T3" fmla="*/ 0 h 1125"/>
                <a:gd name="T4" fmla="*/ 0 w 734"/>
                <a:gd name="T5" fmla="*/ 782 h 1125"/>
                <a:gd name="T6" fmla="*/ 733 w 734"/>
                <a:gd name="T7" fmla="*/ 1124 h 1125"/>
                <a:gd name="T8" fmla="*/ 733 w 734"/>
                <a:gd name="T9" fmla="*/ 318 h 1125"/>
              </a:gdLst>
              <a:ahLst/>
              <a:cxnLst>
                <a:cxn ang="0">
                  <a:pos x="T0" y="T1"/>
                </a:cxn>
                <a:cxn ang="0">
                  <a:pos x="T2" y="T3"/>
                </a:cxn>
                <a:cxn ang="0">
                  <a:pos x="T4" y="T5"/>
                </a:cxn>
                <a:cxn ang="0">
                  <a:pos x="T6" y="T7"/>
                </a:cxn>
                <a:cxn ang="0">
                  <a:pos x="T8" y="T9"/>
                </a:cxn>
              </a:cxnLst>
              <a:rect l="0" t="0" r="r" b="b"/>
              <a:pathLst>
                <a:path w="734" h="1125">
                  <a:moveTo>
                    <a:pt x="733" y="318"/>
                  </a:moveTo>
                  <a:lnTo>
                    <a:pt x="0" y="0"/>
                  </a:lnTo>
                  <a:lnTo>
                    <a:pt x="0" y="782"/>
                  </a:lnTo>
                  <a:lnTo>
                    <a:pt x="733" y="1124"/>
                  </a:lnTo>
                  <a:lnTo>
                    <a:pt x="733" y="318"/>
                  </a:ln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3" name="Freeform 6"/>
            <p:cNvSpPr>
              <a:spLocks noChangeArrowheads="1"/>
            </p:cNvSpPr>
            <p:nvPr/>
          </p:nvSpPr>
          <p:spPr bwMode="auto">
            <a:xfrm>
              <a:off x="5349875" y="2744788"/>
              <a:ext cx="246063" cy="404812"/>
            </a:xfrm>
            <a:custGeom>
              <a:avLst/>
              <a:gdLst>
                <a:gd name="T0" fmla="*/ 0 w 685"/>
                <a:gd name="T1" fmla="*/ 318 h 1125"/>
                <a:gd name="T2" fmla="*/ 684 w 685"/>
                <a:gd name="T3" fmla="*/ 0 h 1125"/>
                <a:gd name="T4" fmla="*/ 684 w 685"/>
                <a:gd name="T5" fmla="*/ 782 h 1125"/>
                <a:gd name="T6" fmla="*/ 0 w 685"/>
                <a:gd name="T7" fmla="*/ 1124 h 1125"/>
                <a:gd name="T8" fmla="*/ 0 w 685"/>
                <a:gd name="T9" fmla="*/ 318 h 1125"/>
              </a:gdLst>
              <a:ahLst/>
              <a:cxnLst>
                <a:cxn ang="0">
                  <a:pos x="T0" y="T1"/>
                </a:cxn>
                <a:cxn ang="0">
                  <a:pos x="T2" y="T3"/>
                </a:cxn>
                <a:cxn ang="0">
                  <a:pos x="T4" y="T5"/>
                </a:cxn>
                <a:cxn ang="0">
                  <a:pos x="T6" y="T7"/>
                </a:cxn>
                <a:cxn ang="0">
                  <a:pos x="T8" y="T9"/>
                </a:cxn>
              </a:cxnLst>
              <a:rect l="0" t="0" r="r" b="b"/>
              <a:pathLst>
                <a:path w="685" h="1125">
                  <a:moveTo>
                    <a:pt x="0" y="318"/>
                  </a:moveTo>
                  <a:lnTo>
                    <a:pt x="684" y="0"/>
                  </a:lnTo>
                  <a:lnTo>
                    <a:pt x="684" y="782"/>
                  </a:lnTo>
                  <a:lnTo>
                    <a:pt x="0" y="1124"/>
                  </a:lnTo>
                  <a:lnTo>
                    <a:pt x="0" y="318"/>
                  </a:ln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4" name="Freeform 7"/>
            <p:cNvSpPr>
              <a:spLocks noChangeArrowheads="1"/>
            </p:cNvSpPr>
            <p:nvPr/>
          </p:nvSpPr>
          <p:spPr bwMode="auto">
            <a:xfrm>
              <a:off x="5084763" y="2640013"/>
              <a:ext cx="511175" cy="104775"/>
            </a:xfrm>
            <a:custGeom>
              <a:avLst/>
              <a:gdLst>
                <a:gd name="T0" fmla="*/ 0 w 1418"/>
                <a:gd name="T1" fmla="*/ 292 h 293"/>
                <a:gd name="T2" fmla="*/ 733 w 1418"/>
                <a:gd name="T3" fmla="*/ 0 h 293"/>
                <a:gd name="T4" fmla="*/ 1417 w 1418"/>
                <a:gd name="T5" fmla="*/ 292 h 293"/>
              </a:gdLst>
              <a:ahLst/>
              <a:cxnLst>
                <a:cxn ang="0">
                  <a:pos x="T0" y="T1"/>
                </a:cxn>
                <a:cxn ang="0">
                  <a:pos x="T2" y="T3"/>
                </a:cxn>
                <a:cxn ang="0">
                  <a:pos x="T4" y="T5"/>
                </a:cxn>
              </a:cxnLst>
              <a:rect l="0" t="0" r="r" b="b"/>
              <a:pathLst>
                <a:path w="1418" h="293">
                  <a:moveTo>
                    <a:pt x="0" y="292"/>
                  </a:moveTo>
                  <a:lnTo>
                    <a:pt x="733" y="0"/>
                  </a:lnTo>
                  <a:lnTo>
                    <a:pt x="1417" y="292"/>
                  </a:ln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5" name="Line 8"/>
            <p:cNvSpPr>
              <a:spLocks noChangeShapeType="1"/>
            </p:cNvSpPr>
            <p:nvPr/>
          </p:nvSpPr>
          <p:spPr bwMode="auto">
            <a:xfrm>
              <a:off x="5232400" y="2686050"/>
              <a:ext cx="244475" cy="112713"/>
            </a:xfrm>
            <a:prstGeom prst="line">
              <a:avLst/>
            </a:prstGeom>
            <a:noFill/>
            <a:ln w="19050" cap="flat" cmpd="sng">
              <a:solidFill>
                <a:schemeClr val="accent2">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6" name="Freeform 9"/>
            <p:cNvSpPr>
              <a:spLocks noChangeArrowheads="1"/>
            </p:cNvSpPr>
            <p:nvPr/>
          </p:nvSpPr>
          <p:spPr bwMode="auto">
            <a:xfrm>
              <a:off x="5156200" y="2849563"/>
              <a:ext cx="123825" cy="168275"/>
            </a:xfrm>
            <a:custGeom>
              <a:avLst/>
              <a:gdLst>
                <a:gd name="T0" fmla="*/ 342 w 343"/>
                <a:gd name="T1" fmla="*/ 147 h 466"/>
                <a:gd name="T2" fmla="*/ 0 w 343"/>
                <a:gd name="T3" fmla="*/ 0 h 466"/>
                <a:gd name="T4" fmla="*/ 0 w 343"/>
                <a:gd name="T5" fmla="*/ 318 h 466"/>
                <a:gd name="T6" fmla="*/ 342 w 343"/>
                <a:gd name="T7" fmla="*/ 465 h 466"/>
                <a:gd name="T8" fmla="*/ 342 w 343"/>
                <a:gd name="T9" fmla="*/ 147 h 466"/>
              </a:gdLst>
              <a:ahLst/>
              <a:cxnLst>
                <a:cxn ang="0">
                  <a:pos x="T0" y="T1"/>
                </a:cxn>
                <a:cxn ang="0">
                  <a:pos x="T2" y="T3"/>
                </a:cxn>
                <a:cxn ang="0">
                  <a:pos x="T4" y="T5"/>
                </a:cxn>
                <a:cxn ang="0">
                  <a:pos x="T6" y="T7"/>
                </a:cxn>
                <a:cxn ang="0">
                  <a:pos x="T8" y="T9"/>
                </a:cxn>
              </a:cxnLst>
              <a:rect l="0" t="0" r="r" b="b"/>
              <a:pathLst>
                <a:path w="343" h="466">
                  <a:moveTo>
                    <a:pt x="342" y="147"/>
                  </a:moveTo>
                  <a:lnTo>
                    <a:pt x="0" y="0"/>
                  </a:lnTo>
                  <a:lnTo>
                    <a:pt x="0" y="318"/>
                  </a:lnTo>
                  <a:lnTo>
                    <a:pt x="342" y="465"/>
                  </a:lnTo>
                  <a:lnTo>
                    <a:pt x="342" y="147"/>
                  </a:lnTo>
                </a:path>
              </a:pathLst>
            </a:custGeom>
            <a:noFill/>
            <a:ln w="19050" cap="rnd" cmpd="sng">
              <a:solidFill>
                <a:schemeClr val="accent2">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7" name="Group 16"/>
          <p:cNvGrpSpPr/>
          <p:nvPr/>
        </p:nvGrpSpPr>
        <p:grpSpPr>
          <a:xfrm>
            <a:off x="2121122" y="2155734"/>
            <a:ext cx="1351056" cy="806601"/>
            <a:chOff x="6059488" y="2517775"/>
            <a:chExt cx="1063625" cy="635000"/>
          </a:xfrm>
        </p:grpSpPr>
        <p:sp>
          <p:nvSpPr>
            <p:cNvPr id="697" name="Freeform 10"/>
            <p:cNvSpPr>
              <a:spLocks noChangeArrowheads="1"/>
            </p:cNvSpPr>
            <p:nvPr/>
          </p:nvSpPr>
          <p:spPr bwMode="auto">
            <a:xfrm>
              <a:off x="6202363" y="2944813"/>
              <a:ext cx="260350" cy="207962"/>
            </a:xfrm>
            <a:custGeom>
              <a:avLst/>
              <a:gdLst>
                <a:gd name="T0" fmla="*/ 281 w 724"/>
                <a:gd name="T1" fmla="*/ 147 h 576"/>
                <a:gd name="T2" fmla="*/ 669 w 724"/>
                <a:gd name="T3" fmla="*/ 147 h 576"/>
                <a:gd name="T4" fmla="*/ 723 w 724"/>
                <a:gd name="T5" fmla="*/ 201 h 576"/>
                <a:gd name="T6" fmla="*/ 669 w 724"/>
                <a:gd name="T7" fmla="*/ 254 h 576"/>
                <a:gd name="T8" fmla="*/ 535 w 724"/>
                <a:gd name="T9" fmla="*/ 254 h 576"/>
                <a:gd name="T10" fmla="*/ 535 w 724"/>
                <a:gd name="T11" fmla="*/ 321 h 576"/>
                <a:gd name="T12" fmla="*/ 509 w 724"/>
                <a:gd name="T13" fmla="*/ 361 h 576"/>
                <a:gd name="T14" fmla="*/ 509 w 724"/>
                <a:gd name="T15" fmla="*/ 428 h 576"/>
                <a:gd name="T16" fmla="*/ 468 w 724"/>
                <a:gd name="T17" fmla="*/ 468 h 576"/>
                <a:gd name="T18" fmla="*/ 468 w 724"/>
                <a:gd name="T19" fmla="*/ 509 h 576"/>
                <a:gd name="T20" fmla="*/ 415 w 724"/>
                <a:gd name="T21" fmla="*/ 575 h 576"/>
                <a:gd name="T22" fmla="*/ 295 w 724"/>
                <a:gd name="T23" fmla="*/ 575 h 576"/>
                <a:gd name="T24" fmla="*/ 201 w 724"/>
                <a:gd name="T25" fmla="*/ 562 h 576"/>
                <a:gd name="T26" fmla="*/ 0 w 724"/>
                <a:gd name="T27" fmla="*/ 495 h 576"/>
                <a:gd name="T28" fmla="*/ 0 w 724"/>
                <a:gd name="T29" fmla="*/ 188 h 576"/>
                <a:gd name="T30" fmla="*/ 308 w 724"/>
                <a:gd name="T31" fmla="*/ 14 h 576"/>
                <a:gd name="T32" fmla="*/ 360 w 724"/>
                <a:gd name="T33" fmla="*/ 14 h 576"/>
                <a:gd name="T34" fmla="*/ 361 w 724"/>
                <a:gd name="T35" fmla="*/ 67 h 576"/>
                <a:gd name="T36" fmla="*/ 281 w 724"/>
                <a:gd name="T37" fmla="*/ 14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4" h="576">
                  <a:moveTo>
                    <a:pt x="281" y="147"/>
                  </a:moveTo>
                  <a:lnTo>
                    <a:pt x="669" y="147"/>
                  </a:lnTo>
                  <a:cubicBezTo>
                    <a:pt x="697" y="147"/>
                    <a:pt x="723" y="173"/>
                    <a:pt x="723" y="201"/>
                  </a:cubicBezTo>
                  <a:cubicBezTo>
                    <a:pt x="723" y="229"/>
                    <a:pt x="697" y="254"/>
                    <a:pt x="669" y="254"/>
                  </a:cubicBezTo>
                  <a:lnTo>
                    <a:pt x="535" y="254"/>
                  </a:lnTo>
                  <a:lnTo>
                    <a:pt x="535" y="321"/>
                  </a:lnTo>
                  <a:cubicBezTo>
                    <a:pt x="535" y="340"/>
                    <a:pt x="527" y="361"/>
                    <a:pt x="509" y="361"/>
                  </a:cubicBezTo>
                  <a:lnTo>
                    <a:pt x="509" y="428"/>
                  </a:lnTo>
                  <a:cubicBezTo>
                    <a:pt x="509" y="447"/>
                    <a:pt x="487" y="468"/>
                    <a:pt x="468" y="468"/>
                  </a:cubicBezTo>
                  <a:lnTo>
                    <a:pt x="468" y="509"/>
                  </a:lnTo>
                  <a:cubicBezTo>
                    <a:pt x="468" y="536"/>
                    <a:pt x="443" y="575"/>
                    <a:pt x="415" y="575"/>
                  </a:cubicBezTo>
                  <a:lnTo>
                    <a:pt x="295" y="575"/>
                  </a:lnTo>
                  <a:cubicBezTo>
                    <a:pt x="263" y="575"/>
                    <a:pt x="231" y="571"/>
                    <a:pt x="201" y="562"/>
                  </a:cubicBezTo>
                  <a:lnTo>
                    <a:pt x="0" y="495"/>
                  </a:lnTo>
                  <a:lnTo>
                    <a:pt x="0" y="188"/>
                  </a:lnTo>
                  <a:cubicBezTo>
                    <a:pt x="68" y="137"/>
                    <a:pt x="308" y="14"/>
                    <a:pt x="308" y="14"/>
                  </a:cubicBezTo>
                  <a:cubicBezTo>
                    <a:pt x="324" y="2"/>
                    <a:pt x="346" y="0"/>
                    <a:pt x="360" y="14"/>
                  </a:cubicBezTo>
                  <a:cubicBezTo>
                    <a:pt x="375" y="29"/>
                    <a:pt x="375" y="51"/>
                    <a:pt x="361" y="67"/>
                  </a:cubicBezTo>
                  <a:lnTo>
                    <a:pt x="281" y="147"/>
                  </a:lnTo>
                </a:path>
              </a:pathLst>
            </a:custGeom>
            <a:noFill/>
            <a:ln w="19050" cap="flat" cmpd="sng">
              <a:solidFill>
                <a:schemeClr val="accent4">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8" name="Line 11"/>
            <p:cNvSpPr>
              <a:spLocks noChangeShapeType="1"/>
            </p:cNvSpPr>
            <p:nvPr/>
          </p:nvSpPr>
          <p:spPr bwMode="auto">
            <a:xfrm flipH="1">
              <a:off x="6354763" y="3074988"/>
              <a:ext cx="31750" cy="1587"/>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699" name="Line 12"/>
            <p:cNvSpPr>
              <a:spLocks noChangeShapeType="1"/>
            </p:cNvSpPr>
            <p:nvPr/>
          </p:nvSpPr>
          <p:spPr bwMode="auto">
            <a:xfrm flipH="1">
              <a:off x="6356350" y="3036888"/>
              <a:ext cx="46038" cy="1587"/>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0" name="Line 13"/>
            <p:cNvSpPr>
              <a:spLocks noChangeShapeType="1"/>
            </p:cNvSpPr>
            <p:nvPr/>
          </p:nvSpPr>
          <p:spPr bwMode="auto">
            <a:xfrm flipH="1">
              <a:off x="6343650" y="3113088"/>
              <a:ext cx="28575" cy="1587"/>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1" name="Freeform 14"/>
            <p:cNvSpPr>
              <a:spLocks noChangeArrowheads="1"/>
            </p:cNvSpPr>
            <p:nvPr/>
          </p:nvSpPr>
          <p:spPr bwMode="auto">
            <a:xfrm>
              <a:off x="6734175" y="2936875"/>
              <a:ext cx="261938" cy="207963"/>
            </a:xfrm>
            <a:custGeom>
              <a:avLst/>
              <a:gdLst>
                <a:gd name="T0" fmla="*/ 441 w 728"/>
                <a:gd name="T1" fmla="*/ 146 h 578"/>
                <a:gd name="T2" fmla="*/ 53 w 728"/>
                <a:gd name="T3" fmla="*/ 153 h 578"/>
                <a:gd name="T4" fmla="*/ 0 w 728"/>
                <a:gd name="T5" fmla="*/ 207 h 578"/>
                <a:gd name="T6" fmla="*/ 55 w 728"/>
                <a:gd name="T7" fmla="*/ 260 h 578"/>
                <a:gd name="T8" fmla="*/ 189 w 728"/>
                <a:gd name="T9" fmla="*/ 257 h 578"/>
                <a:gd name="T10" fmla="*/ 190 w 728"/>
                <a:gd name="T11" fmla="*/ 324 h 578"/>
                <a:gd name="T12" fmla="*/ 217 w 728"/>
                <a:gd name="T13" fmla="*/ 364 h 578"/>
                <a:gd name="T14" fmla="*/ 218 w 728"/>
                <a:gd name="T15" fmla="*/ 431 h 578"/>
                <a:gd name="T16" fmla="*/ 259 w 728"/>
                <a:gd name="T17" fmla="*/ 470 h 578"/>
                <a:gd name="T18" fmla="*/ 260 w 728"/>
                <a:gd name="T19" fmla="*/ 510 h 578"/>
                <a:gd name="T20" fmla="*/ 314 w 728"/>
                <a:gd name="T21" fmla="*/ 576 h 578"/>
                <a:gd name="T22" fmla="*/ 435 w 728"/>
                <a:gd name="T23" fmla="*/ 574 h 578"/>
                <a:gd name="T24" fmla="*/ 528 w 728"/>
                <a:gd name="T25" fmla="*/ 559 h 578"/>
                <a:gd name="T26" fmla="*/ 727 w 728"/>
                <a:gd name="T27" fmla="*/ 489 h 578"/>
                <a:gd name="T28" fmla="*/ 722 w 728"/>
                <a:gd name="T29" fmla="*/ 182 h 578"/>
                <a:gd name="T30" fmla="*/ 412 w 728"/>
                <a:gd name="T31" fmla="*/ 13 h 578"/>
                <a:gd name="T32" fmla="*/ 360 w 728"/>
                <a:gd name="T33" fmla="*/ 14 h 578"/>
                <a:gd name="T34" fmla="*/ 359 w 728"/>
                <a:gd name="T35" fmla="*/ 67 h 578"/>
                <a:gd name="T36" fmla="*/ 441 w 728"/>
                <a:gd name="T37" fmla="*/ 14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 h="578">
                  <a:moveTo>
                    <a:pt x="441" y="146"/>
                  </a:moveTo>
                  <a:lnTo>
                    <a:pt x="53" y="153"/>
                  </a:lnTo>
                  <a:cubicBezTo>
                    <a:pt x="25" y="153"/>
                    <a:pt x="0" y="179"/>
                    <a:pt x="0" y="207"/>
                  </a:cubicBezTo>
                  <a:cubicBezTo>
                    <a:pt x="1" y="235"/>
                    <a:pt x="27" y="260"/>
                    <a:pt x="55" y="260"/>
                  </a:cubicBezTo>
                  <a:lnTo>
                    <a:pt x="189" y="257"/>
                  </a:lnTo>
                  <a:lnTo>
                    <a:pt x="190" y="324"/>
                  </a:lnTo>
                  <a:cubicBezTo>
                    <a:pt x="190" y="343"/>
                    <a:pt x="198" y="364"/>
                    <a:pt x="217" y="364"/>
                  </a:cubicBezTo>
                  <a:lnTo>
                    <a:pt x="218" y="431"/>
                  </a:lnTo>
                  <a:cubicBezTo>
                    <a:pt x="218" y="449"/>
                    <a:pt x="240" y="471"/>
                    <a:pt x="259" y="470"/>
                  </a:cubicBezTo>
                  <a:lnTo>
                    <a:pt x="260" y="510"/>
                  </a:lnTo>
                  <a:cubicBezTo>
                    <a:pt x="260" y="538"/>
                    <a:pt x="286" y="577"/>
                    <a:pt x="314" y="576"/>
                  </a:cubicBezTo>
                  <a:lnTo>
                    <a:pt x="435" y="574"/>
                  </a:lnTo>
                  <a:cubicBezTo>
                    <a:pt x="466" y="574"/>
                    <a:pt x="498" y="569"/>
                    <a:pt x="528" y="559"/>
                  </a:cubicBezTo>
                  <a:lnTo>
                    <a:pt x="727" y="489"/>
                  </a:lnTo>
                  <a:lnTo>
                    <a:pt x="722" y="182"/>
                  </a:lnTo>
                  <a:cubicBezTo>
                    <a:pt x="654" y="132"/>
                    <a:pt x="412" y="13"/>
                    <a:pt x="412" y="13"/>
                  </a:cubicBezTo>
                  <a:cubicBezTo>
                    <a:pt x="396" y="2"/>
                    <a:pt x="374" y="0"/>
                    <a:pt x="360" y="14"/>
                  </a:cubicBezTo>
                  <a:cubicBezTo>
                    <a:pt x="345" y="29"/>
                    <a:pt x="345" y="52"/>
                    <a:pt x="359" y="67"/>
                  </a:cubicBezTo>
                  <a:lnTo>
                    <a:pt x="441" y="146"/>
                  </a:lnTo>
                </a:path>
              </a:pathLst>
            </a:custGeom>
            <a:noFill/>
            <a:ln w="19050" cap="flat" cmpd="sng">
              <a:solidFill>
                <a:schemeClr val="accent4">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2" name="Line 15"/>
            <p:cNvSpPr>
              <a:spLocks noChangeShapeType="1"/>
            </p:cNvSpPr>
            <p:nvPr/>
          </p:nvSpPr>
          <p:spPr bwMode="auto">
            <a:xfrm>
              <a:off x="6811963" y="3067050"/>
              <a:ext cx="28575" cy="1588"/>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3" name="Line 16"/>
            <p:cNvSpPr>
              <a:spLocks noChangeShapeType="1"/>
            </p:cNvSpPr>
            <p:nvPr/>
          </p:nvSpPr>
          <p:spPr bwMode="auto">
            <a:xfrm>
              <a:off x="6796088" y="3028950"/>
              <a:ext cx="42862" cy="1588"/>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4" name="Line 17"/>
            <p:cNvSpPr>
              <a:spLocks noChangeShapeType="1"/>
            </p:cNvSpPr>
            <p:nvPr/>
          </p:nvSpPr>
          <p:spPr bwMode="auto">
            <a:xfrm>
              <a:off x="6826250" y="3105150"/>
              <a:ext cx="25400" cy="1588"/>
            </a:xfrm>
            <a:prstGeom prst="line">
              <a:avLst/>
            </a:prstGeom>
            <a:noFill/>
            <a:ln w="19050" cap="rnd" cmpd="sng">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5" name="Freeform 18"/>
            <p:cNvSpPr>
              <a:spLocks noChangeArrowheads="1"/>
            </p:cNvSpPr>
            <p:nvPr/>
          </p:nvSpPr>
          <p:spPr bwMode="auto">
            <a:xfrm>
              <a:off x="6381750" y="2817813"/>
              <a:ext cx="193675" cy="244475"/>
            </a:xfrm>
            <a:custGeom>
              <a:avLst/>
              <a:gdLst>
                <a:gd name="T0" fmla="*/ 126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126" y="679"/>
                  </a:moveTo>
                  <a:lnTo>
                    <a:pt x="536" y="679"/>
                  </a:lnTo>
                  <a:lnTo>
                    <a:pt x="536" y="560"/>
                  </a:lnTo>
                  <a:cubicBezTo>
                    <a:pt x="536" y="465"/>
                    <a:pt x="473" y="378"/>
                    <a:pt x="384" y="346"/>
                  </a:cubicBezTo>
                  <a:lnTo>
                    <a:pt x="0" y="203"/>
                  </a:lnTo>
                  <a:lnTo>
                    <a:pt x="0" y="0"/>
                  </a:ln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6" name="Freeform 19"/>
            <p:cNvSpPr>
              <a:spLocks noChangeArrowheads="1"/>
            </p:cNvSpPr>
            <p:nvPr/>
          </p:nvSpPr>
          <p:spPr bwMode="auto">
            <a:xfrm>
              <a:off x="6059488" y="2824163"/>
              <a:ext cx="193675" cy="239712"/>
            </a:xfrm>
            <a:custGeom>
              <a:avLst/>
              <a:gdLst>
                <a:gd name="T0" fmla="*/ 536 w 537"/>
                <a:gd name="T1" fmla="*/ 0 h 665"/>
                <a:gd name="T2" fmla="*/ 536 w 537"/>
                <a:gd name="T3" fmla="*/ 188 h 665"/>
                <a:gd name="T4" fmla="*/ 150 w 537"/>
                <a:gd name="T5" fmla="*/ 331 h 665"/>
                <a:gd name="T6" fmla="*/ 0 w 537"/>
                <a:gd name="T7" fmla="*/ 545 h 665"/>
                <a:gd name="T8" fmla="*/ 0 w 537"/>
                <a:gd name="T9" fmla="*/ 664 h 665"/>
                <a:gd name="T10" fmla="*/ 360 w 537"/>
                <a:gd name="T11" fmla="*/ 664 h 665"/>
              </a:gdLst>
              <a:ahLst/>
              <a:cxnLst>
                <a:cxn ang="0">
                  <a:pos x="T0" y="T1"/>
                </a:cxn>
                <a:cxn ang="0">
                  <a:pos x="T2" y="T3"/>
                </a:cxn>
                <a:cxn ang="0">
                  <a:pos x="T4" y="T5"/>
                </a:cxn>
                <a:cxn ang="0">
                  <a:pos x="T6" y="T7"/>
                </a:cxn>
                <a:cxn ang="0">
                  <a:pos x="T8" y="T9"/>
                </a:cxn>
                <a:cxn ang="0">
                  <a:pos x="T10" y="T11"/>
                </a:cxn>
              </a:cxnLst>
              <a:rect l="0" t="0" r="r" b="b"/>
              <a:pathLst>
                <a:path w="537" h="665">
                  <a:moveTo>
                    <a:pt x="536" y="0"/>
                  </a:moveTo>
                  <a:lnTo>
                    <a:pt x="536" y="188"/>
                  </a:lnTo>
                  <a:lnTo>
                    <a:pt x="150" y="331"/>
                  </a:lnTo>
                  <a:cubicBezTo>
                    <a:pt x="60" y="363"/>
                    <a:pt x="0" y="450"/>
                    <a:pt x="0" y="545"/>
                  </a:cubicBezTo>
                  <a:lnTo>
                    <a:pt x="0" y="664"/>
                  </a:lnTo>
                  <a:lnTo>
                    <a:pt x="360" y="664"/>
                  </a:ln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7" name="Freeform 20"/>
            <p:cNvSpPr>
              <a:spLocks noChangeArrowheads="1"/>
            </p:cNvSpPr>
            <p:nvPr/>
          </p:nvSpPr>
          <p:spPr bwMode="auto">
            <a:xfrm>
              <a:off x="6178550" y="2517775"/>
              <a:ext cx="269875" cy="323850"/>
            </a:xfrm>
            <a:custGeom>
              <a:avLst/>
              <a:gdLst>
                <a:gd name="T0" fmla="*/ 750 w 751"/>
                <a:gd name="T1" fmla="*/ 450 h 900"/>
                <a:gd name="T2" fmla="*/ 700 w 751"/>
                <a:gd name="T3" fmla="*/ 674 h 900"/>
                <a:gd name="T4" fmla="*/ 562 w 751"/>
                <a:gd name="T5" fmla="*/ 839 h 900"/>
                <a:gd name="T6" fmla="*/ 375 w 751"/>
                <a:gd name="T7" fmla="*/ 899 h 900"/>
                <a:gd name="T8" fmla="*/ 187 w 751"/>
                <a:gd name="T9" fmla="*/ 839 h 900"/>
                <a:gd name="T10" fmla="*/ 50 w 751"/>
                <a:gd name="T11" fmla="*/ 674 h 900"/>
                <a:gd name="T12" fmla="*/ 0 w 751"/>
                <a:gd name="T13" fmla="*/ 450 h 900"/>
                <a:gd name="T14" fmla="*/ 50 w 751"/>
                <a:gd name="T15" fmla="*/ 225 h 900"/>
                <a:gd name="T16" fmla="*/ 187 w 751"/>
                <a:gd name="T17" fmla="*/ 60 h 900"/>
                <a:gd name="T18" fmla="*/ 375 w 751"/>
                <a:gd name="T19" fmla="*/ 0 h 900"/>
                <a:gd name="T20" fmla="*/ 562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2" y="798"/>
                    <a:pt x="562" y="839"/>
                  </a:cubicBezTo>
                  <a:cubicBezTo>
                    <a:pt x="503" y="881"/>
                    <a:pt x="444" y="899"/>
                    <a:pt x="375" y="899"/>
                  </a:cubicBezTo>
                  <a:cubicBezTo>
                    <a:pt x="306" y="899"/>
                    <a:pt x="247" y="881"/>
                    <a:pt x="187" y="839"/>
                  </a:cubicBezTo>
                  <a:cubicBezTo>
                    <a:pt x="127" y="798"/>
                    <a:pt x="85" y="746"/>
                    <a:pt x="50" y="674"/>
                  </a:cubicBezTo>
                  <a:cubicBezTo>
                    <a:pt x="16" y="602"/>
                    <a:pt x="0" y="533"/>
                    <a:pt x="0" y="450"/>
                  </a:cubicBezTo>
                  <a:cubicBezTo>
                    <a:pt x="0" y="367"/>
                    <a:pt x="16" y="296"/>
                    <a:pt x="50" y="225"/>
                  </a:cubicBezTo>
                  <a:cubicBezTo>
                    <a:pt x="85" y="153"/>
                    <a:pt x="127" y="101"/>
                    <a:pt x="187" y="60"/>
                  </a:cubicBezTo>
                  <a:cubicBezTo>
                    <a:pt x="247" y="18"/>
                    <a:pt x="306" y="0"/>
                    <a:pt x="375" y="0"/>
                  </a:cubicBezTo>
                  <a:cubicBezTo>
                    <a:pt x="444" y="0"/>
                    <a:pt x="503" y="18"/>
                    <a:pt x="562" y="60"/>
                  </a:cubicBezTo>
                  <a:cubicBezTo>
                    <a:pt x="622" y="101"/>
                    <a:pt x="666" y="153"/>
                    <a:pt x="700" y="225"/>
                  </a:cubicBezTo>
                  <a:cubicBezTo>
                    <a:pt x="735" y="296"/>
                    <a:pt x="750" y="367"/>
                    <a:pt x="750" y="450"/>
                  </a:cubicBez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8" name="Freeform 21"/>
            <p:cNvSpPr>
              <a:spLocks noChangeArrowheads="1"/>
            </p:cNvSpPr>
            <p:nvPr/>
          </p:nvSpPr>
          <p:spPr bwMode="auto">
            <a:xfrm>
              <a:off x="6180138" y="2613025"/>
              <a:ext cx="268287" cy="61913"/>
            </a:xfrm>
            <a:custGeom>
              <a:avLst/>
              <a:gdLst>
                <a:gd name="T0" fmla="*/ 745 w 746"/>
                <a:gd name="T1" fmla="*/ 143 h 171"/>
                <a:gd name="T2" fmla="*/ 708 w 746"/>
                <a:gd name="T3" fmla="*/ 145 h 171"/>
                <a:gd name="T4" fmla="*/ 428 w 746"/>
                <a:gd name="T5" fmla="*/ 0 h 171"/>
                <a:gd name="T6" fmla="*/ 146 w 746"/>
                <a:gd name="T7" fmla="*/ 145 h 171"/>
                <a:gd name="T8" fmla="*/ 0 w 746"/>
                <a:gd name="T9" fmla="*/ 110 h 171"/>
              </a:gdLst>
              <a:ahLst/>
              <a:cxnLst>
                <a:cxn ang="0">
                  <a:pos x="T0" y="T1"/>
                </a:cxn>
                <a:cxn ang="0">
                  <a:pos x="T2" y="T3"/>
                </a:cxn>
                <a:cxn ang="0">
                  <a:pos x="T4" y="T5"/>
                </a:cxn>
                <a:cxn ang="0">
                  <a:pos x="T6" y="T7"/>
                </a:cxn>
                <a:cxn ang="0">
                  <a:pos x="T8" y="T9"/>
                </a:cxn>
              </a:cxnLst>
              <a:rect l="0" t="0" r="r" b="b"/>
              <a:pathLst>
                <a:path w="746" h="171">
                  <a:moveTo>
                    <a:pt x="745" y="143"/>
                  </a:moveTo>
                  <a:cubicBezTo>
                    <a:pt x="732" y="144"/>
                    <a:pt x="721" y="143"/>
                    <a:pt x="708" y="145"/>
                  </a:cubicBezTo>
                  <a:cubicBezTo>
                    <a:pt x="581" y="170"/>
                    <a:pt x="499" y="124"/>
                    <a:pt x="428" y="0"/>
                  </a:cubicBezTo>
                  <a:cubicBezTo>
                    <a:pt x="386" y="81"/>
                    <a:pt x="254" y="145"/>
                    <a:pt x="146" y="145"/>
                  </a:cubicBezTo>
                  <a:cubicBezTo>
                    <a:pt x="92" y="145"/>
                    <a:pt x="46" y="134"/>
                    <a:pt x="0" y="110"/>
                  </a:cubicBez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09" name="Freeform 22"/>
            <p:cNvSpPr>
              <a:spLocks noChangeArrowheads="1"/>
            </p:cNvSpPr>
            <p:nvPr/>
          </p:nvSpPr>
          <p:spPr bwMode="auto">
            <a:xfrm>
              <a:off x="6929438" y="2817813"/>
              <a:ext cx="193675" cy="244475"/>
            </a:xfrm>
            <a:custGeom>
              <a:avLst/>
              <a:gdLst>
                <a:gd name="T0" fmla="*/ 241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241" y="679"/>
                  </a:moveTo>
                  <a:lnTo>
                    <a:pt x="536" y="679"/>
                  </a:lnTo>
                  <a:lnTo>
                    <a:pt x="536" y="560"/>
                  </a:lnTo>
                  <a:cubicBezTo>
                    <a:pt x="536" y="465"/>
                    <a:pt x="474" y="378"/>
                    <a:pt x="384" y="346"/>
                  </a:cubicBezTo>
                  <a:lnTo>
                    <a:pt x="0" y="203"/>
                  </a:lnTo>
                  <a:lnTo>
                    <a:pt x="0" y="0"/>
                  </a:ln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0" name="Freeform 23"/>
            <p:cNvSpPr>
              <a:spLocks noChangeArrowheads="1"/>
            </p:cNvSpPr>
            <p:nvPr/>
          </p:nvSpPr>
          <p:spPr bwMode="auto">
            <a:xfrm>
              <a:off x="6607175" y="2824163"/>
              <a:ext cx="193675" cy="239712"/>
            </a:xfrm>
            <a:custGeom>
              <a:avLst/>
              <a:gdLst>
                <a:gd name="T0" fmla="*/ 535 w 536"/>
                <a:gd name="T1" fmla="*/ 0 h 665"/>
                <a:gd name="T2" fmla="*/ 535 w 536"/>
                <a:gd name="T3" fmla="*/ 188 h 665"/>
                <a:gd name="T4" fmla="*/ 149 w 536"/>
                <a:gd name="T5" fmla="*/ 331 h 665"/>
                <a:gd name="T6" fmla="*/ 0 w 536"/>
                <a:gd name="T7" fmla="*/ 545 h 665"/>
                <a:gd name="T8" fmla="*/ 0 w 536"/>
                <a:gd name="T9" fmla="*/ 664 h 665"/>
                <a:gd name="T10" fmla="*/ 467 w 536"/>
                <a:gd name="T11" fmla="*/ 664 h 665"/>
              </a:gdLst>
              <a:ahLst/>
              <a:cxnLst>
                <a:cxn ang="0">
                  <a:pos x="T0" y="T1"/>
                </a:cxn>
                <a:cxn ang="0">
                  <a:pos x="T2" y="T3"/>
                </a:cxn>
                <a:cxn ang="0">
                  <a:pos x="T4" y="T5"/>
                </a:cxn>
                <a:cxn ang="0">
                  <a:pos x="T6" y="T7"/>
                </a:cxn>
                <a:cxn ang="0">
                  <a:pos x="T8" y="T9"/>
                </a:cxn>
                <a:cxn ang="0">
                  <a:pos x="T10" y="T11"/>
                </a:cxn>
              </a:cxnLst>
              <a:rect l="0" t="0" r="r" b="b"/>
              <a:pathLst>
                <a:path w="536" h="665">
                  <a:moveTo>
                    <a:pt x="535" y="0"/>
                  </a:moveTo>
                  <a:lnTo>
                    <a:pt x="535" y="188"/>
                  </a:lnTo>
                  <a:lnTo>
                    <a:pt x="149" y="331"/>
                  </a:lnTo>
                  <a:cubicBezTo>
                    <a:pt x="60" y="363"/>
                    <a:pt x="0" y="450"/>
                    <a:pt x="0" y="545"/>
                  </a:cubicBezTo>
                  <a:lnTo>
                    <a:pt x="0" y="664"/>
                  </a:lnTo>
                  <a:lnTo>
                    <a:pt x="467" y="664"/>
                  </a:ln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1" name="Freeform 24"/>
            <p:cNvSpPr>
              <a:spLocks noChangeArrowheads="1"/>
            </p:cNvSpPr>
            <p:nvPr/>
          </p:nvSpPr>
          <p:spPr bwMode="auto">
            <a:xfrm>
              <a:off x="6726238" y="2517775"/>
              <a:ext cx="269875" cy="323850"/>
            </a:xfrm>
            <a:custGeom>
              <a:avLst/>
              <a:gdLst>
                <a:gd name="T0" fmla="*/ 750 w 751"/>
                <a:gd name="T1" fmla="*/ 450 h 900"/>
                <a:gd name="T2" fmla="*/ 700 w 751"/>
                <a:gd name="T3" fmla="*/ 674 h 900"/>
                <a:gd name="T4" fmla="*/ 563 w 751"/>
                <a:gd name="T5" fmla="*/ 839 h 900"/>
                <a:gd name="T6" fmla="*/ 375 w 751"/>
                <a:gd name="T7" fmla="*/ 899 h 900"/>
                <a:gd name="T8" fmla="*/ 188 w 751"/>
                <a:gd name="T9" fmla="*/ 839 h 900"/>
                <a:gd name="T10" fmla="*/ 50 w 751"/>
                <a:gd name="T11" fmla="*/ 674 h 900"/>
                <a:gd name="T12" fmla="*/ 0 w 751"/>
                <a:gd name="T13" fmla="*/ 450 h 900"/>
                <a:gd name="T14" fmla="*/ 50 w 751"/>
                <a:gd name="T15" fmla="*/ 225 h 900"/>
                <a:gd name="T16" fmla="*/ 188 w 751"/>
                <a:gd name="T17" fmla="*/ 60 h 900"/>
                <a:gd name="T18" fmla="*/ 375 w 751"/>
                <a:gd name="T19" fmla="*/ 0 h 900"/>
                <a:gd name="T20" fmla="*/ 563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3" y="798"/>
                    <a:pt x="563" y="839"/>
                  </a:cubicBezTo>
                  <a:cubicBezTo>
                    <a:pt x="503" y="881"/>
                    <a:pt x="444" y="899"/>
                    <a:pt x="375" y="899"/>
                  </a:cubicBezTo>
                  <a:cubicBezTo>
                    <a:pt x="306" y="899"/>
                    <a:pt x="248" y="881"/>
                    <a:pt x="188" y="839"/>
                  </a:cubicBezTo>
                  <a:cubicBezTo>
                    <a:pt x="129" y="798"/>
                    <a:pt x="85" y="746"/>
                    <a:pt x="50" y="674"/>
                  </a:cubicBezTo>
                  <a:cubicBezTo>
                    <a:pt x="16" y="602"/>
                    <a:pt x="0" y="533"/>
                    <a:pt x="0" y="450"/>
                  </a:cubicBezTo>
                  <a:cubicBezTo>
                    <a:pt x="0" y="367"/>
                    <a:pt x="16" y="296"/>
                    <a:pt x="50" y="225"/>
                  </a:cubicBezTo>
                  <a:cubicBezTo>
                    <a:pt x="85" y="153"/>
                    <a:pt x="129" y="101"/>
                    <a:pt x="188" y="60"/>
                  </a:cubicBezTo>
                  <a:cubicBezTo>
                    <a:pt x="248" y="18"/>
                    <a:pt x="306" y="0"/>
                    <a:pt x="375" y="0"/>
                  </a:cubicBezTo>
                  <a:cubicBezTo>
                    <a:pt x="444" y="0"/>
                    <a:pt x="503" y="18"/>
                    <a:pt x="563" y="60"/>
                  </a:cubicBezTo>
                  <a:cubicBezTo>
                    <a:pt x="623" y="101"/>
                    <a:pt x="666" y="153"/>
                    <a:pt x="700" y="225"/>
                  </a:cubicBezTo>
                  <a:cubicBezTo>
                    <a:pt x="735" y="296"/>
                    <a:pt x="750" y="367"/>
                    <a:pt x="750" y="450"/>
                  </a:cubicBez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2" name="Freeform 25"/>
            <p:cNvSpPr>
              <a:spLocks noChangeArrowheads="1"/>
            </p:cNvSpPr>
            <p:nvPr/>
          </p:nvSpPr>
          <p:spPr bwMode="auto">
            <a:xfrm>
              <a:off x="6727825" y="2613025"/>
              <a:ext cx="268288" cy="61913"/>
            </a:xfrm>
            <a:custGeom>
              <a:avLst/>
              <a:gdLst>
                <a:gd name="T0" fmla="*/ 744 w 745"/>
                <a:gd name="T1" fmla="*/ 143 h 171"/>
                <a:gd name="T2" fmla="*/ 708 w 745"/>
                <a:gd name="T3" fmla="*/ 145 h 171"/>
                <a:gd name="T4" fmla="*/ 428 w 745"/>
                <a:gd name="T5" fmla="*/ 0 h 171"/>
                <a:gd name="T6" fmla="*/ 145 w 745"/>
                <a:gd name="T7" fmla="*/ 145 h 171"/>
                <a:gd name="T8" fmla="*/ 0 w 745"/>
                <a:gd name="T9" fmla="*/ 110 h 171"/>
              </a:gdLst>
              <a:ahLst/>
              <a:cxnLst>
                <a:cxn ang="0">
                  <a:pos x="T0" y="T1"/>
                </a:cxn>
                <a:cxn ang="0">
                  <a:pos x="T2" y="T3"/>
                </a:cxn>
                <a:cxn ang="0">
                  <a:pos x="T4" y="T5"/>
                </a:cxn>
                <a:cxn ang="0">
                  <a:pos x="T6" y="T7"/>
                </a:cxn>
                <a:cxn ang="0">
                  <a:pos x="T8" y="T9"/>
                </a:cxn>
              </a:cxnLst>
              <a:rect l="0" t="0" r="r" b="b"/>
              <a:pathLst>
                <a:path w="745" h="171">
                  <a:moveTo>
                    <a:pt x="744" y="143"/>
                  </a:moveTo>
                  <a:cubicBezTo>
                    <a:pt x="731" y="144"/>
                    <a:pt x="721" y="143"/>
                    <a:pt x="708" y="145"/>
                  </a:cubicBezTo>
                  <a:cubicBezTo>
                    <a:pt x="580" y="170"/>
                    <a:pt x="498" y="124"/>
                    <a:pt x="428" y="0"/>
                  </a:cubicBezTo>
                  <a:cubicBezTo>
                    <a:pt x="385" y="81"/>
                    <a:pt x="253" y="145"/>
                    <a:pt x="145" y="145"/>
                  </a:cubicBezTo>
                  <a:cubicBezTo>
                    <a:pt x="92" y="145"/>
                    <a:pt x="46" y="134"/>
                    <a:pt x="0" y="110"/>
                  </a:cubicBezTo>
                </a:path>
              </a:pathLst>
            </a:custGeom>
            <a:noFill/>
            <a:ln w="19050" cap="flat" cmpd="sng">
              <a:solidFill>
                <a:schemeClr val="accent4">
                  <a:lumMod val="50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22" name="Group 21"/>
          <p:cNvGrpSpPr/>
          <p:nvPr/>
        </p:nvGrpSpPr>
        <p:grpSpPr>
          <a:xfrm>
            <a:off x="7440654" y="1962150"/>
            <a:ext cx="923558" cy="917509"/>
            <a:chOff x="7364454" y="1657350"/>
            <a:chExt cx="923558" cy="917509"/>
          </a:xfrm>
        </p:grpSpPr>
        <p:sp>
          <p:nvSpPr>
            <p:cNvPr id="732" name="Freeform 131"/>
            <p:cNvSpPr>
              <a:spLocks noChangeArrowheads="1"/>
            </p:cNvSpPr>
            <p:nvPr/>
          </p:nvSpPr>
          <p:spPr bwMode="auto">
            <a:xfrm>
              <a:off x="7364454" y="2072749"/>
              <a:ext cx="617050" cy="502110"/>
            </a:xfrm>
            <a:custGeom>
              <a:avLst/>
              <a:gdLst>
                <a:gd name="T0" fmla="*/ 1212 w 1351"/>
                <a:gd name="T1" fmla="*/ 272 h 1098"/>
                <a:gd name="T2" fmla="*/ 1213 w 1351"/>
                <a:gd name="T3" fmla="*/ 308 h 1098"/>
                <a:gd name="T4" fmla="*/ 425 w 1351"/>
                <a:gd name="T5" fmla="*/ 1097 h 1098"/>
                <a:gd name="T6" fmla="*/ 0 w 1351"/>
                <a:gd name="T7" fmla="*/ 972 h 1098"/>
                <a:gd name="T8" fmla="*/ 66 w 1351"/>
                <a:gd name="T9" fmla="*/ 976 h 1098"/>
                <a:gd name="T10" fmla="*/ 410 w 1351"/>
                <a:gd name="T11" fmla="*/ 857 h 1098"/>
                <a:gd name="T12" fmla="*/ 151 w 1351"/>
                <a:gd name="T13" fmla="*/ 665 h 1098"/>
                <a:gd name="T14" fmla="*/ 203 w 1351"/>
                <a:gd name="T15" fmla="*/ 670 h 1098"/>
                <a:gd name="T16" fmla="*/ 276 w 1351"/>
                <a:gd name="T17" fmla="*/ 660 h 1098"/>
                <a:gd name="T18" fmla="*/ 54 w 1351"/>
                <a:gd name="T19" fmla="*/ 389 h 1098"/>
                <a:gd name="T20" fmla="*/ 54 w 1351"/>
                <a:gd name="T21" fmla="*/ 385 h 1098"/>
                <a:gd name="T22" fmla="*/ 179 w 1351"/>
                <a:gd name="T23" fmla="*/ 420 h 1098"/>
                <a:gd name="T24" fmla="*/ 56 w 1351"/>
                <a:gd name="T25" fmla="*/ 189 h 1098"/>
                <a:gd name="T26" fmla="*/ 94 w 1351"/>
                <a:gd name="T27" fmla="*/ 51 h 1098"/>
                <a:gd name="T28" fmla="*/ 665 w 1351"/>
                <a:gd name="T29" fmla="*/ 339 h 1098"/>
                <a:gd name="T30" fmla="*/ 658 w 1351"/>
                <a:gd name="T31" fmla="*/ 276 h 1098"/>
                <a:gd name="T32" fmla="*/ 935 w 1351"/>
                <a:gd name="T33" fmla="*/ 0 h 1098"/>
                <a:gd name="T34" fmla="*/ 1137 w 1351"/>
                <a:gd name="T35" fmla="*/ 88 h 1098"/>
                <a:gd name="T36" fmla="*/ 1313 w 1351"/>
                <a:gd name="T37" fmla="*/ 20 h 1098"/>
                <a:gd name="T38" fmla="*/ 1191 w 1351"/>
                <a:gd name="T39" fmla="*/ 173 h 1098"/>
                <a:gd name="T40" fmla="*/ 1350 w 1351"/>
                <a:gd name="T41" fmla="*/ 130 h 1098"/>
                <a:gd name="T42" fmla="*/ 1212 w 1351"/>
                <a:gd name="T43" fmla="*/ 272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1" h="1098">
                  <a:moveTo>
                    <a:pt x="1212" y="272"/>
                  </a:moveTo>
                  <a:cubicBezTo>
                    <a:pt x="1213" y="284"/>
                    <a:pt x="1213" y="296"/>
                    <a:pt x="1213" y="308"/>
                  </a:cubicBezTo>
                  <a:cubicBezTo>
                    <a:pt x="1213" y="674"/>
                    <a:pt x="934" y="1097"/>
                    <a:pt x="425" y="1097"/>
                  </a:cubicBezTo>
                  <a:cubicBezTo>
                    <a:pt x="268" y="1097"/>
                    <a:pt x="122" y="1051"/>
                    <a:pt x="0" y="972"/>
                  </a:cubicBezTo>
                  <a:cubicBezTo>
                    <a:pt x="21" y="975"/>
                    <a:pt x="43" y="976"/>
                    <a:pt x="66" y="976"/>
                  </a:cubicBezTo>
                  <a:cubicBezTo>
                    <a:pt x="196" y="976"/>
                    <a:pt x="315" y="932"/>
                    <a:pt x="410" y="857"/>
                  </a:cubicBezTo>
                  <a:cubicBezTo>
                    <a:pt x="289" y="855"/>
                    <a:pt x="186" y="775"/>
                    <a:pt x="151" y="665"/>
                  </a:cubicBezTo>
                  <a:cubicBezTo>
                    <a:pt x="168" y="668"/>
                    <a:pt x="186" y="670"/>
                    <a:pt x="203" y="670"/>
                  </a:cubicBezTo>
                  <a:cubicBezTo>
                    <a:pt x="228" y="670"/>
                    <a:pt x="253" y="667"/>
                    <a:pt x="276" y="660"/>
                  </a:cubicBezTo>
                  <a:cubicBezTo>
                    <a:pt x="149" y="635"/>
                    <a:pt x="54" y="523"/>
                    <a:pt x="54" y="389"/>
                  </a:cubicBezTo>
                  <a:cubicBezTo>
                    <a:pt x="54" y="387"/>
                    <a:pt x="54" y="386"/>
                    <a:pt x="54" y="385"/>
                  </a:cubicBezTo>
                  <a:cubicBezTo>
                    <a:pt x="91" y="406"/>
                    <a:pt x="134" y="418"/>
                    <a:pt x="179" y="420"/>
                  </a:cubicBezTo>
                  <a:cubicBezTo>
                    <a:pt x="105" y="370"/>
                    <a:pt x="56" y="285"/>
                    <a:pt x="56" y="189"/>
                  </a:cubicBezTo>
                  <a:cubicBezTo>
                    <a:pt x="56" y="139"/>
                    <a:pt x="70" y="92"/>
                    <a:pt x="94" y="51"/>
                  </a:cubicBezTo>
                  <a:cubicBezTo>
                    <a:pt x="230" y="218"/>
                    <a:pt x="435" y="328"/>
                    <a:pt x="665" y="339"/>
                  </a:cubicBezTo>
                  <a:cubicBezTo>
                    <a:pt x="660" y="319"/>
                    <a:pt x="658" y="298"/>
                    <a:pt x="658" y="276"/>
                  </a:cubicBezTo>
                  <a:cubicBezTo>
                    <a:pt x="658" y="124"/>
                    <a:pt x="782" y="0"/>
                    <a:pt x="935" y="0"/>
                  </a:cubicBezTo>
                  <a:cubicBezTo>
                    <a:pt x="1014" y="0"/>
                    <a:pt x="1086" y="34"/>
                    <a:pt x="1137" y="88"/>
                  </a:cubicBezTo>
                  <a:cubicBezTo>
                    <a:pt x="1200" y="75"/>
                    <a:pt x="1259" y="52"/>
                    <a:pt x="1313" y="20"/>
                  </a:cubicBezTo>
                  <a:cubicBezTo>
                    <a:pt x="1292" y="85"/>
                    <a:pt x="1248" y="139"/>
                    <a:pt x="1191" y="173"/>
                  </a:cubicBezTo>
                  <a:cubicBezTo>
                    <a:pt x="1247" y="166"/>
                    <a:pt x="1301" y="151"/>
                    <a:pt x="1350" y="130"/>
                  </a:cubicBezTo>
                  <a:cubicBezTo>
                    <a:pt x="1313" y="185"/>
                    <a:pt x="1266" y="233"/>
                    <a:pt x="1212" y="272"/>
                  </a:cubicBezTo>
                </a:path>
              </a:pathLst>
            </a:custGeom>
            <a:noFill/>
            <a:ln w="19050" cap="rnd" cmpd="sng">
              <a:solidFill>
                <a:srgbClr val="17667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3" name="Freeform 132"/>
            <p:cNvSpPr>
              <a:spLocks noChangeArrowheads="1"/>
            </p:cNvSpPr>
            <p:nvPr/>
          </p:nvSpPr>
          <p:spPr bwMode="auto">
            <a:xfrm>
              <a:off x="7685077" y="1657350"/>
              <a:ext cx="602935" cy="340789"/>
            </a:xfrm>
            <a:custGeom>
              <a:avLst/>
              <a:gdLst>
                <a:gd name="T0" fmla="*/ 1317 w 1318"/>
                <a:gd name="T1" fmla="*/ 303 h 747"/>
                <a:gd name="T2" fmla="*/ 1028 w 1318"/>
                <a:gd name="T3" fmla="*/ 594 h 747"/>
                <a:gd name="T4" fmla="*/ 487 w 1318"/>
                <a:gd name="T5" fmla="*/ 594 h 747"/>
                <a:gd name="T6" fmla="*/ 319 w 1318"/>
                <a:gd name="T7" fmla="*/ 746 h 747"/>
                <a:gd name="T8" fmla="*/ 319 w 1318"/>
                <a:gd name="T9" fmla="*/ 594 h 747"/>
                <a:gd name="T10" fmla="*/ 287 w 1318"/>
                <a:gd name="T11" fmla="*/ 591 h 747"/>
                <a:gd name="T12" fmla="*/ 0 w 1318"/>
                <a:gd name="T13" fmla="*/ 303 h 747"/>
                <a:gd name="T14" fmla="*/ 289 w 1318"/>
                <a:gd name="T15" fmla="*/ 0 h 747"/>
                <a:gd name="T16" fmla="*/ 1028 w 1318"/>
                <a:gd name="T17" fmla="*/ 0 h 747"/>
                <a:gd name="T18" fmla="*/ 1317 w 1318"/>
                <a:gd name="T19" fmla="*/ 30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8" h="747">
                  <a:moveTo>
                    <a:pt x="1317" y="303"/>
                  </a:moveTo>
                  <a:cubicBezTo>
                    <a:pt x="1317" y="461"/>
                    <a:pt x="1186" y="594"/>
                    <a:pt x="1028" y="594"/>
                  </a:cubicBezTo>
                  <a:lnTo>
                    <a:pt x="487" y="594"/>
                  </a:lnTo>
                  <a:lnTo>
                    <a:pt x="319" y="746"/>
                  </a:lnTo>
                  <a:lnTo>
                    <a:pt x="319" y="594"/>
                  </a:lnTo>
                  <a:lnTo>
                    <a:pt x="287" y="591"/>
                  </a:lnTo>
                  <a:cubicBezTo>
                    <a:pt x="129" y="591"/>
                    <a:pt x="0" y="461"/>
                    <a:pt x="0" y="303"/>
                  </a:cubicBezTo>
                  <a:cubicBezTo>
                    <a:pt x="0" y="145"/>
                    <a:pt x="131" y="0"/>
                    <a:pt x="289" y="0"/>
                  </a:cubicBezTo>
                  <a:lnTo>
                    <a:pt x="1028" y="0"/>
                  </a:lnTo>
                  <a:cubicBezTo>
                    <a:pt x="1186" y="0"/>
                    <a:pt x="1317" y="145"/>
                    <a:pt x="1317" y="303"/>
                  </a:cubicBezTo>
                </a:path>
              </a:pathLst>
            </a:custGeom>
            <a:noFill/>
            <a:ln w="19050" cap="rnd" cmpd="sng">
              <a:solidFill>
                <a:srgbClr val="17667B"/>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20" name="Group 19"/>
            <p:cNvGrpSpPr/>
            <p:nvPr/>
          </p:nvGrpSpPr>
          <p:grpSpPr>
            <a:xfrm>
              <a:off x="7779853" y="1740027"/>
              <a:ext cx="419433" cy="110907"/>
              <a:chOff x="7779853" y="1740027"/>
              <a:chExt cx="419433" cy="110907"/>
            </a:xfrm>
          </p:grpSpPr>
          <p:sp>
            <p:nvSpPr>
              <p:cNvPr id="734" name="Freeform 133"/>
              <p:cNvSpPr>
                <a:spLocks noChangeArrowheads="1"/>
              </p:cNvSpPr>
              <p:nvPr/>
            </p:nvSpPr>
            <p:spPr bwMode="auto">
              <a:xfrm>
                <a:off x="7779853" y="1740027"/>
                <a:ext cx="108891" cy="110907"/>
              </a:xfrm>
              <a:custGeom>
                <a:avLst/>
                <a:gdLst>
                  <a:gd name="T0" fmla="*/ 0 w 240"/>
                  <a:gd name="T1" fmla="*/ 121 h 241"/>
                  <a:gd name="T2" fmla="*/ 120 w 240"/>
                  <a:gd name="T3" fmla="*/ 0 h 241"/>
                  <a:gd name="T4" fmla="*/ 239 w 240"/>
                  <a:gd name="T5" fmla="*/ 109 h 241"/>
                  <a:gd name="T6" fmla="*/ 188 w 240"/>
                  <a:gd name="T7" fmla="*/ 176 h 241"/>
                  <a:gd name="T8" fmla="*/ 150 w 240"/>
                  <a:gd name="T9" fmla="*/ 153 h 241"/>
                  <a:gd name="T10" fmla="*/ 104 w 240"/>
                  <a:gd name="T11" fmla="*/ 176 h 241"/>
                  <a:gd name="T12" fmla="*/ 55 w 240"/>
                  <a:gd name="T13" fmla="*/ 126 h 241"/>
                  <a:gd name="T14" fmla="*/ 119 w 240"/>
                  <a:gd name="T15" fmla="*/ 58 h 241"/>
                  <a:gd name="T16" fmla="*/ 159 w 240"/>
                  <a:gd name="T17" fmla="*/ 81 h 241"/>
                  <a:gd name="T18" fmla="*/ 162 w 240"/>
                  <a:gd name="T19" fmla="*/ 62 h 241"/>
                  <a:gd name="T20" fmla="*/ 181 w 240"/>
                  <a:gd name="T21" fmla="*/ 64 h 241"/>
                  <a:gd name="T22" fmla="*/ 170 w 240"/>
                  <a:gd name="T23" fmla="*/ 127 h 241"/>
                  <a:gd name="T24" fmla="*/ 168 w 240"/>
                  <a:gd name="T25" fmla="*/ 143 h 241"/>
                  <a:gd name="T26" fmla="*/ 191 w 240"/>
                  <a:gd name="T27" fmla="*/ 166 h 241"/>
                  <a:gd name="T28" fmla="*/ 229 w 240"/>
                  <a:gd name="T29" fmla="*/ 109 h 241"/>
                  <a:gd name="T30" fmla="*/ 120 w 240"/>
                  <a:gd name="T31" fmla="*/ 10 h 241"/>
                  <a:gd name="T32" fmla="*/ 9 w 240"/>
                  <a:gd name="T33" fmla="*/ 121 h 241"/>
                  <a:gd name="T34" fmla="*/ 122 w 240"/>
                  <a:gd name="T35" fmla="*/ 231 h 241"/>
                  <a:gd name="T36" fmla="*/ 190 w 240"/>
                  <a:gd name="T37" fmla="*/ 212 h 241"/>
                  <a:gd name="T38" fmla="*/ 195 w 240"/>
                  <a:gd name="T39" fmla="*/ 220 h 241"/>
                  <a:gd name="T40" fmla="*/ 122 w 240"/>
                  <a:gd name="T41" fmla="*/ 240 h 241"/>
                  <a:gd name="T42" fmla="*/ 0 w 240"/>
                  <a:gd name="T43" fmla="*/ 121 h 241"/>
                  <a:gd name="T44" fmla="*/ 138 w 240"/>
                  <a:gd name="T45" fmla="*/ 146 h 241"/>
                  <a:gd name="T46" fmla="*/ 153 w 240"/>
                  <a:gd name="T47" fmla="*/ 110 h 241"/>
                  <a:gd name="T48" fmla="*/ 120 w 240"/>
                  <a:gd name="T49" fmla="*/ 75 h 241"/>
                  <a:gd name="T50" fmla="*/ 90 w 240"/>
                  <a:gd name="T51" fmla="*/ 89 h 241"/>
                  <a:gd name="T52" fmla="*/ 75 w 240"/>
                  <a:gd name="T53" fmla="*/ 125 h 241"/>
                  <a:gd name="T54" fmla="*/ 108 w 240"/>
                  <a:gd name="T55" fmla="*/ 159 h 241"/>
                  <a:gd name="T56" fmla="*/ 138 w 240"/>
                  <a:gd name="T57" fmla="*/ 14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41">
                    <a:moveTo>
                      <a:pt x="0" y="121"/>
                    </a:moveTo>
                    <a:cubicBezTo>
                      <a:pt x="0" y="55"/>
                      <a:pt x="53" y="0"/>
                      <a:pt x="120" y="0"/>
                    </a:cubicBezTo>
                    <a:cubicBezTo>
                      <a:pt x="187" y="0"/>
                      <a:pt x="239" y="52"/>
                      <a:pt x="239" y="109"/>
                    </a:cubicBezTo>
                    <a:cubicBezTo>
                      <a:pt x="239" y="156"/>
                      <a:pt x="213" y="176"/>
                      <a:pt x="188" y="176"/>
                    </a:cubicBezTo>
                    <a:cubicBezTo>
                      <a:pt x="168" y="176"/>
                      <a:pt x="155" y="167"/>
                      <a:pt x="150" y="153"/>
                    </a:cubicBezTo>
                    <a:cubicBezTo>
                      <a:pt x="139" y="166"/>
                      <a:pt x="125" y="176"/>
                      <a:pt x="104" y="176"/>
                    </a:cubicBezTo>
                    <a:cubicBezTo>
                      <a:pt x="77" y="176"/>
                      <a:pt x="55" y="157"/>
                      <a:pt x="55" y="126"/>
                    </a:cubicBezTo>
                    <a:cubicBezTo>
                      <a:pt x="55" y="87"/>
                      <a:pt x="88" y="58"/>
                      <a:pt x="119" y="58"/>
                    </a:cubicBezTo>
                    <a:cubicBezTo>
                      <a:pt x="140" y="58"/>
                      <a:pt x="152" y="69"/>
                      <a:pt x="159" y="81"/>
                    </a:cubicBezTo>
                    <a:lnTo>
                      <a:pt x="162" y="62"/>
                    </a:lnTo>
                    <a:lnTo>
                      <a:pt x="181" y="64"/>
                    </a:lnTo>
                    <a:lnTo>
                      <a:pt x="170" y="127"/>
                    </a:lnTo>
                    <a:cubicBezTo>
                      <a:pt x="168" y="134"/>
                      <a:pt x="168" y="140"/>
                      <a:pt x="168" y="143"/>
                    </a:cubicBezTo>
                    <a:cubicBezTo>
                      <a:pt x="168" y="157"/>
                      <a:pt x="176" y="166"/>
                      <a:pt x="191" y="166"/>
                    </a:cubicBezTo>
                    <a:cubicBezTo>
                      <a:pt x="211" y="166"/>
                      <a:pt x="229" y="148"/>
                      <a:pt x="229" y="109"/>
                    </a:cubicBezTo>
                    <a:cubicBezTo>
                      <a:pt x="229" y="59"/>
                      <a:pt x="183" y="10"/>
                      <a:pt x="120" y="10"/>
                    </a:cubicBezTo>
                    <a:cubicBezTo>
                      <a:pt x="57" y="10"/>
                      <a:pt x="9" y="60"/>
                      <a:pt x="9" y="121"/>
                    </a:cubicBezTo>
                    <a:cubicBezTo>
                      <a:pt x="9" y="182"/>
                      <a:pt x="56" y="231"/>
                      <a:pt x="122" y="231"/>
                    </a:cubicBezTo>
                    <a:cubicBezTo>
                      <a:pt x="149" y="231"/>
                      <a:pt x="169" y="225"/>
                      <a:pt x="190" y="212"/>
                    </a:cubicBezTo>
                    <a:lnTo>
                      <a:pt x="195" y="220"/>
                    </a:lnTo>
                    <a:cubicBezTo>
                      <a:pt x="174" y="233"/>
                      <a:pt x="150" y="240"/>
                      <a:pt x="122" y="240"/>
                    </a:cubicBezTo>
                    <a:cubicBezTo>
                      <a:pt x="52" y="240"/>
                      <a:pt x="0" y="186"/>
                      <a:pt x="0" y="121"/>
                    </a:cubicBezTo>
                    <a:close/>
                    <a:moveTo>
                      <a:pt x="138" y="146"/>
                    </a:moveTo>
                    <a:cubicBezTo>
                      <a:pt x="147" y="137"/>
                      <a:pt x="153" y="124"/>
                      <a:pt x="153" y="110"/>
                    </a:cubicBezTo>
                    <a:cubicBezTo>
                      <a:pt x="153" y="90"/>
                      <a:pt x="139" y="75"/>
                      <a:pt x="120" y="75"/>
                    </a:cubicBezTo>
                    <a:cubicBezTo>
                      <a:pt x="109" y="75"/>
                      <a:pt x="98" y="80"/>
                      <a:pt x="90" y="89"/>
                    </a:cubicBezTo>
                    <a:cubicBezTo>
                      <a:pt x="81" y="98"/>
                      <a:pt x="75" y="110"/>
                      <a:pt x="75" y="125"/>
                    </a:cubicBezTo>
                    <a:cubicBezTo>
                      <a:pt x="75" y="147"/>
                      <a:pt x="89" y="159"/>
                      <a:pt x="108" y="159"/>
                    </a:cubicBezTo>
                    <a:cubicBezTo>
                      <a:pt x="119" y="159"/>
                      <a:pt x="130" y="154"/>
                      <a:pt x="138" y="146"/>
                    </a:cubicBezTo>
                    <a:close/>
                  </a:path>
                </a:pathLst>
              </a:custGeom>
              <a:solidFill>
                <a:schemeClr val="accent1">
                  <a:lumMod val="50000"/>
                </a:schemeClr>
              </a:solidFill>
              <a:ln>
                <a:noFill/>
              </a:ln>
              <a:effectLst/>
            </p:spPr>
            <p:txBody>
              <a:bodyPr wrap="none" anchor="ctr"/>
              <a:lstStyle/>
              <a:p>
                <a:endParaRPr lang="en-US"/>
              </a:p>
            </p:txBody>
          </p:sp>
          <p:sp>
            <p:nvSpPr>
              <p:cNvPr id="735" name="Freeform 134"/>
              <p:cNvSpPr>
                <a:spLocks noChangeArrowheads="1"/>
              </p:cNvSpPr>
              <p:nvPr/>
            </p:nvSpPr>
            <p:spPr bwMode="auto">
              <a:xfrm>
                <a:off x="7900844" y="1742043"/>
                <a:ext cx="76627" cy="88726"/>
              </a:xfrm>
              <a:custGeom>
                <a:avLst/>
                <a:gdLst>
                  <a:gd name="T0" fmla="*/ 157 w 168"/>
                  <a:gd name="T1" fmla="*/ 143 h 193"/>
                  <a:gd name="T2" fmla="*/ 121 w 168"/>
                  <a:gd name="T3" fmla="*/ 143 h 193"/>
                  <a:gd name="T4" fmla="*/ 113 w 168"/>
                  <a:gd name="T5" fmla="*/ 192 h 193"/>
                  <a:gd name="T6" fmla="*/ 93 w 168"/>
                  <a:gd name="T7" fmla="*/ 192 h 193"/>
                  <a:gd name="T8" fmla="*/ 102 w 168"/>
                  <a:gd name="T9" fmla="*/ 143 h 193"/>
                  <a:gd name="T10" fmla="*/ 49 w 168"/>
                  <a:gd name="T11" fmla="*/ 143 h 193"/>
                  <a:gd name="T12" fmla="*/ 41 w 168"/>
                  <a:gd name="T13" fmla="*/ 192 h 193"/>
                  <a:gd name="T14" fmla="*/ 22 w 168"/>
                  <a:gd name="T15" fmla="*/ 192 h 193"/>
                  <a:gd name="T16" fmla="*/ 30 w 168"/>
                  <a:gd name="T17" fmla="*/ 143 h 193"/>
                  <a:gd name="T18" fmla="*/ 0 w 168"/>
                  <a:gd name="T19" fmla="*/ 143 h 193"/>
                  <a:gd name="T20" fmla="*/ 0 w 168"/>
                  <a:gd name="T21" fmla="*/ 124 h 193"/>
                  <a:gd name="T22" fmla="*/ 33 w 168"/>
                  <a:gd name="T23" fmla="*/ 124 h 193"/>
                  <a:gd name="T24" fmla="*/ 43 w 168"/>
                  <a:gd name="T25" fmla="*/ 66 h 193"/>
                  <a:gd name="T26" fmla="*/ 11 w 168"/>
                  <a:gd name="T27" fmla="*/ 66 h 193"/>
                  <a:gd name="T28" fmla="*/ 11 w 168"/>
                  <a:gd name="T29" fmla="*/ 47 h 193"/>
                  <a:gd name="T30" fmla="*/ 47 w 168"/>
                  <a:gd name="T31" fmla="*/ 47 h 193"/>
                  <a:gd name="T32" fmla="*/ 55 w 168"/>
                  <a:gd name="T33" fmla="*/ 0 h 193"/>
                  <a:gd name="T34" fmla="*/ 74 w 168"/>
                  <a:gd name="T35" fmla="*/ 0 h 193"/>
                  <a:gd name="T36" fmla="*/ 66 w 168"/>
                  <a:gd name="T37" fmla="*/ 47 h 193"/>
                  <a:gd name="T38" fmla="*/ 118 w 168"/>
                  <a:gd name="T39" fmla="*/ 47 h 193"/>
                  <a:gd name="T40" fmla="*/ 126 w 168"/>
                  <a:gd name="T41" fmla="*/ 0 h 193"/>
                  <a:gd name="T42" fmla="*/ 146 w 168"/>
                  <a:gd name="T43" fmla="*/ 0 h 193"/>
                  <a:gd name="T44" fmla="*/ 137 w 168"/>
                  <a:gd name="T45" fmla="*/ 47 h 193"/>
                  <a:gd name="T46" fmla="*/ 167 w 168"/>
                  <a:gd name="T47" fmla="*/ 47 h 193"/>
                  <a:gd name="T48" fmla="*/ 167 w 168"/>
                  <a:gd name="T49" fmla="*/ 66 h 193"/>
                  <a:gd name="T50" fmla="*/ 134 w 168"/>
                  <a:gd name="T51" fmla="*/ 66 h 193"/>
                  <a:gd name="T52" fmla="*/ 124 w 168"/>
                  <a:gd name="T53" fmla="*/ 124 h 193"/>
                  <a:gd name="T54" fmla="*/ 157 w 168"/>
                  <a:gd name="T55" fmla="*/ 124 h 193"/>
                  <a:gd name="T56" fmla="*/ 157 w 168"/>
                  <a:gd name="T57" fmla="*/ 143 h 193"/>
                  <a:gd name="T58" fmla="*/ 53 w 168"/>
                  <a:gd name="T59" fmla="*/ 125 h 193"/>
                  <a:gd name="T60" fmla="*/ 105 w 168"/>
                  <a:gd name="T61" fmla="*/ 125 h 193"/>
                  <a:gd name="T62" fmla="*/ 115 w 168"/>
                  <a:gd name="T63" fmla="*/ 66 h 193"/>
                  <a:gd name="T64" fmla="*/ 63 w 168"/>
                  <a:gd name="T65" fmla="*/ 66 h 193"/>
                  <a:gd name="T66" fmla="*/ 53 w 168"/>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93">
                    <a:moveTo>
                      <a:pt x="157" y="143"/>
                    </a:moveTo>
                    <a:lnTo>
                      <a:pt x="121" y="143"/>
                    </a:lnTo>
                    <a:lnTo>
                      <a:pt x="113" y="192"/>
                    </a:lnTo>
                    <a:lnTo>
                      <a:pt x="93" y="192"/>
                    </a:lnTo>
                    <a:lnTo>
                      <a:pt x="102" y="143"/>
                    </a:lnTo>
                    <a:lnTo>
                      <a:pt x="49" y="143"/>
                    </a:lnTo>
                    <a:lnTo>
                      <a:pt x="41" y="192"/>
                    </a:lnTo>
                    <a:lnTo>
                      <a:pt x="22" y="192"/>
                    </a:lnTo>
                    <a:lnTo>
                      <a:pt x="30" y="143"/>
                    </a:lnTo>
                    <a:lnTo>
                      <a:pt x="0" y="143"/>
                    </a:lnTo>
                    <a:lnTo>
                      <a:pt x="0" y="124"/>
                    </a:lnTo>
                    <a:lnTo>
                      <a:pt x="33" y="124"/>
                    </a:lnTo>
                    <a:lnTo>
                      <a:pt x="43" y="66"/>
                    </a:lnTo>
                    <a:lnTo>
                      <a:pt x="11" y="66"/>
                    </a:lnTo>
                    <a:lnTo>
                      <a:pt x="11" y="47"/>
                    </a:lnTo>
                    <a:lnTo>
                      <a:pt x="47" y="47"/>
                    </a:lnTo>
                    <a:lnTo>
                      <a:pt x="55" y="0"/>
                    </a:lnTo>
                    <a:lnTo>
                      <a:pt x="74" y="0"/>
                    </a:lnTo>
                    <a:lnTo>
                      <a:pt x="66" y="47"/>
                    </a:lnTo>
                    <a:lnTo>
                      <a:pt x="118" y="47"/>
                    </a:lnTo>
                    <a:lnTo>
                      <a:pt x="126" y="0"/>
                    </a:lnTo>
                    <a:lnTo>
                      <a:pt x="146" y="0"/>
                    </a:lnTo>
                    <a:lnTo>
                      <a:pt x="137" y="47"/>
                    </a:lnTo>
                    <a:lnTo>
                      <a:pt x="167" y="47"/>
                    </a:lnTo>
                    <a:lnTo>
                      <a:pt x="167" y="66"/>
                    </a:lnTo>
                    <a:lnTo>
                      <a:pt x="134" y="66"/>
                    </a:lnTo>
                    <a:lnTo>
                      <a:pt x="124" y="124"/>
                    </a:lnTo>
                    <a:lnTo>
                      <a:pt x="157" y="124"/>
                    </a:lnTo>
                    <a:lnTo>
                      <a:pt x="157" y="143"/>
                    </a:lnTo>
                    <a:close/>
                    <a:moveTo>
                      <a:pt x="53" y="125"/>
                    </a:moveTo>
                    <a:lnTo>
                      <a:pt x="105" y="125"/>
                    </a:lnTo>
                    <a:lnTo>
                      <a:pt x="115" y="66"/>
                    </a:lnTo>
                    <a:lnTo>
                      <a:pt x="63" y="66"/>
                    </a:lnTo>
                    <a:lnTo>
                      <a:pt x="53" y="125"/>
                    </a:lnTo>
                    <a:close/>
                  </a:path>
                </a:pathLst>
              </a:custGeom>
              <a:solidFill>
                <a:schemeClr val="accent1">
                  <a:lumMod val="50000"/>
                </a:schemeClr>
              </a:solidFill>
              <a:ln>
                <a:noFill/>
              </a:ln>
              <a:effectLst/>
            </p:spPr>
            <p:txBody>
              <a:bodyPr wrap="none" anchor="ctr"/>
              <a:lstStyle/>
              <a:p>
                <a:endParaRPr lang="en-US"/>
              </a:p>
            </p:txBody>
          </p:sp>
          <p:sp>
            <p:nvSpPr>
              <p:cNvPr id="736" name="Freeform 135"/>
              <p:cNvSpPr>
                <a:spLocks noChangeArrowheads="1"/>
              </p:cNvSpPr>
              <p:nvPr/>
            </p:nvSpPr>
            <p:spPr bwMode="auto">
              <a:xfrm>
                <a:off x="7989570" y="1740027"/>
                <a:ext cx="92759" cy="90742"/>
              </a:xfrm>
              <a:custGeom>
                <a:avLst/>
                <a:gdLst>
                  <a:gd name="T0" fmla="*/ 0 w 201"/>
                  <a:gd name="T1" fmla="*/ 49 h 197"/>
                  <a:gd name="T2" fmla="*/ 0 w 201"/>
                  <a:gd name="T3" fmla="*/ 49 h 197"/>
                  <a:gd name="T4" fmla="*/ 44 w 201"/>
                  <a:gd name="T5" fmla="*/ 0 h 197"/>
                  <a:gd name="T6" fmla="*/ 87 w 201"/>
                  <a:gd name="T7" fmla="*/ 48 h 197"/>
                  <a:gd name="T8" fmla="*/ 87 w 201"/>
                  <a:gd name="T9" fmla="*/ 49 h 197"/>
                  <a:gd name="T10" fmla="*/ 44 w 201"/>
                  <a:gd name="T11" fmla="*/ 98 h 197"/>
                  <a:gd name="T12" fmla="*/ 0 w 201"/>
                  <a:gd name="T13" fmla="*/ 49 h 197"/>
                  <a:gd name="T14" fmla="*/ 19 w 201"/>
                  <a:gd name="T15" fmla="*/ 48 h 197"/>
                  <a:gd name="T16" fmla="*/ 19 w 201"/>
                  <a:gd name="T17" fmla="*/ 49 h 197"/>
                  <a:gd name="T18" fmla="*/ 44 w 201"/>
                  <a:gd name="T19" fmla="*/ 82 h 197"/>
                  <a:gd name="T20" fmla="*/ 69 w 201"/>
                  <a:gd name="T21" fmla="*/ 49 h 197"/>
                  <a:gd name="T22" fmla="*/ 69 w 201"/>
                  <a:gd name="T23" fmla="*/ 49 h 197"/>
                  <a:gd name="T24" fmla="*/ 44 w 201"/>
                  <a:gd name="T25" fmla="*/ 15 h 197"/>
                  <a:gd name="T26" fmla="*/ 19 w 201"/>
                  <a:gd name="T27" fmla="*/ 48 h 197"/>
                  <a:gd name="T28" fmla="*/ 161 w 201"/>
                  <a:gd name="T29" fmla="*/ 2 h 197"/>
                  <a:gd name="T30" fmla="*/ 180 w 201"/>
                  <a:gd name="T31" fmla="*/ 2 h 197"/>
                  <a:gd name="T32" fmla="*/ 106 w 201"/>
                  <a:gd name="T33" fmla="*/ 102 h 197"/>
                  <a:gd name="T34" fmla="*/ 40 w 201"/>
                  <a:gd name="T35" fmla="*/ 194 h 197"/>
                  <a:gd name="T36" fmla="*/ 20 w 201"/>
                  <a:gd name="T37" fmla="*/ 194 h 197"/>
                  <a:gd name="T38" fmla="*/ 94 w 201"/>
                  <a:gd name="T39" fmla="*/ 94 h 197"/>
                  <a:gd name="T40" fmla="*/ 161 w 201"/>
                  <a:gd name="T41" fmla="*/ 2 h 197"/>
                  <a:gd name="T42" fmla="*/ 113 w 201"/>
                  <a:gd name="T43" fmla="*/ 147 h 197"/>
                  <a:gd name="T44" fmla="*/ 113 w 201"/>
                  <a:gd name="T45" fmla="*/ 147 h 197"/>
                  <a:gd name="T46" fmla="*/ 157 w 201"/>
                  <a:gd name="T47" fmla="*/ 98 h 197"/>
                  <a:gd name="T48" fmla="*/ 200 w 201"/>
                  <a:gd name="T49" fmla="*/ 146 h 197"/>
                  <a:gd name="T50" fmla="*/ 200 w 201"/>
                  <a:gd name="T51" fmla="*/ 147 h 197"/>
                  <a:gd name="T52" fmla="*/ 157 w 201"/>
                  <a:gd name="T53" fmla="*/ 196 h 197"/>
                  <a:gd name="T54" fmla="*/ 113 w 201"/>
                  <a:gd name="T55" fmla="*/ 147 h 197"/>
                  <a:gd name="T56" fmla="*/ 182 w 201"/>
                  <a:gd name="T57" fmla="*/ 147 h 197"/>
                  <a:gd name="T58" fmla="*/ 182 w 201"/>
                  <a:gd name="T59" fmla="*/ 147 h 197"/>
                  <a:gd name="T60" fmla="*/ 157 w 201"/>
                  <a:gd name="T61" fmla="*/ 113 h 197"/>
                  <a:gd name="T62" fmla="*/ 132 w 201"/>
                  <a:gd name="T63" fmla="*/ 146 h 197"/>
                  <a:gd name="T64" fmla="*/ 132 w 201"/>
                  <a:gd name="T65" fmla="*/ 147 h 197"/>
                  <a:gd name="T66" fmla="*/ 157 w 201"/>
                  <a:gd name="T67" fmla="*/ 181 h 197"/>
                  <a:gd name="T68" fmla="*/ 182 w 201"/>
                  <a:gd name="T6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 h="197">
                    <a:moveTo>
                      <a:pt x="0" y="49"/>
                    </a:moveTo>
                    <a:lnTo>
                      <a:pt x="0" y="49"/>
                    </a:lnTo>
                    <a:cubicBezTo>
                      <a:pt x="0" y="23"/>
                      <a:pt x="18" y="0"/>
                      <a:pt x="44" y="0"/>
                    </a:cubicBezTo>
                    <a:cubicBezTo>
                      <a:pt x="70" y="0"/>
                      <a:pt x="87" y="22"/>
                      <a:pt x="87" y="48"/>
                    </a:cubicBezTo>
                    <a:lnTo>
                      <a:pt x="87" y="49"/>
                    </a:lnTo>
                    <a:cubicBezTo>
                      <a:pt x="87" y="75"/>
                      <a:pt x="70" y="98"/>
                      <a:pt x="44" y="98"/>
                    </a:cubicBezTo>
                    <a:cubicBezTo>
                      <a:pt x="17" y="98"/>
                      <a:pt x="0" y="75"/>
                      <a:pt x="0" y="49"/>
                    </a:cubicBezTo>
                    <a:close/>
                    <a:moveTo>
                      <a:pt x="19" y="48"/>
                    </a:moveTo>
                    <a:lnTo>
                      <a:pt x="19" y="49"/>
                    </a:lnTo>
                    <a:cubicBezTo>
                      <a:pt x="19" y="68"/>
                      <a:pt x="30" y="82"/>
                      <a:pt x="44" y="82"/>
                    </a:cubicBezTo>
                    <a:cubicBezTo>
                      <a:pt x="59" y="82"/>
                      <a:pt x="69" y="68"/>
                      <a:pt x="69" y="49"/>
                    </a:cubicBezTo>
                    <a:lnTo>
                      <a:pt x="69" y="49"/>
                    </a:lnTo>
                    <a:cubicBezTo>
                      <a:pt x="69" y="29"/>
                      <a:pt x="58" y="15"/>
                      <a:pt x="44" y="15"/>
                    </a:cubicBezTo>
                    <a:cubicBezTo>
                      <a:pt x="28" y="15"/>
                      <a:pt x="19" y="30"/>
                      <a:pt x="19" y="48"/>
                    </a:cubicBezTo>
                    <a:close/>
                    <a:moveTo>
                      <a:pt x="161" y="2"/>
                    </a:moveTo>
                    <a:lnTo>
                      <a:pt x="180" y="2"/>
                    </a:lnTo>
                    <a:lnTo>
                      <a:pt x="106" y="102"/>
                    </a:lnTo>
                    <a:lnTo>
                      <a:pt x="40" y="194"/>
                    </a:lnTo>
                    <a:lnTo>
                      <a:pt x="20" y="194"/>
                    </a:lnTo>
                    <a:lnTo>
                      <a:pt x="94" y="94"/>
                    </a:lnTo>
                    <a:lnTo>
                      <a:pt x="161" y="2"/>
                    </a:lnTo>
                    <a:close/>
                    <a:moveTo>
                      <a:pt x="113" y="147"/>
                    </a:moveTo>
                    <a:lnTo>
                      <a:pt x="113" y="147"/>
                    </a:lnTo>
                    <a:cubicBezTo>
                      <a:pt x="113" y="121"/>
                      <a:pt x="131" y="98"/>
                      <a:pt x="157" y="98"/>
                    </a:cubicBezTo>
                    <a:cubicBezTo>
                      <a:pt x="183" y="98"/>
                      <a:pt x="200" y="121"/>
                      <a:pt x="200" y="146"/>
                    </a:cubicBezTo>
                    <a:lnTo>
                      <a:pt x="200" y="147"/>
                    </a:lnTo>
                    <a:cubicBezTo>
                      <a:pt x="200" y="173"/>
                      <a:pt x="183" y="196"/>
                      <a:pt x="157" y="196"/>
                    </a:cubicBezTo>
                    <a:cubicBezTo>
                      <a:pt x="131" y="196"/>
                      <a:pt x="113" y="173"/>
                      <a:pt x="113" y="147"/>
                    </a:cubicBezTo>
                    <a:close/>
                    <a:moveTo>
                      <a:pt x="182" y="147"/>
                    </a:moveTo>
                    <a:lnTo>
                      <a:pt x="182" y="147"/>
                    </a:lnTo>
                    <a:cubicBezTo>
                      <a:pt x="182" y="128"/>
                      <a:pt x="171" y="113"/>
                      <a:pt x="157" y="113"/>
                    </a:cubicBezTo>
                    <a:cubicBezTo>
                      <a:pt x="142" y="113"/>
                      <a:pt x="132" y="128"/>
                      <a:pt x="132" y="146"/>
                    </a:cubicBezTo>
                    <a:lnTo>
                      <a:pt x="132" y="147"/>
                    </a:lnTo>
                    <a:cubicBezTo>
                      <a:pt x="132" y="166"/>
                      <a:pt x="143" y="181"/>
                      <a:pt x="157" y="181"/>
                    </a:cubicBezTo>
                    <a:cubicBezTo>
                      <a:pt x="172" y="181"/>
                      <a:pt x="182" y="166"/>
                      <a:pt x="182" y="147"/>
                    </a:cubicBezTo>
                    <a:close/>
                  </a:path>
                </a:pathLst>
              </a:custGeom>
              <a:solidFill>
                <a:schemeClr val="accent1">
                  <a:lumMod val="50000"/>
                </a:schemeClr>
              </a:solidFill>
              <a:ln>
                <a:noFill/>
              </a:ln>
              <a:effectLst/>
            </p:spPr>
            <p:txBody>
              <a:bodyPr wrap="none" anchor="ctr"/>
              <a:lstStyle/>
              <a:p>
                <a:endParaRPr lang="en-US"/>
              </a:p>
            </p:txBody>
          </p:sp>
          <p:sp>
            <p:nvSpPr>
              <p:cNvPr id="737" name="Freeform 136"/>
              <p:cNvSpPr>
                <a:spLocks noChangeArrowheads="1"/>
              </p:cNvSpPr>
              <p:nvPr/>
            </p:nvSpPr>
            <p:spPr bwMode="auto">
              <a:xfrm>
                <a:off x="8092411" y="1740027"/>
                <a:ext cx="78644" cy="92759"/>
              </a:xfrm>
              <a:custGeom>
                <a:avLst/>
                <a:gdLst>
                  <a:gd name="T0" fmla="*/ 123 w 171"/>
                  <a:gd name="T1" fmla="*/ 169 h 201"/>
                  <a:gd name="T2" fmla="*/ 60 w 171"/>
                  <a:gd name="T3" fmla="*/ 199 h 201"/>
                  <a:gd name="T4" fmla="*/ 0 w 171"/>
                  <a:gd name="T5" fmla="*/ 145 h 201"/>
                  <a:gd name="T6" fmla="*/ 0 w 171"/>
                  <a:gd name="T7" fmla="*/ 144 h 201"/>
                  <a:gd name="T8" fmla="*/ 46 w 171"/>
                  <a:gd name="T9" fmla="*/ 89 h 201"/>
                  <a:gd name="T10" fmla="*/ 27 w 171"/>
                  <a:gd name="T11" fmla="*/ 47 h 201"/>
                  <a:gd name="T12" fmla="*/ 27 w 171"/>
                  <a:gd name="T13" fmla="*/ 46 h 201"/>
                  <a:gd name="T14" fmla="*/ 78 w 171"/>
                  <a:gd name="T15" fmla="*/ 0 h 201"/>
                  <a:gd name="T16" fmla="*/ 125 w 171"/>
                  <a:gd name="T17" fmla="*/ 44 h 201"/>
                  <a:gd name="T18" fmla="*/ 125 w 171"/>
                  <a:gd name="T19" fmla="*/ 44 h 201"/>
                  <a:gd name="T20" fmla="*/ 79 w 171"/>
                  <a:gd name="T21" fmla="*/ 94 h 201"/>
                  <a:gd name="T22" fmla="*/ 123 w 171"/>
                  <a:gd name="T23" fmla="*/ 139 h 201"/>
                  <a:gd name="T24" fmla="*/ 146 w 171"/>
                  <a:gd name="T25" fmla="*/ 96 h 201"/>
                  <a:gd name="T26" fmla="*/ 164 w 171"/>
                  <a:gd name="T27" fmla="*/ 104 h 201"/>
                  <a:gd name="T28" fmla="*/ 136 w 171"/>
                  <a:gd name="T29" fmla="*/ 153 h 201"/>
                  <a:gd name="T30" fmla="*/ 170 w 171"/>
                  <a:gd name="T31" fmla="*/ 187 h 201"/>
                  <a:gd name="T32" fmla="*/ 153 w 171"/>
                  <a:gd name="T33" fmla="*/ 200 h 201"/>
                  <a:gd name="T34" fmla="*/ 123 w 171"/>
                  <a:gd name="T35" fmla="*/ 169 h 201"/>
                  <a:gd name="T36" fmla="*/ 110 w 171"/>
                  <a:gd name="T37" fmla="*/ 155 h 201"/>
                  <a:gd name="T38" fmla="*/ 59 w 171"/>
                  <a:gd name="T39" fmla="*/ 102 h 201"/>
                  <a:gd name="T40" fmla="*/ 22 w 171"/>
                  <a:gd name="T41" fmla="*/ 143 h 201"/>
                  <a:gd name="T42" fmla="*/ 22 w 171"/>
                  <a:gd name="T43" fmla="*/ 144 h 201"/>
                  <a:gd name="T44" fmla="*/ 62 w 171"/>
                  <a:gd name="T45" fmla="*/ 180 h 201"/>
                  <a:gd name="T46" fmla="*/ 110 w 171"/>
                  <a:gd name="T47" fmla="*/ 155 h 201"/>
                  <a:gd name="T48" fmla="*/ 104 w 171"/>
                  <a:gd name="T49" fmla="*/ 45 h 201"/>
                  <a:gd name="T50" fmla="*/ 104 w 171"/>
                  <a:gd name="T51" fmla="*/ 45 h 201"/>
                  <a:gd name="T52" fmla="*/ 77 w 171"/>
                  <a:gd name="T53" fmla="*/ 18 h 201"/>
                  <a:gd name="T54" fmla="*/ 48 w 171"/>
                  <a:gd name="T55" fmla="*/ 46 h 201"/>
                  <a:gd name="T56" fmla="*/ 48 w 171"/>
                  <a:gd name="T57" fmla="*/ 47 h 201"/>
                  <a:gd name="T58" fmla="*/ 67 w 171"/>
                  <a:gd name="T59" fmla="*/ 82 h 201"/>
                  <a:gd name="T60" fmla="*/ 104 w 171"/>
                  <a:gd name="T61" fmla="*/ 4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 h="201">
                    <a:moveTo>
                      <a:pt x="123" y="169"/>
                    </a:moveTo>
                    <a:cubicBezTo>
                      <a:pt x="106" y="188"/>
                      <a:pt x="85" y="199"/>
                      <a:pt x="60" y="199"/>
                    </a:cubicBezTo>
                    <a:cubicBezTo>
                      <a:pt x="26" y="199"/>
                      <a:pt x="0" y="177"/>
                      <a:pt x="0" y="145"/>
                    </a:cubicBezTo>
                    <a:lnTo>
                      <a:pt x="0" y="144"/>
                    </a:lnTo>
                    <a:cubicBezTo>
                      <a:pt x="0" y="119"/>
                      <a:pt x="17" y="100"/>
                      <a:pt x="46" y="89"/>
                    </a:cubicBezTo>
                    <a:cubicBezTo>
                      <a:pt x="33" y="73"/>
                      <a:pt x="27" y="62"/>
                      <a:pt x="27" y="47"/>
                    </a:cubicBezTo>
                    <a:lnTo>
                      <a:pt x="27" y="46"/>
                    </a:lnTo>
                    <a:cubicBezTo>
                      <a:pt x="27" y="21"/>
                      <a:pt x="48" y="0"/>
                      <a:pt x="78" y="0"/>
                    </a:cubicBezTo>
                    <a:cubicBezTo>
                      <a:pt x="105" y="0"/>
                      <a:pt x="125" y="20"/>
                      <a:pt x="125" y="44"/>
                    </a:cubicBezTo>
                    <a:lnTo>
                      <a:pt x="125" y="44"/>
                    </a:lnTo>
                    <a:cubicBezTo>
                      <a:pt x="125" y="69"/>
                      <a:pt x="107" y="84"/>
                      <a:pt x="79" y="94"/>
                    </a:cubicBezTo>
                    <a:lnTo>
                      <a:pt x="123" y="139"/>
                    </a:lnTo>
                    <a:cubicBezTo>
                      <a:pt x="132" y="127"/>
                      <a:pt x="139" y="112"/>
                      <a:pt x="146" y="96"/>
                    </a:cubicBezTo>
                    <a:lnTo>
                      <a:pt x="164" y="104"/>
                    </a:lnTo>
                    <a:cubicBezTo>
                      <a:pt x="156" y="123"/>
                      <a:pt x="147" y="139"/>
                      <a:pt x="136" y="153"/>
                    </a:cubicBezTo>
                    <a:lnTo>
                      <a:pt x="170" y="187"/>
                    </a:lnTo>
                    <a:lnTo>
                      <a:pt x="153" y="200"/>
                    </a:lnTo>
                    <a:lnTo>
                      <a:pt x="123" y="169"/>
                    </a:lnTo>
                    <a:close/>
                    <a:moveTo>
                      <a:pt x="110" y="155"/>
                    </a:moveTo>
                    <a:lnTo>
                      <a:pt x="59" y="102"/>
                    </a:lnTo>
                    <a:cubicBezTo>
                      <a:pt x="33" y="112"/>
                      <a:pt x="22" y="127"/>
                      <a:pt x="22" y="143"/>
                    </a:cubicBezTo>
                    <a:lnTo>
                      <a:pt x="22" y="144"/>
                    </a:lnTo>
                    <a:cubicBezTo>
                      <a:pt x="22" y="165"/>
                      <a:pt x="38" y="180"/>
                      <a:pt x="62" y="180"/>
                    </a:cubicBezTo>
                    <a:cubicBezTo>
                      <a:pt x="80" y="180"/>
                      <a:pt x="96" y="171"/>
                      <a:pt x="110" y="155"/>
                    </a:cubicBezTo>
                    <a:close/>
                    <a:moveTo>
                      <a:pt x="104" y="45"/>
                    </a:moveTo>
                    <a:lnTo>
                      <a:pt x="104" y="45"/>
                    </a:lnTo>
                    <a:cubicBezTo>
                      <a:pt x="104" y="30"/>
                      <a:pt x="93" y="18"/>
                      <a:pt x="77" y="18"/>
                    </a:cubicBezTo>
                    <a:cubicBezTo>
                      <a:pt x="60" y="18"/>
                      <a:pt x="48" y="30"/>
                      <a:pt x="48" y="46"/>
                    </a:cubicBezTo>
                    <a:lnTo>
                      <a:pt x="48" y="47"/>
                    </a:lnTo>
                    <a:cubicBezTo>
                      <a:pt x="48" y="58"/>
                      <a:pt x="53" y="66"/>
                      <a:pt x="67" y="82"/>
                    </a:cubicBezTo>
                    <a:cubicBezTo>
                      <a:pt x="92" y="74"/>
                      <a:pt x="104" y="62"/>
                      <a:pt x="104" y="45"/>
                    </a:cubicBezTo>
                    <a:close/>
                  </a:path>
                </a:pathLst>
              </a:custGeom>
              <a:solidFill>
                <a:schemeClr val="accent1">
                  <a:lumMod val="50000"/>
                </a:schemeClr>
              </a:solidFill>
              <a:ln>
                <a:noFill/>
              </a:ln>
              <a:effectLst/>
            </p:spPr>
            <p:txBody>
              <a:bodyPr wrap="none" anchor="ctr"/>
              <a:lstStyle/>
              <a:p>
                <a:endParaRPr lang="en-US"/>
              </a:p>
            </p:txBody>
          </p:sp>
          <p:sp>
            <p:nvSpPr>
              <p:cNvPr id="738" name="Freeform 137"/>
              <p:cNvSpPr>
                <a:spLocks noChangeArrowheads="1"/>
              </p:cNvSpPr>
              <p:nvPr/>
            </p:nvSpPr>
            <p:spPr bwMode="auto">
              <a:xfrm>
                <a:off x="8187187" y="1742043"/>
                <a:ext cx="12099" cy="88726"/>
              </a:xfrm>
              <a:custGeom>
                <a:avLst/>
                <a:gdLst>
                  <a:gd name="T0" fmla="*/ 0 w 27"/>
                  <a:gd name="T1" fmla="*/ 163 h 193"/>
                  <a:gd name="T2" fmla="*/ 26 w 27"/>
                  <a:gd name="T3" fmla="*/ 163 h 193"/>
                  <a:gd name="T4" fmla="*/ 26 w 27"/>
                  <a:gd name="T5" fmla="*/ 192 h 193"/>
                  <a:gd name="T6" fmla="*/ 0 w 27"/>
                  <a:gd name="T7" fmla="*/ 192 h 193"/>
                  <a:gd name="T8" fmla="*/ 0 w 27"/>
                  <a:gd name="T9" fmla="*/ 163 h 193"/>
                  <a:gd name="T10" fmla="*/ 1 w 27"/>
                  <a:gd name="T11" fmla="*/ 15 h 193"/>
                  <a:gd name="T12" fmla="*/ 1 w 27"/>
                  <a:gd name="T13" fmla="*/ 0 h 193"/>
                  <a:gd name="T14" fmla="*/ 25 w 27"/>
                  <a:gd name="T15" fmla="*/ 0 h 193"/>
                  <a:gd name="T16" fmla="*/ 25 w 27"/>
                  <a:gd name="T17" fmla="*/ 15 h 193"/>
                  <a:gd name="T18" fmla="*/ 19 w 27"/>
                  <a:gd name="T19" fmla="*/ 137 h 193"/>
                  <a:gd name="T20" fmla="*/ 7 w 27"/>
                  <a:gd name="T21" fmla="*/ 137 h 193"/>
                  <a:gd name="T22" fmla="*/ 1 w 27"/>
                  <a:gd name="T23" fmla="*/ 1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93">
                    <a:moveTo>
                      <a:pt x="0" y="163"/>
                    </a:moveTo>
                    <a:lnTo>
                      <a:pt x="26" y="163"/>
                    </a:lnTo>
                    <a:lnTo>
                      <a:pt x="26" y="192"/>
                    </a:lnTo>
                    <a:lnTo>
                      <a:pt x="0" y="192"/>
                    </a:lnTo>
                    <a:lnTo>
                      <a:pt x="0" y="163"/>
                    </a:lnTo>
                    <a:close/>
                    <a:moveTo>
                      <a:pt x="1" y="15"/>
                    </a:moveTo>
                    <a:lnTo>
                      <a:pt x="1" y="0"/>
                    </a:lnTo>
                    <a:lnTo>
                      <a:pt x="25" y="0"/>
                    </a:lnTo>
                    <a:lnTo>
                      <a:pt x="25" y="15"/>
                    </a:lnTo>
                    <a:lnTo>
                      <a:pt x="19" y="137"/>
                    </a:lnTo>
                    <a:lnTo>
                      <a:pt x="7" y="137"/>
                    </a:lnTo>
                    <a:lnTo>
                      <a:pt x="1" y="15"/>
                    </a:lnTo>
                    <a:close/>
                  </a:path>
                </a:pathLst>
              </a:custGeom>
              <a:solidFill>
                <a:schemeClr val="accent1">
                  <a:lumMod val="50000"/>
                </a:schemeClr>
              </a:solidFill>
              <a:ln>
                <a:noFill/>
              </a:ln>
              <a:effectLst/>
            </p:spPr>
            <p:txBody>
              <a:bodyPr wrap="none" anchor="ctr"/>
              <a:lstStyle/>
              <a:p>
                <a:endParaRPr lang="en-US"/>
              </a:p>
            </p:txBody>
          </p:sp>
        </p:grpSp>
      </p:grpSp>
      <p:grpSp>
        <p:nvGrpSpPr>
          <p:cNvPr id="13" name="Group 12"/>
          <p:cNvGrpSpPr/>
          <p:nvPr/>
        </p:nvGrpSpPr>
        <p:grpSpPr>
          <a:xfrm>
            <a:off x="5795189" y="1962150"/>
            <a:ext cx="891294" cy="947756"/>
            <a:chOff x="4013200" y="2428875"/>
            <a:chExt cx="701675" cy="746125"/>
          </a:xfrm>
        </p:grpSpPr>
        <p:sp>
          <p:nvSpPr>
            <p:cNvPr id="713" name="Freeform 26"/>
            <p:cNvSpPr>
              <a:spLocks noChangeArrowheads="1"/>
            </p:cNvSpPr>
            <p:nvPr/>
          </p:nvSpPr>
          <p:spPr bwMode="auto">
            <a:xfrm>
              <a:off x="4395788" y="2486025"/>
              <a:ext cx="77787" cy="38100"/>
            </a:xfrm>
            <a:custGeom>
              <a:avLst/>
              <a:gdLst>
                <a:gd name="T0" fmla="*/ 0 w 214"/>
                <a:gd name="T1" fmla="*/ 106 h 107"/>
                <a:gd name="T2" fmla="*/ 107 w 214"/>
                <a:gd name="T3" fmla="*/ 0 h 107"/>
                <a:gd name="T4" fmla="*/ 213 w 214"/>
                <a:gd name="T5" fmla="*/ 106 h 107"/>
              </a:gdLst>
              <a:ahLst/>
              <a:cxnLst>
                <a:cxn ang="0">
                  <a:pos x="T0" y="T1"/>
                </a:cxn>
                <a:cxn ang="0">
                  <a:pos x="T2" y="T3"/>
                </a:cxn>
                <a:cxn ang="0">
                  <a:pos x="T4" y="T5"/>
                </a:cxn>
              </a:cxnLst>
              <a:rect l="0" t="0" r="r" b="b"/>
              <a:pathLst>
                <a:path w="214" h="107">
                  <a:moveTo>
                    <a:pt x="0" y="106"/>
                  </a:moveTo>
                  <a:cubicBezTo>
                    <a:pt x="0" y="47"/>
                    <a:pt x="48" y="0"/>
                    <a:pt x="107" y="0"/>
                  </a:cubicBezTo>
                  <a:cubicBezTo>
                    <a:pt x="166" y="0"/>
                    <a:pt x="213" y="47"/>
                    <a:pt x="213" y="106"/>
                  </a:cubicBezTo>
                </a:path>
              </a:pathLst>
            </a:custGeom>
            <a:noFill/>
            <a:ln w="19050" cap="rnd"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4" name="Freeform 27"/>
            <p:cNvSpPr>
              <a:spLocks noChangeArrowheads="1"/>
            </p:cNvSpPr>
            <p:nvPr/>
          </p:nvSpPr>
          <p:spPr bwMode="auto">
            <a:xfrm>
              <a:off x="4530725" y="2486025"/>
              <a:ext cx="77788" cy="38100"/>
            </a:xfrm>
            <a:custGeom>
              <a:avLst/>
              <a:gdLst>
                <a:gd name="T0" fmla="*/ 213 w 214"/>
                <a:gd name="T1" fmla="*/ 106 h 107"/>
                <a:gd name="T2" fmla="*/ 107 w 214"/>
                <a:gd name="T3" fmla="*/ 0 h 107"/>
                <a:gd name="T4" fmla="*/ 0 w 214"/>
                <a:gd name="T5" fmla="*/ 106 h 107"/>
              </a:gdLst>
              <a:ahLst/>
              <a:cxnLst>
                <a:cxn ang="0">
                  <a:pos x="T0" y="T1"/>
                </a:cxn>
                <a:cxn ang="0">
                  <a:pos x="T2" y="T3"/>
                </a:cxn>
                <a:cxn ang="0">
                  <a:pos x="T4" y="T5"/>
                </a:cxn>
              </a:cxnLst>
              <a:rect l="0" t="0" r="r" b="b"/>
              <a:pathLst>
                <a:path w="214" h="107">
                  <a:moveTo>
                    <a:pt x="213" y="106"/>
                  </a:moveTo>
                  <a:cubicBezTo>
                    <a:pt x="213" y="47"/>
                    <a:pt x="165" y="0"/>
                    <a:pt x="107" y="0"/>
                  </a:cubicBezTo>
                  <a:cubicBezTo>
                    <a:pt x="48" y="0"/>
                    <a:pt x="0" y="47"/>
                    <a:pt x="0" y="106"/>
                  </a:cubicBezTo>
                </a:path>
              </a:pathLst>
            </a:custGeom>
            <a:noFill/>
            <a:ln w="19050" cap="rnd"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5" name="Freeform 28"/>
            <p:cNvSpPr>
              <a:spLocks noChangeArrowheads="1"/>
            </p:cNvSpPr>
            <p:nvPr/>
          </p:nvSpPr>
          <p:spPr bwMode="auto">
            <a:xfrm>
              <a:off x="4376738" y="2571750"/>
              <a:ext cx="249237" cy="87313"/>
            </a:xfrm>
            <a:custGeom>
              <a:avLst/>
              <a:gdLst>
                <a:gd name="T0" fmla="*/ 692 w 693"/>
                <a:gd name="T1" fmla="*/ 240 h 241"/>
                <a:gd name="T2" fmla="*/ 453 w 693"/>
                <a:gd name="T3" fmla="*/ 0 h 241"/>
                <a:gd name="T4" fmla="*/ 240 w 693"/>
                <a:gd name="T5" fmla="*/ 0 h 241"/>
                <a:gd name="T6" fmla="*/ 0 w 693"/>
                <a:gd name="T7" fmla="*/ 240 h 241"/>
              </a:gdLst>
              <a:ahLst/>
              <a:cxnLst>
                <a:cxn ang="0">
                  <a:pos x="T0" y="T1"/>
                </a:cxn>
                <a:cxn ang="0">
                  <a:pos x="T2" y="T3"/>
                </a:cxn>
                <a:cxn ang="0">
                  <a:pos x="T4" y="T5"/>
                </a:cxn>
                <a:cxn ang="0">
                  <a:pos x="T6" y="T7"/>
                </a:cxn>
              </a:cxnLst>
              <a:rect l="0" t="0" r="r" b="b"/>
              <a:pathLst>
                <a:path w="693" h="241">
                  <a:moveTo>
                    <a:pt x="692" y="240"/>
                  </a:moveTo>
                  <a:cubicBezTo>
                    <a:pt x="692" y="108"/>
                    <a:pt x="584" y="0"/>
                    <a:pt x="453" y="0"/>
                  </a:cubicBezTo>
                  <a:lnTo>
                    <a:pt x="240" y="0"/>
                  </a:lnTo>
                  <a:cubicBezTo>
                    <a:pt x="108" y="0"/>
                    <a:pt x="0" y="108"/>
                    <a:pt x="0" y="240"/>
                  </a:cubicBezTo>
                </a:path>
              </a:pathLst>
            </a:custGeom>
            <a:noFill/>
            <a:ln w="19050" cap="rnd"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6" name="Freeform 29"/>
            <p:cNvSpPr>
              <a:spLocks noChangeArrowheads="1"/>
            </p:cNvSpPr>
            <p:nvPr/>
          </p:nvSpPr>
          <p:spPr bwMode="auto">
            <a:xfrm>
              <a:off x="4013200" y="2965450"/>
              <a:ext cx="439738" cy="209550"/>
            </a:xfrm>
            <a:custGeom>
              <a:avLst/>
              <a:gdLst>
                <a:gd name="T0" fmla="*/ 458 w 1222"/>
                <a:gd name="T1" fmla="*/ 12 h 581"/>
                <a:gd name="T2" fmla="*/ 458 w 1222"/>
                <a:gd name="T3" fmla="*/ 173 h 581"/>
                <a:gd name="T4" fmla="*/ 128 w 1222"/>
                <a:gd name="T5" fmla="*/ 295 h 581"/>
                <a:gd name="T6" fmla="*/ 0 w 1222"/>
                <a:gd name="T7" fmla="*/ 478 h 581"/>
                <a:gd name="T8" fmla="*/ 0 w 1222"/>
                <a:gd name="T9" fmla="*/ 580 h 581"/>
                <a:gd name="T10" fmla="*/ 1221 w 1222"/>
                <a:gd name="T11" fmla="*/ 580 h 581"/>
                <a:gd name="T12" fmla="*/ 1221 w 1222"/>
                <a:gd name="T13" fmla="*/ 478 h 581"/>
                <a:gd name="T14" fmla="*/ 1091 w 1222"/>
                <a:gd name="T15" fmla="*/ 295 h 581"/>
                <a:gd name="T16" fmla="*/ 763 w 1222"/>
                <a:gd name="T17" fmla="*/ 173 h 581"/>
                <a:gd name="T18" fmla="*/ 763 w 1222"/>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581">
                  <a:moveTo>
                    <a:pt x="458" y="12"/>
                  </a:moveTo>
                  <a:lnTo>
                    <a:pt x="458" y="173"/>
                  </a:lnTo>
                  <a:lnTo>
                    <a:pt x="128" y="295"/>
                  </a:lnTo>
                  <a:cubicBezTo>
                    <a:pt x="51" y="323"/>
                    <a:pt x="0" y="397"/>
                    <a:pt x="0" y="478"/>
                  </a:cubicBezTo>
                  <a:lnTo>
                    <a:pt x="0" y="580"/>
                  </a:lnTo>
                  <a:lnTo>
                    <a:pt x="1221" y="580"/>
                  </a:lnTo>
                  <a:lnTo>
                    <a:pt x="1221" y="478"/>
                  </a:lnTo>
                  <a:cubicBezTo>
                    <a:pt x="1221" y="397"/>
                    <a:pt x="1168" y="323"/>
                    <a:pt x="1091" y="295"/>
                  </a:cubicBezTo>
                  <a:lnTo>
                    <a:pt x="763" y="173"/>
                  </a:lnTo>
                  <a:lnTo>
                    <a:pt x="763" y="0"/>
                  </a:lnTo>
                </a:path>
              </a:pathLst>
            </a:custGeom>
            <a:noFill/>
            <a:ln w="19050" cap="flat" cmpd="sng">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17" name="Freeform 30"/>
            <p:cNvSpPr>
              <a:spLocks noChangeArrowheads="1"/>
            </p:cNvSpPr>
            <p:nvPr/>
          </p:nvSpPr>
          <p:spPr bwMode="auto">
            <a:xfrm>
              <a:off x="4114800" y="2708275"/>
              <a:ext cx="231775" cy="276225"/>
            </a:xfrm>
            <a:custGeom>
              <a:avLst/>
              <a:gdLst>
                <a:gd name="T0" fmla="*/ 641 w 642"/>
                <a:gd name="T1" fmla="*/ 384 h 769"/>
                <a:gd name="T2" fmla="*/ 598 w 642"/>
                <a:gd name="T3" fmla="*/ 576 h 769"/>
                <a:gd name="T4" fmla="*/ 481 w 642"/>
                <a:gd name="T5" fmla="*/ 717 h 769"/>
                <a:gd name="T6" fmla="*/ 320 w 642"/>
                <a:gd name="T7" fmla="*/ 768 h 769"/>
                <a:gd name="T8" fmla="*/ 160 w 642"/>
                <a:gd name="T9" fmla="*/ 717 h 769"/>
                <a:gd name="T10" fmla="*/ 43 w 642"/>
                <a:gd name="T11" fmla="*/ 576 h 769"/>
                <a:gd name="T12" fmla="*/ 0 w 642"/>
                <a:gd name="T13" fmla="*/ 384 h 769"/>
                <a:gd name="T14" fmla="*/ 43 w 642"/>
                <a:gd name="T15" fmla="*/ 191 h 769"/>
                <a:gd name="T16" fmla="*/ 160 w 642"/>
                <a:gd name="T17" fmla="*/ 51 h 769"/>
                <a:gd name="T18" fmla="*/ 320 w 642"/>
                <a:gd name="T19" fmla="*/ 0 h 769"/>
                <a:gd name="T20" fmla="*/ 481 w 642"/>
                <a:gd name="T21" fmla="*/ 51 h 769"/>
                <a:gd name="T22" fmla="*/ 598 w 642"/>
                <a:gd name="T23" fmla="*/ 191 h 769"/>
                <a:gd name="T24" fmla="*/ 641 w 642"/>
                <a:gd name="T25" fmla="*/ 38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769">
                  <a:moveTo>
                    <a:pt x="641" y="384"/>
                  </a:moveTo>
                  <a:cubicBezTo>
                    <a:pt x="641" y="455"/>
                    <a:pt x="627" y="515"/>
                    <a:pt x="598" y="576"/>
                  </a:cubicBezTo>
                  <a:cubicBezTo>
                    <a:pt x="568" y="637"/>
                    <a:pt x="532" y="682"/>
                    <a:pt x="481" y="717"/>
                  </a:cubicBezTo>
                  <a:cubicBezTo>
                    <a:pt x="430" y="753"/>
                    <a:pt x="379" y="768"/>
                    <a:pt x="320" y="768"/>
                  </a:cubicBezTo>
                  <a:cubicBezTo>
                    <a:pt x="261" y="768"/>
                    <a:pt x="211" y="753"/>
                    <a:pt x="160" y="717"/>
                  </a:cubicBezTo>
                  <a:cubicBezTo>
                    <a:pt x="109" y="682"/>
                    <a:pt x="72" y="637"/>
                    <a:pt x="43" y="576"/>
                  </a:cubicBezTo>
                  <a:cubicBezTo>
                    <a:pt x="13" y="515"/>
                    <a:pt x="0" y="455"/>
                    <a:pt x="0" y="384"/>
                  </a:cubicBezTo>
                  <a:cubicBezTo>
                    <a:pt x="0" y="313"/>
                    <a:pt x="13" y="253"/>
                    <a:pt x="43" y="191"/>
                  </a:cubicBezTo>
                  <a:cubicBezTo>
                    <a:pt x="72" y="130"/>
                    <a:pt x="109" y="86"/>
                    <a:pt x="160" y="51"/>
                  </a:cubicBezTo>
                  <a:cubicBezTo>
                    <a:pt x="211" y="15"/>
                    <a:pt x="261" y="0"/>
                    <a:pt x="320" y="0"/>
                  </a:cubicBezTo>
                  <a:cubicBezTo>
                    <a:pt x="379" y="0"/>
                    <a:pt x="430" y="15"/>
                    <a:pt x="481" y="51"/>
                  </a:cubicBezTo>
                  <a:cubicBezTo>
                    <a:pt x="532" y="86"/>
                    <a:pt x="568" y="130"/>
                    <a:pt x="598" y="191"/>
                  </a:cubicBezTo>
                  <a:cubicBezTo>
                    <a:pt x="627" y="253"/>
                    <a:pt x="641" y="313"/>
                    <a:pt x="641" y="384"/>
                  </a:cubicBezTo>
                </a:path>
              </a:pathLst>
            </a:custGeom>
            <a:noFill/>
            <a:ln w="19050" cap="flat" cmpd="sng">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8" name="Freeform 31"/>
            <p:cNvSpPr>
              <a:spLocks noChangeArrowheads="1"/>
            </p:cNvSpPr>
            <p:nvPr/>
          </p:nvSpPr>
          <p:spPr bwMode="auto">
            <a:xfrm>
              <a:off x="4116388" y="2789238"/>
              <a:ext cx="228600" cy="52387"/>
            </a:xfrm>
            <a:custGeom>
              <a:avLst/>
              <a:gdLst>
                <a:gd name="T0" fmla="*/ 636 w 637"/>
                <a:gd name="T1" fmla="*/ 122 h 146"/>
                <a:gd name="T2" fmla="*/ 605 w 637"/>
                <a:gd name="T3" fmla="*/ 124 h 146"/>
                <a:gd name="T4" fmla="*/ 366 w 637"/>
                <a:gd name="T5" fmla="*/ 0 h 146"/>
                <a:gd name="T6" fmla="*/ 124 w 637"/>
                <a:gd name="T7" fmla="*/ 124 h 146"/>
                <a:gd name="T8" fmla="*/ 0 w 637"/>
                <a:gd name="T9" fmla="*/ 94 h 146"/>
              </a:gdLst>
              <a:ahLst/>
              <a:cxnLst>
                <a:cxn ang="0">
                  <a:pos x="T0" y="T1"/>
                </a:cxn>
                <a:cxn ang="0">
                  <a:pos x="T2" y="T3"/>
                </a:cxn>
                <a:cxn ang="0">
                  <a:pos x="T4" y="T5"/>
                </a:cxn>
                <a:cxn ang="0">
                  <a:pos x="T6" y="T7"/>
                </a:cxn>
                <a:cxn ang="0">
                  <a:pos x="T8" y="T9"/>
                </a:cxn>
              </a:cxnLst>
              <a:rect l="0" t="0" r="r" b="b"/>
              <a:pathLst>
                <a:path w="637" h="146">
                  <a:moveTo>
                    <a:pt x="636" y="122"/>
                  </a:moveTo>
                  <a:cubicBezTo>
                    <a:pt x="625" y="123"/>
                    <a:pt x="616" y="122"/>
                    <a:pt x="605" y="124"/>
                  </a:cubicBezTo>
                  <a:cubicBezTo>
                    <a:pt x="496" y="145"/>
                    <a:pt x="426" y="105"/>
                    <a:pt x="366" y="0"/>
                  </a:cubicBezTo>
                  <a:cubicBezTo>
                    <a:pt x="329" y="69"/>
                    <a:pt x="217" y="124"/>
                    <a:pt x="124" y="124"/>
                  </a:cubicBezTo>
                  <a:cubicBezTo>
                    <a:pt x="78" y="124"/>
                    <a:pt x="39" y="114"/>
                    <a:pt x="0" y="94"/>
                  </a:cubicBezTo>
                </a:path>
              </a:pathLst>
            </a:custGeom>
            <a:noFill/>
            <a:ln w="19050" cap="flat" cmpd="sng">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9" name="Freeform 138"/>
            <p:cNvSpPr>
              <a:spLocks noChangeArrowheads="1"/>
            </p:cNvSpPr>
            <p:nvPr/>
          </p:nvSpPr>
          <p:spPr bwMode="auto">
            <a:xfrm>
              <a:off x="4287838" y="2428875"/>
              <a:ext cx="427037" cy="360363"/>
            </a:xfrm>
            <a:custGeom>
              <a:avLst/>
              <a:gdLst>
                <a:gd name="T0" fmla="*/ 1184 w 1185"/>
                <a:gd name="T1" fmla="*/ 407 h 1000"/>
                <a:gd name="T2" fmla="*/ 796 w 1185"/>
                <a:gd name="T3" fmla="*/ 796 h 1000"/>
                <a:gd name="T4" fmla="*/ 653 w 1185"/>
                <a:gd name="T5" fmla="*/ 796 h 1000"/>
                <a:gd name="T6" fmla="*/ 429 w 1185"/>
                <a:gd name="T7" fmla="*/ 999 h 1000"/>
                <a:gd name="T8" fmla="*/ 429 w 1185"/>
                <a:gd name="T9" fmla="*/ 796 h 1000"/>
                <a:gd name="T10" fmla="*/ 386 w 1185"/>
                <a:gd name="T11" fmla="*/ 793 h 1000"/>
                <a:gd name="T12" fmla="*/ 0 w 1185"/>
                <a:gd name="T13" fmla="*/ 407 h 1000"/>
                <a:gd name="T14" fmla="*/ 388 w 1185"/>
                <a:gd name="T15" fmla="*/ 0 h 1000"/>
                <a:gd name="T16" fmla="*/ 796 w 1185"/>
                <a:gd name="T17" fmla="*/ 0 h 1000"/>
                <a:gd name="T18" fmla="*/ 1184 w 1185"/>
                <a:gd name="T19" fmla="*/ 40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1000">
                  <a:moveTo>
                    <a:pt x="1184" y="407"/>
                  </a:moveTo>
                  <a:cubicBezTo>
                    <a:pt x="1184" y="619"/>
                    <a:pt x="1009" y="796"/>
                    <a:pt x="796" y="796"/>
                  </a:cubicBezTo>
                  <a:lnTo>
                    <a:pt x="653" y="796"/>
                  </a:lnTo>
                  <a:lnTo>
                    <a:pt x="429" y="999"/>
                  </a:lnTo>
                  <a:lnTo>
                    <a:pt x="429" y="796"/>
                  </a:lnTo>
                  <a:lnTo>
                    <a:pt x="386" y="793"/>
                  </a:lnTo>
                  <a:cubicBezTo>
                    <a:pt x="174" y="793"/>
                    <a:pt x="0" y="619"/>
                    <a:pt x="0" y="407"/>
                  </a:cubicBezTo>
                  <a:cubicBezTo>
                    <a:pt x="0" y="194"/>
                    <a:pt x="176" y="0"/>
                    <a:pt x="388" y="0"/>
                  </a:cubicBezTo>
                  <a:lnTo>
                    <a:pt x="796" y="0"/>
                  </a:lnTo>
                  <a:cubicBezTo>
                    <a:pt x="1009" y="0"/>
                    <a:pt x="1184" y="194"/>
                    <a:pt x="1184" y="407"/>
                  </a:cubicBezTo>
                </a:path>
              </a:pathLst>
            </a:custGeom>
            <a:noFill/>
            <a:ln w="19050" cap="rnd"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8" name="Group 17"/>
          <p:cNvGrpSpPr/>
          <p:nvPr/>
        </p:nvGrpSpPr>
        <p:grpSpPr>
          <a:xfrm>
            <a:off x="4149723" y="1962150"/>
            <a:ext cx="986070" cy="943723"/>
            <a:chOff x="7756525" y="2403475"/>
            <a:chExt cx="776288" cy="742950"/>
          </a:xfrm>
        </p:grpSpPr>
        <p:sp>
          <p:nvSpPr>
            <p:cNvPr id="719" name="Freeform 96"/>
            <p:cNvSpPr>
              <a:spLocks noChangeArrowheads="1"/>
            </p:cNvSpPr>
            <p:nvPr/>
          </p:nvSpPr>
          <p:spPr bwMode="auto">
            <a:xfrm>
              <a:off x="8158163" y="283845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0" name="Freeform 97"/>
            <p:cNvSpPr>
              <a:spLocks noChangeArrowheads="1"/>
            </p:cNvSpPr>
            <p:nvPr/>
          </p:nvSpPr>
          <p:spPr bwMode="auto">
            <a:xfrm>
              <a:off x="8158163" y="2917825"/>
              <a:ext cx="374650" cy="133350"/>
            </a:xfrm>
            <a:custGeom>
              <a:avLst/>
              <a:gdLst>
                <a:gd name="T0" fmla="*/ 1039 w 1040"/>
                <a:gd name="T1" fmla="*/ 0 h 371"/>
                <a:gd name="T2" fmla="*/ 482 w 1040"/>
                <a:gd name="T3" fmla="*/ 370 h 371"/>
                <a:gd name="T4" fmla="*/ 0 w 1040"/>
                <a:gd name="T5" fmla="*/ 370 h 371"/>
              </a:gdLst>
              <a:ahLst/>
              <a:cxnLst>
                <a:cxn ang="0">
                  <a:pos x="T0" y="T1"/>
                </a:cxn>
                <a:cxn ang="0">
                  <a:pos x="T2" y="T3"/>
                </a:cxn>
                <a:cxn ang="0">
                  <a:pos x="T4" y="T5"/>
                </a:cxn>
              </a:cxnLst>
              <a:rect l="0" t="0" r="r" b="b"/>
              <a:pathLst>
                <a:path w="1040" h="371">
                  <a:moveTo>
                    <a:pt x="1039" y="0"/>
                  </a:moveTo>
                  <a:lnTo>
                    <a:pt x="482" y="370"/>
                  </a:lnTo>
                  <a:lnTo>
                    <a:pt x="0" y="370"/>
                  </a:ln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1" name="Freeform 98"/>
            <p:cNvSpPr>
              <a:spLocks noChangeArrowheads="1"/>
            </p:cNvSpPr>
            <p:nvPr/>
          </p:nvSpPr>
          <p:spPr bwMode="auto">
            <a:xfrm>
              <a:off x="8158163" y="298450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2" name="Freeform 99"/>
            <p:cNvSpPr>
              <a:spLocks noChangeArrowheads="1"/>
            </p:cNvSpPr>
            <p:nvPr/>
          </p:nvSpPr>
          <p:spPr bwMode="auto">
            <a:xfrm>
              <a:off x="7918450" y="2744788"/>
              <a:ext cx="441325" cy="401637"/>
            </a:xfrm>
            <a:custGeom>
              <a:avLst/>
              <a:gdLst>
                <a:gd name="T0" fmla="*/ 668 w 1226"/>
                <a:gd name="T1" fmla="*/ 1113 h 1114"/>
                <a:gd name="T2" fmla="*/ 0 w 1226"/>
                <a:gd name="T3" fmla="*/ 1113 h 1114"/>
                <a:gd name="T4" fmla="*/ 0 w 1226"/>
                <a:gd name="T5" fmla="*/ 371 h 1114"/>
                <a:gd name="T6" fmla="*/ 557 w 1226"/>
                <a:gd name="T7" fmla="*/ 0 h 1114"/>
                <a:gd name="T8" fmla="*/ 1225 w 1226"/>
                <a:gd name="T9" fmla="*/ 0 h 1114"/>
                <a:gd name="T10" fmla="*/ 668 w 1226"/>
                <a:gd name="T11" fmla="*/ 371 h 1114"/>
                <a:gd name="T12" fmla="*/ 668 w 1226"/>
                <a:gd name="T13" fmla="*/ 1113 h 1114"/>
              </a:gdLst>
              <a:ahLst/>
              <a:cxnLst>
                <a:cxn ang="0">
                  <a:pos x="T0" y="T1"/>
                </a:cxn>
                <a:cxn ang="0">
                  <a:pos x="T2" y="T3"/>
                </a:cxn>
                <a:cxn ang="0">
                  <a:pos x="T4" y="T5"/>
                </a:cxn>
                <a:cxn ang="0">
                  <a:pos x="T6" y="T7"/>
                </a:cxn>
                <a:cxn ang="0">
                  <a:pos x="T8" y="T9"/>
                </a:cxn>
                <a:cxn ang="0">
                  <a:pos x="T10" y="T11"/>
                </a:cxn>
                <a:cxn ang="0">
                  <a:pos x="T12" y="T13"/>
                </a:cxn>
              </a:cxnLst>
              <a:rect l="0" t="0" r="r" b="b"/>
              <a:pathLst>
                <a:path w="1226" h="1114">
                  <a:moveTo>
                    <a:pt x="668" y="1113"/>
                  </a:moveTo>
                  <a:lnTo>
                    <a:pt x="0" y="1113"/>
                  </a:lnTo>
                  <a:lnTo>
                    <a:pt x="0" y="371"/>
                  </a:lnTo>
                  <a:lnTo>
                    <a:pt x="557" y="0"/>
                  </a:lnTo>
                  <a:lnTo>
                    <a:pt x="1225" y="0"/>
                  </a:lnTo>
                  <a:lnTo>
                    <a:pt x="668" y="371"/>
                  </a:lnTo>
                  <a:lnTo>
                    <a:pt x="668" y="1113"/>
                  </a:ln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3" name="Line 100"/>
            <p:cNvSpPr>
              <a:spLocks noChangeShapeType="1"/>
            </p:cNvSpPr>
            <p:nvPr/>
          </p:nvSpPr>
          <p:spPr bwMode="auto">
            <a:xfrm flipH="1">
              <a:off x="7756525" y="2957513"/>
              <a:ext cx="163513" cy="1587"/>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4" name="Line 101"/>
            <p:cNvSpPr>
              <a:spLocks noChangeShapeType="1"/>
            </p:cNvSpPr>
            <p:nvPr/>
          </p:nvSpPr>
          <p:spPr bwMode="auto">
            <a:xfrm flipH="1">
              <a:off x="7756525" y="3011488"/>
              <a:ext cx="163513" cy="1587"/>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5" name="Line 102"/>
            <p:cNvSpPr>
              <a:spLocks noChangeShapeType="1"/>
            </p:cNvSpPr>
            <p:nvPr/>
          </p:nvSpPr>
          <p:spPr bwMode="auto">
            <a:xfrm flipH="1">
              <a:off x="7756525" y="3065463"/>
              <a:ext cx="163513" cy="1587"/>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6" name="Line 103"/>
            <p:cNvSpPr>
              <a:spLocks noChangeShapeType="1"/>
            </p:cNvSpPr>
            <p:nvPr/>
          </p:nvSpPr>
          <p:spPr bwMode="auto">
            <a:xfrm flipH="1">
              <a:off x="7756525" y="3117850"/>
              <a:ext cx="163513" cy="1588"/>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7" name="Freeform 104"/>
            <p:cNvSpPr>
              <a:spLocks noChangeArrowheads="1"/>
            </p:cNvSpPr>
            <p:nvPr/>
          </p:nvSpPr>
          <p:spPr bwMode="auto">
            <a:xfrm>
              <a:off x="8158163" y="2770188"/>
              <a:ext cx="374650" cy="133350"/>
            </a:xfrm>
            <a:custGeom>
              <a:avLst/>
              <a:gdLst>
                <a:gd name="T0" fmla="*/ 445 w 1040"/>
                <a:gd name="T1" fmla="*/ 0 h 372"/>
                <a:gd name="T2" fmla="*/ 1039 w 1040"/>
                <a:gd name="T3" fmla="*/ 0 h 372"/>
                <a:gd name="T4" fmla="*/ 482 w 1040"/>
                <a:gd name="T5" fmla="*/ 371 h 372"/>
                <a:gd name="T6" fmla="*/ 0 w 1040"/>
                <a:gd name="T7" fmla="*/ 371 h 372"/>
              </a:gdLst>
              <a:ahLst/>
              <a:cxnLst>
                <a:cxn ang="0">
                  <a:pos x="T0" y="T1"/>
                </a:cxn>
                <a:cxn ang="0">
                  <a:pos x="T2" y="T3"/>
                </a:cxn>
                <a:cxn ang="0">
                  <a:pos x="T4" y="T5"/>
                </a:cxn>
                <a:cxn ang="0">
                  <a:pos x="T6" y="T7"/>
                </a:cxn>
              </a:cxnLst>
              <a:rect l="0" t="0" r="r" b="b"/>
              <a:pathLst>
                <a:path w="1040" h="372">
                  <a:moveTo>
                    <a:pt x="445" y="0"/>
                  </a:moveTo>
                  <a:lnTo>
                    <a:pt x="1039" y="0"/>
                  </a:lnTo>
                  <a:lnTo>
                    <a:pt x="482" y="371"/>
                  </a:lnTo>
                  <a:lnTo>
                    <a:pt x="0" y="371"/>
                  </a:lnTo>
                </a:path>
              </a:pathLst>
            </a:custGeom>
            <a:noFill/>
            <a:ln w="19050" cap="flat"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8" name="Freeform 105"/>
            <p:cNvSpPr>
              <a:spLocks noChangeArrowheads="1"/>
            </p:cNvSpPr>
            <p:nvPr/>
          </p:nvSpPr>
          <p:spPr bwMode="auto">
            <a:xfrm>
              <a:off x="7758113" y="2770188"/>
              <a:ext cx="320675" cy="133350"/>
            </a:xfrm>
            <a:custGeom>
              <a:avLst/>
              <a:gdLst>
                <a:gd name="T0" fmla="*/ 445 w 891"/>
                <a:gd name="T1" fmla="*/ 371 h 372"/>
                <a:gd name="T2" fmla="*/ 0 w 891"/>
                <a:gd name="T3" fmla="*/ 371 h 372"/>
                <a:gd name="T4" fmla="*/ 557 w 891"/>
                <a:gd name="T5" fmla="*/ 0 h 372"/>
                <a:gd name="T6" fmla="*/ 890 w 891"/>
                <a:gd name="T7" fmla="*/ 0 h 372"/>
              </a:gdLst>
              <a:ahLst/>
              <a:cxnLst>
                <a:cxn ang="0">
                  <a:pos x="T0" y="T1"/>
                </a:cxn>
                <a:cxn ang="0">
                  <a:pos x="T2" y="T3"/>
                </a:cxn>
                <a:cxn ang="0">
                  <a:pos x="T4" y="T5"/>
                </a:cxn>
                <a:cxn ang="0">
                  <a:pos x="T6" y="T7"/>
                </a:cxn>
              </a:cxnLst>
              <a:rect l="0" t="0" r="r" b="b"/>
              <a:pathLst>
                <a:path w="891" h="372">
                  <a:moveTo>
                    <a:pt x="445" y="371"/>
                  </a:moveTo>
                  <a:lnTo>
                    <a:pt x="0" y="371"/>
                  </a:lnTo>
                  <a:lnTo>
                    <a:pt x="557" y="0"/>
                  </a:lnTo>
                  <a:lnTo>
                    <a:pt x="890" y="0"/>
                  </a:lnTo>
                </a:path>
              </a:pathLst>
            </a:custGeom>
            <a:noFill/>
            <a:ln w="19050" cap="flat"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29" name="Line 106"/>
            <p:cNvSpPr>
              <a:spLocks noChangeShapeType="1"/>
            </p:cNvSpPr>
            <p:nvPr/>
          </p:nvSpPr>
          <p:spPr bwMode="auto">
            <a:xfrm>
              <a:off x="8039100" y="3065463"/>
              <a:ext cx="1588" cy="26987"/>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0" name="Line 107"/>
            <p:cNvSpPr>
              <a:spLocks noChangeShapeType="1"/>
            </p:cNvSpPr>
            <p:nvPr/>
          </p:nvSpPr>
          <p:spPr bwMode="auto">
            <a:xfrm>
              <a:off x="8039100" y="2878138"/>
              <a:ext cx="1588" cy="26987"/>
            </a:xfrm>
            <a:prstGeom prst="line">
              <a:avLst/>
            </a:prstGeom>
            <a:noFill/>
            <a:ln w="19050" cap="rnd" cmpd="sng">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31" name="Freeform 108"/>
            <p:cNvSpPr>
              <a:spLocks noChangeArrowheads="1"/>
            </p:cNvSpPr>
            <p:nvPr/>
          </p:nvSpPr>
          <p:spPr bwMode="auto">
            <a:xfrm>
              <a:off x="7997825" y="2905125"/>
              <a:ext cx="80963" cy="160338"/>
            </a:xfrm>
            <a:custGeom>
              <a:avLst/>
              <a:gdLst>
                <a:gd name="T0" fmla="*/ 0 w 223"/>
                <a:gd name="T1" fmla="*/ 334 h 447"/>
                <a:gd name="T2" fmla="*/ 111 w 223"/>
                <a:gd name="T3" fmla="*/ 446 h 447"/>
                <a:gd name="T4" fmla="*/ 222 w 223"/>
                <a:gd name="T5" fmla="*/ 334 h 447"/>
                <a:gd name="T6" fmla="*/ 111 w 223"/>
                <a:gd name="T7" fmla="*/ 223 h 447"/>
                <a:gd name="T8" fmla="*/ 111 w 223"/>
                <a:gd name="T9" fmla="*/ 223 h 447"/>
                <a:gd name="T10" fmla="*/ 0 w 223"/>
                <a:gd name="T11" fmla="*/ 112 h 447"/>
                <a:gd name="T12" fmla="*/ 111 w 223"/>
                <a:gd name="T13" fmla="*/ 0 h 447"/>
                <a:gd name="T14" fmla="*/ 222 w 223"/>
                <a:gd name="T15" fmla="*/ 112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47">
                  <a:moveTo>
                    <a:pt x="0" y="334"/>
                  </a:moveTo>
                  <a:cubicBezTo>
                    <a:pt x="0" y="396"/>
                    <a:pt x="50" y="446"/>
                    <a:pt x="111" y="446"/>
                  </a:cubicBezTo>
                  <a:cubicBezTo>
                    <a:pt x="173" y="446"/>
                    <a:pt x="222" y="396"/>
                    <a:pt x="222" y="334"/>
                  </a:cubicBezTo>
                  <a:cubicBezTo>
                    <a:pt x="222" y="273"/>
                    <a:pt x="173" y="223"/>
                    <a:pt x="111" y="223"/>
                  </a:cubicBezTo>
                  <a:lnTo>
                    <a:pt x="111" y="223"/>
                  </a:lnTo>
                  <a:cubicBezTo>
                    <a:pt x="50" y="223"/>
                    <a:pt x="0" y="173"/>
                    <a:pt x="0" y="112"/>
                  </a:cubicBezTo>
                  <a:cubicBezTo>
                    <a:pt x="0" y="50"/>
                    <a:pt x="50" y="0"/>
                    <a:pt x="111" y="0"/>
                  </a:cubicBezTo>
                  <a:cubicBezTo>
                    <a:pt x="173" y="0"/>
                    <a:pt x="222" y="50"/>
                    <a:pt x="222" y="112"/>
                  </a:cubicBez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0" name="Freeform 139"/>
            <p:cNvSpPr>
              <a:spLocks noChangeArrowheads="1"/>
            </p:cNvSpPr>
            <p:nvPr/>
          </p:nvSpPr>
          <p:spPr bwMode="auto">
            <a:xfrm>
              <a:off x="8326438" y="2630488"/>
              <a:ext cx="53975" cy="53975"/>
            </a:xfrm>
            <a:custGeom>
              <a:avLst/>
              <a:gdLst>
                <a:gd name="T0" fmla="*/ 90 w 148"/>
                <a:gd name="T1" fmla="*/ 0 h 152"/>
                <a:gd name="T2" fmla="*/ 0 w 148"/>
                <a:gd name="T3" fmla="*/ 151 h 152"/>
              </a:gdLst>
              <a:ahLst/>
              <a:cxnLst>
                <a:cxn ang="0">
                  <a:pos x="T0" y="T1"/>
                </a:cxn>
                <a:cxn ang="0">
                  <a:pos x="T2" y="T3"/>
                </a:cxn>
              </a:cxnLst>
              <a:rect l="0" t="0" r="r" b="b"/>
              <a:pathLst>
                <a:path w="148" h="152">
                  <a:moveTo>
                    <a:pt x="90" y="0"/>
                  </a:moveTo>
                  <a:cubicBezTo>
                    <a:pt x="147" y="57"/>
                    <a:pt x="0" y="151"/>
                    <a:pt x="0" y="151"/>
                  </a:cubicBez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1" name="Freeform 140"/>
            <p:cNvSpPr>
              <a:spLocks noChangeArrowheads="1"/>
            </p:cNvSpPr>
            <p:nvPr/>
          </p:nvSpPr>
          <p:spPr bwMode="auto">
            <a:xfrm>
              <a:off x="8013700" y="2630488"/>
              <a:ext cx="53975" cy="53975"/>
            </a:xfrm>
            <a:custGeom>
              <a:avLst/>
              <a:gdLst>
                <a:gd name="T0" fmla="*/ 57 w 148"/>
                <a:gd name="T1" fmla="*/ 0 h 152"/>
                <a:gd name="T2" fmla="*/ 147 w 148"/>
                <a:gd name="T3" fmla="*/ 151 h 152"/>
              </a:gdLst>
              <a:ahLst/>
              <a:cxnLst>
                <a:cxn ang="0">
                  <a:pos x="T0" y="T1"/>
                </a:cxn>
                <a:cxn ang="0">
                  <a:pos x="T2" y="T3"/>
                </a:cxn>
              </a:cxnLst>
              <a:rect l="0" t="0" r="r" b="b"/>
              <a:pathLst>
                <a:path w="148" h="152">
                  <a:moveTo>
                    <a:pt x="57" y="0"/>
                  </a:moveTo>
                  <a:cubicBezTo>
                    <a:pt x="0" y="57"/>
                    <a:pt x="147" y="151"/>
                    <a:pt x="147" y="151"/>
                  </a:cubicBez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2" name="Freeform 141"/>
            <p:cNvSpPr>
              <a:spLocks noChangeArrowheads="1"/>
            </p:cNvSpPr>
            <p:nvPr/>
          </p:nvSpPr>
          <p:spPr bwMode="auto">
            <a:xfrm>
              <a:off x="7956550" y="2403475"/>
              <a:ext cx="503238" cy="328613"/>
            </a:xfrm>
            <a:custGeom>
              <a:avLst/>
              <a:gdLst>
                <a:gd name="T0" fmla="*/ 1192 w 1397"/>
                <a:gd name="T1" fmla="*/ 911 h 912"/>
                <a:gd name="T2" fmla="*/ 1087 w 1397"/>
                <a:gd name="T3" fmla="*/ 361 h 912"/>
                <a:gd name="T4" fmla="*/ 967 w 1397"/>
                <a:gd name="T5" fmla="*/ 571 h 912"/>
                <a:gd name="T6" fmla="*/ 817 w 1397"/>
                <a:gd name="T7" fmla="*/ 0 h 912"/>
                <a:gd name="T8" fmla="*/ 426 w 1397"/>
                <a:gd name="T9" fmla="*/ 601 h 912"/>
                <a:gd name="T10" fmla="*/ 216 w 1397"/>
                <a:gd name="T11" fmla="*/ 301 h 912"/>
                <a:gd name="T12" fmla="*/ 86 w 1397"/>
                <a:gd name="T13" fmla="*/ 911 h 912"/>
              </a:gdLst>
              <a:ahLst/>
              <a:cxnLst>
                <a:cxn ang="0">
                  <a:pos x="T0" y="T1"/>
                </a:cxn>
                <a:cxn ang="0">
                  <a:pos x="T2" y="T3"/>
                </a:cxn>
                <a:cxn ang="0">
                  <a:pos x="T4" y="T5"/>
                </a:cxn>
                <a:cxn ang="0">
                  <a:pos x="T6" y="T7"/>
                </a:cxn>
                <a:cxn ang="0">
                  <a:pos x="T8" y="T9"/>
                </a:cxn>
                <a:cxn ang="0">
                  <a:pos x="T10" y="T11"/>
                </a:cxn>
                <a:cxn ang="0">
                  <a:pos x="T12" y="T13"/>
                </a:cxn>
              </a:cxnLst>
              <a:rect l="0" t="0" r="r" b="b"/>
              <a:pathLst>
                <a:path w="1397" h="912">
                  <a:moveTo>
                    <a:pt x="1192" y="911"/>
                  </a:moveTo>
                  <a:cubicBezTo>
                    <a:pt x="1396" y="707"/>
                    <a:pt x="1291" y="429"/>
                    <a:pt x="1087" y="361"/>
                  </a:cubicBezTo>
                  <a:cubicBezTo>
                    <a:pt x="1125" y="475"/>
                    <a:pt x="1005" y="458"/>
                    <a:pt x="967" y="571"/>
                  </a:cubicBezTo>
                  <a:cubicBezTo>
                    <a:pt x="1005" y="192"/>
                    <a:pt x="665" y="266"/>
                    <a:pt x="817" y="0"/>
                  </a:cubicBezTo>
                  <a:cubicBezTo>
                    <a:pt x="497" y="54"/>
                    <a:pt x="352" y="304"/>
                    <a:pt x="426" y="601"/>
                  </a:cubicBezTo>
                  <a:cubicBezTo>
                    <a:pt x="352" y="456"/>
                    <a:pt x="178" y="452"/>
                    <a:pt x="216" y="301"/>
                  </a:cubicBezTo>
                  <a:cubicBezTo>
                    <a:pt x="49" y="378"/>
                    <a:pt x="0" y="751"/>
                    <a:pt x="86" y="911"/>
                  </a:cubicBez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43" name="Freeform 142"/>
            <p:cNvSpPr>
              <a:spLocks noChangeArrowheads="1"/>
            </p:cNvSpPr>
            <p:nvPr/>
          </p:nvSpPr>
          <p:spPr bwMode="auto">
            <a:xfrm>
              <a:off x="8153400" y="2587625"/>
              <a:ext cx="101600" cy="98425"/>
            </a:xfrm>
            <a:custGeom>
              <a:avLst/>
              <a:gdLst>
                <a:gd name="T0" fmla="*/ 283 w 284"/>
                <a:gd name="T1" fmla="*/ 271 h 272"/>
                <a:gd name="T2" fmla="*/ 149 w 284"/>
                <a:gd name="T3" fmla="*/ 0 h 272"/>
                <a:gd name="T4" fmla="*/ 12 w 284"/>
                <a:gd name="T5" fmla="*/ 271 h 272"/>
              </a:gdLst>
              <a:ahLst/>
              <a:cxnLst>
                <a:cxn ang="0">
                  <a:pos x="T0" y="T1"/>
                </a:cxn>
                <a:cxn ang="0">
                  <a:pos x="T2" y="T3"/>
                </a:cxn>
                <a:cxn ang="0">
                  <a:pos x="T4" y="T5"/>
                </a:cxn>
              </a:cxnLst>
              <a:rect l="0" t="0" r="r" b="b"/>
              <a:pathLst>
                <a:path w="284" h="272">
                  <a:moveTo>
                    <a:pt x="283" y="271"/>
                  </a:moveTo>
                  <a:cubicBezTo>
                    <a:pt x="278" y="178"/>
                    <a:pt x="117" y="160"/>
                    <a:pt x="149" y="0"/>
                  </a:cubicBezTo>
                  <a:cubicBezTo>
                    <a:pt x="149" y="0"/>
                    <a:pt x="0" y="136"/>
                    <a:pt x="12" y="271"/>
                  </a:cubicBezTo>
                </a:path>
              </a:pathLst>
            </a:custGeom>
            <a:noFill/>
            <a:ln w="19050" cap="rnd" cmpd="sng">
              <a:solidFill>
                <a:schemeClr val="accent5">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Tree>
    <p:extLst>
      <p:ext uri="{BB962C8B-B14F-4D97-AF65-F5344CB8AC3E}">
        <p14:creationId xmlns:p14="http://schemas.microsoft.com/office/powerpoint/2010/main" val="173415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6"/>
          <p:cNvSpPr>
            <a:spLocks/>
          </p:cNvSpPr>
          <p:nvPr/>
        </p:nvSpPr>
        <p:spPr bwMode="auto">
          <a:xfrm flipH="1">
            <a:off x="0" y="3963149"/>
            <a:ext cx="9144000" cy="894601"/>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4" name="Text Placeholder 20"/>
          <p:cNvSpPr txBox="1">
            <a:spLocks/>
          </p:cNvSpPr>
          <p:nvPr/>
        </p:nvSpPr>
        <p:spPr>
          <a:xfrm>
            <a:off x="876300" y="4099826"/>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Font typeface="Arial" panose="020B0604020202020204" pitchFamily="34" charset="0"/>
              <a:buNone/>
            </a:pPr>
            <a:r>
              <a:rPr lang="en-US" sz="1200" dirty="0" smtClean="0">
                <a:solidFill>
                  <a:srgbClr val="FFFFFF"/>
                </a:solidFill>
              </a:rPr>
              <a:t>Reactive </a:t>
            </a:r>
            <a:br>
              <a:rPr lang="en-US" sz="1200" dirty="0" smtClean="0">
                <a:solidFill>
                  <a:srgbClr val="FFFFFF"/>
                </a:solidFill>
              </a:rPr>
            </a:br>
            <a:r>
              <a:rPr lang="en-US" sz="1200" dirty="0" smtClean="0">
                <a:solidFill>
                  <a:srgbClr val="FFFFFF"/>
                </a:solidFill>
              </a:rPr>
              <a:t>Application </a:t>
            </a:r>
            <a:br>
              <a:rPr lang="en-US" sz="1200" dirty="0" smtClean="0">
                <a:solidFill>
                  <a:srgbClr val="FFFFFF"/>
                </a:solidFill>
              </a:rPr>
            </a:br>
            <a:r>
              <a:rPr lang="en-US" sz="1200" dirty="0" smtClean="0">
                <a:solidFill>
                  <a:srgbClr val="FFFFFF"/>
                </a:solidFill>
              </a:rPr>
              <a:t>Performance</a:t>
            </a:r>
            <a:endParaRPr lang="en-US" sz="1200" dirty="0">
              <a:solidFill>
                <a:srgbClr val="FFFFFF"/>
              </a:solidFill>
            </a:endParaRPr>
          </a:p>
        </p:txBody>
      </p:sp>
      <p:sp>
        <p:nvSpPr>
          <p:cNvPr id="221" name="TextBox 220"/>
          <p:cNvSpPr txBox="1"/>
          <p:nvPr/>
        </p:nvSpPr>
        <p:spPr>
          <a:xfrm>
            <a:off x="381000" y="3989070"/>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0</a:t>
            </a:r>
          </a:p>
        </p:txBody>
      </p:sp>
      <p:grpSp>
        <p:nvGrpSpPr>
          <p:cNvPr id="12" name="Group 11"/>
          <p:cNvGrpSpPr/>
          <p:nvPr/>
        </p:nvGrpSpPr>
        <p:grpSpPr>
          <a:xfrm>
            <a:off x="1066800" y="2970239"/>
            <a:ext cx="8077200" cy="952561"/>
            <a:chOff x="1066800" y="2970239"/>
            <a:chExt cx="8077200" cy="952561"/>
          </a:xfrm>
        </p:grpSpPr>
        <p:sp>
          <p:nvSpPr>
            <p:cNvPr id="39" name="Rectangle 2"/>
            <p:cNvSpPr>
              <a:spLocks/>
            </p:cNvSpPr>
            <p:nvPr/>
          </p:nvSpPr>
          <p:spPr bwMode="auto">
            <a:xfrm>
              <a:off x="1066800" y="2970239"/>
              <a:ext cx="8077200" cy="952561"/>
            </a:xfrm>
            <a:prstGeom prst="rect">
              <a:avLst/>
            </a:prstGeom>
            <a:solidFill>
              <a:srgbClr val="36AE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2" name="Text Placeholder 20"/>
            <p:cNvSpPr txBox="1">
              <a:spLocks/>
            </p:cNvSpPr>
            <p:nvPr/>
          </p:nvSpPr>
          <p:spPr>
            <a:xfrm>
              <a:off x="1725120" y="3129516"/>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Proactive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Performance </a:t>
              </a:r>
              <a:r>
                <a:rPr lang="en-US" sz="1200" dirty="0">
                  <a:solidFill>
                    <a:srgbClr val="FFFFFF"/>
                  </a:solidFill>
                </a:rPr>
                <a:t>Management</a:t>
              </a:r>
            </a:p>
          </p:txBody>
        </p:sp>
        <p:sp>
          <p:nvSpPr>
            <p:cNvPr id="223" name="TextBox 222"/>
            <p:cNvSpPr txBox="1"/>
            <p:nvPr/>
          </p:nvSpPr>
          <p:spPr>
            <a:xfrm>
              <a:off x="1229820" y="3018760"/>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1</a:t>
              </a:r>
            </a:p>
          </p:txBody>
        </p:sp>
      </p:grpSp>
      <p:grpSp>
        <p:nvGrpSpPr>
          <p:cNvPr id="13" name="Group 12"/>
          <p:cNvGrpSpPr/>
          <p:nvPr/>
        </p:nvGrpSpPr>
        <p:grpSpPr>
          <a:xfrm>
            <a:off x="2057397" y="1975344"/>
            <a:ext cx="7086602" cy="956856"/>
            <a:chOff x="2057397" y="1975344"/>
            <a:chExt cx="7086602" cy="956856"/>
          </a:xfrm>
        </p:grpSpPr>
        <p:sp>
          <p:nvSpPr>
            <p:cNvPr id="37" name="Rectangle 5"/>
            <p:cNvSpPr>
              <a:spLocks/>
            </p:cNvSpPr>
            <p:nvPr/>
          </p:nvSpPr>
          <p:spPr bwMode="auto">
            <a:xfrm flipH="1">
              <a:off x="2057397" y="1975344"/>
              <a:ext cx="7086602" cy="956856"/>
            </a:xfrm>
            <a:prstGeom prst="rect">
              <a:avLst/>
            </a:prstGeom>
            <a:solidFill>
              <a:srgbClr val="277F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4" name="Text Placeholder 20"/>
            <p:cNvSpPr txBox="1">
              <a:spLocks/>
            </p:cNvSpPr>
            <p:nvPr/>
          </p:nvSpPr>
          <p:spPr>
            <a:xfrm>
              <a:off x="2701560" y="2147555"/>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Customer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Experience </a:t>
              </a:r>
              <a:r>
                <a:rPr lang="en-US" sz="1200" dirty="0">
                  <a:solidFill>
                    <a:srgbClr val="FFFFFF"/>
                  </a:solidFill>
                </a:rPr>
                <a:t>Management</a:t>
              </a:r>
            </a:p>
          </p:txBody>
        </p:sp>
        <p:sp>
          <p:nvSpPr>
            <p:cNvPr id="225" name="TextBox 224"/>
            <p:cNvSpPr txBox="1"/>
            <p:nvPr/>
          </p:nvSpPr>
          <p:spPr>
            <a:xfrm>
              <a:off x="2206260" y="2036799"/>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2</a:t>
              </a:r>
            </a:p>
          </p:txBody>
        </p:sp>
      </p:grpSp>
      <p:grpSp>
        <p:nvGrpSpPr>
          <p:cNvPr id="14" name="Group 13"/>
          <p:cNvGrpSpPr/>
          <p:nvPr/>
        </p:nvGrpSpPr>
        <p:grpSpPr>
          <a:xfrm>
            <a:off x="2971800" y="1024839"/>
            <a:ext cx="6172200" cy="916761"/>
            <a:chOff x="2971800" y="1024839"/>
            <a:chExt cx="6172200" cy="916761"/>
          </a:xfrm>
        </p:grpSpPr>
        <p:sp>
          <p:nvSpPr>
            <p:cNvPr id="40" name="Rectangle 8"/>
            <p:cNvSpPr>
              <a:spLocks/>
            </p:cNvSpPr>
            <p:nvPr/>
          </p:nvSpPr>
          <p:spPr bwMode="auto">
            <a:xfrm flipH="1">
              <a:off x="2971800" y="1024839"/>
              <a:ext cx="6172200" cy="916761"/>
            </a:xfrm>
            <a:prstGeom prst="rect">
              <a:avLst/>
            </a:prstGeom>
            <a:solidFill>
              <a:srgbClr val="185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26" name="Text Placeholder 20"/>
            <p:cNvSpPr txBox="1">
              <a:spLocks/>
            </p:cNvSpPr>
            <p:nvPr/>
          </p:nvSpPr>
          <p:spPr>
            <a:xfrm>
              <a:off x="3652080" y="1165594"/>
              <a:ext cx="1866900" cy="646331"/>
            </a:xfrm>
            <a:prstGeom prst="rect">
              <a:avLst/>
            </a:prstGeom>
          </p:spPr>
          <p:txBody>
            <a:bodyPr wrap="square">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ts val="1440"/>
                </a:lnSpc>
                <a:buNone/>
              </a:pPr>
              <a:r>
                <a:rPr lang="en-US" sz="1200" dirty="0">
                  <a:solidFill>
                    <a:srgbClr val="FFFFFF"/>
                  </a:solidFill>
                </a:rPr>
                <a:t>Data-Driven </a:t>
              </a:r>
              <a:br>
                <a:rPr lang="en-US" sz="1200" dirty="0">
                  <a:solidFill>
                    <a:srgbClr val="FFFFFF"/>
                  </a:solidFill>
                </a:rPr>
              </a:br>
              <a:r>
                <a:rPr lang="en-US" sz="1200" dirty="0">
                  <a:solidFill>
                    <a:srgbClr val="FFFFFF"/>
                  </a:solidFill>
                </a:rPr>
                <a:t>Software </a:t>
              </a:r>
              <a:r>
                <a:rPr lang="en-US" sz="1200" dirty="0" smtClean="0">
                  <a:solidFill>
                    <a:srgbClr val="FFFFFF"/>
                  </a:solidFill>
                </a:rPr>
                <a:t/>
              </a:r>
              <a:br>
                <a:rPr lang="en-US" sz="1200" dirty="0" smtClean="0">
                  <a:solidFill>
                    <a:srgbClr val="FFFFFF"/>
                  </a:solidFill>
                </a:rPr>
              </a:br>
              <a:r>
                <a:rPr lang="en-US" sz="1200" dirty="0" smtClean="0">
                  <a:solidFill>
                    <a:srgbClr val="FFFFFF"/>
                  </a:solidFill>
                </a:rPr>
                <a:t>Business</a:t>
              </a:r>
              <a:endParaRPr lang="en-US" sz="1200" dirty="0">
                <a:solidFill>
                  <a:srgbClr val="FFFFFF"/>
                </a:solidFill>
              </a:endParaRPr>
            </a:p>
          </p:txBody>
        </p:sp>
        <p:sp>
          <p:nvSpPr>
            <p:cNvPr id="227" name="TextBox 226"/>
            <p:cNvSpPr txBox="1"/>
            <p:nvPr/>
          </p:nvSpPr>
          <p:spPr>
            <a:xfrm>
              <a:off x="3156780" y="1054838"/>
              <a:ext cx="527322" cy="830997"/>
            </a:xfrm>
            <a:prstGeom prst="rect">
              <a:avLst/>
            </a:prstGeom>
            <a:noFill/>
          </p:spPr>
          <p:txBody>
            <a:bodyPr wrap="square" rtlCol="0">
              <a:spAutoFit/>
            </a:bodyPr>
            <a:lstStyle/>
            <a:p>
              <a:pPr algn="ctr">
                <a:tabLst>
                  <a:tab pos="231775" algn="l"/>
                  <a:tab pos="457200" algn="l"/>
                  <a:tab pos="688975" algn="l"/>
                  <a:tab pos="914400" algn="l"/>
                  <a:tab pos="1146175" algn="l"/>
                </a:tabLst>
              </a:pPr>
              <a:r>
                <a:rPr lang="en-US" sz="4800" b="1" dirty="0" smtClean="0">
                  <a:solidFill>
                    <a:srgbClr val="FFFFFF"/>
                  </a:solidFill>
                </a:rPr>
                <a:t>3</a:t>
              </a:r>
            </a:p>
          </p:txBody>
        </p:sp>
      </p:grpSp>
      <p:grpSp>
        <p:nvGrpSpPr>
          <p:cNvPr id="406" name="Group 405"/>
          <p:cNvGrpSpPr/>
          <p:nvPr/>
        </p:nvGrpSpPr>
        <p:grpSpPr>
          <a:xfrm>
            <a:off x="2928397" y="2969142"/>
            <a:ext cx="942221" cy="958333"/>
            <a:chOff x="-12577445" y="1119187"/>
            <a:chExt cx="4013200" cy="4027488"/>
          </a:xfrm>
        </p:grpSpPr>
        <p:sp>
          <p:nvSpPr>
            <p:cNvPr id="407" name="Rectangle 6"/>
            <p:cNvSpPr>
              <a:spLocks noChangeArrowheads="1"/>
            </p:cNvSpPr>
            <p:nvPr/>
          </p:nvSpPr>
          <p:spPr bwMode="auto">
            <a:xfrm>
              <a:off x="-12577445" y="1119187"/>
              <a:ext cx="4013200" cy="4027488"/>
            </a:xfrm>
            <a:prstGeom prst="rect">
              <a:avLst/>
            </a:prstGeom>
            <a:solidFill>
              <a:srgbClr val="348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2"/>
            <p:cNvSpPr>
              <a:spLocks noEditPoints="1"/>
            </p:cNvSpPr>
            <p:nvPr/>
          </p:nvSpPr>
          <p:spPr bwMode="auto">
            <a:xfrm>
              <a:off x="-11207432" y="3063875"/>
              <a:ext cx="423863" cy="401638"/>
            </a:xfrm>
            <a:custGeom>
              <a:avLst/>
              <a:gdLst>
                <a:gd name="T0" fmla="*/ 108 w 267"/>
                <a:gd name="T1" fmla="*/ 0 h 253"/>
                <a:gd name="T2" fmla="*/ 158 w 267"/>
                <a:gd name="T3" fmla="*/ 0 h 253"/>
                <a:gd name="T4" fmla="*/ 267 w 267"/>
                <a:gd name="T5" fmla="*/ 253 h 253"/>
                <a:gd name="T6" fmla="*/ 207 w 267"/>
                <a:gd name="T7" fmla="*/ 253 h 253"/>
                <a:gd name="T8" fmla="*/ 186 w 267"/>
                <a:gd name="T9" fmla="*/ 199 h 253"/>
                <a:gd name="T10" fmla="*/ 80 w 267"/>
                <a:gd name="T11" fmla="*/ 199 h 253"/>
                <a:gd name="T12" fmla="*/ 56 w 267"/>
                <a:gd name="T13" fmla="*/ 253 h 253"/>
                <a:gd name="T14" fmla="*/ 0 w 267"/>
                <a:gd name="T15" fmla="*/ 253 h 253"/>
                <a:gd name="T16" fmla="*/ 108 w 267"/>
                <a:gd name="T17" fmla="*/ 0 h 253"/>
                <a:gd name="T18" fmla="*/ 165 w 267"/>
                <a:gd name="T19" fmla="*/ 149 h 253"/>
                <a:gd name="T20" fmla="*/ 132 w 267"/>
                <a:gd name="T21" fmla="*/ 66 h 253"/>
                <a:gd name="T22" fmla="*/ 99 w 267"/>
                <a:gd name="T23" fmla="*/ 149 h 253"/>
                <a:gd name="T24" fmla="*/ 165 w 267"/>
                <a:gd name="T25" fmla="*/ 14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253">
                  <a:moveTo>
                    <a:pt x="108" y="0"/>
                  </a:moveTo>
                  <a:lnTo>
                    <a:pt x="158" y="0"/>
                  </a:lnTo>
                  <a:lnTo>
                    <a:pt x="267" y="253"/>
                  </a:lnTo>
                  <a:lnTo>
                    <a:pt x="207" y="253"/>
                  </a:lnTo>
                  <a:lnTo>
                    <a:pt x="186" y="199"/>
                  </a:lnTo>
                  <a:lnTo>
                    <a:pt x="80" y="199"/>
                  </a:lnTo>
                  <a:lnTo>
                    <a:pt x="56" y="253"/>
                  </a:lnTo>
                  <a:lnTo>
                    <a:pt x="0" y="253"/>
                  </a:lnTo>
                  <a:lnTo>
                    <a:pt x="108" y="0"/>
                  </a:lnTo>
                  <a:close/>
                  <a:moveTo>
                    <a:pt x="165" y="149"/>
                  </a:moveTo>
                  <a:lnTo>
                    <a:pt x="132" y="66"/>
                  </a:lnTo>
                  <a:lnTo>
                    <a:pt x="99" y="149"/>
                  </a:lnTo>
                  <a:lnTo>
                    <a:pt x="16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3"/>
            <p:cNvSpPr>
              <a:spLocks noEditPoints="1"/>
            </p:cNvSpPr>
            <p:nvPr/>
          </p:nvSpPr>
          <p:spPr bwMode="auto">
            <a:xfrm>
              <a:off x="-10754995" y="3067050"/>
              <a:ext cx="319088" cy="398463"/>
            </a:xfrm>
            <a:custGeom>
              <a:avLst/>
              <a:gdLst>
                <a:gd name="T0" fmla="*/ 0 w 85"/>
                <a:gd name="T1" fmla="*/ 0 h 106"/>
                <a:gd name="T2" fmla="*/ 44 w 85"/>
                <a:gd name="T3" fmla="*/ 0 h 106"/>
                <a:gd name="T4" fmla="*/ 85 w 85"/>
                <a:gd name="T5" fmla="*/ 37 h 106"/>
                <a:gd name="T6" fmla="*/ 85 w 85"/>
                <a:gd name="T7" fmla="*/ 37 h 106"/>
                <a:gd name="T8" fmla="*/ 42 w 85"/>
                <a:gd name="T9" fmla="*/ 74 h 106"/>
                <a:gd name="T10" fmla="*/ 24 w 85"/>
                <a:gd name="T11" fmla="*/ 74 h 106"/>
                <a:gd name="T12" fmla="*/ 24 w 85"/>
                <a:gd name="T13" fmla="*/ 106 h 106"/>
                <a:gd name="T14" fmla="*/ 0 w 85"/>
                <a:gd name="T15" fmla="*/ 106 h 106"/>
                <a:gd name="T16" fmla="*/ 0 w 85"/>
                <a:gd name="T17" fmla="*/ 0 h 106"/>
                <a:gd name="T18" fmla="*/ 42 w 85"/>
                <a:gd name="T19" fmla="*/ 54 h 106"/>
                <a:gd name="T20" fmla="*/ 61 w 85"/>
                <a:gd name="T21" fmla="*/ 38 h 106"/>
                <a:gd name="T22" fmla="*/ 61 w 85"/>
                <a:gd name="T23" fmla="*/ 37 h 106"/>
                <a:gd name="T24" fmla="*/ 42 w 85"/>
                <a:gd name="T25" fmla="*/ 21 h 106"/>
                <a:gd name="T26" fmla="*/ 24 w 85"/>
                <a:gd name="T27" fmla="*/ 21 h 106"/>
                <a:gd name="T28" fmla="*/ 24 w 85"/>
                <a:gd name="T29" fmla="*/ 54 h 106"/>
                <a:gd name="T30" fmla="*/ 42 w 85"/>
                <a:gd name="T31" fmla="*/ 5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06">
                  <a:moveTo>
                    <a:pt x="0" y="0"/>
                  </a:moveTo>
                  <a:cubicBezTo>
                    <a:pt x="44" y="0"/>
                    <a:pt x="44" y="0"/>
                    <a:pt x="44" y="0"/>
                  </a:cubicBezTo>
                  <a:cubicBezTo>
                    <a:pt x="69" y="0"/>
                    <a:pt x="85" y="15"/>
                    <a:pt x="85" y="37"/>
                  </a:cubicBezTo>
                  <a:cubicBezTo>
                    <a:pt x="85" y="37"/>
                    <a:pt x="85" y="37"/>
                    <a:pt x="85" y="37"/>
                  </a:cubicBezTo>
                  <a:cubicBezTo>
                    <a:pt x="85" y="62"/>
                    <a:pt x="65" y="74"/>
                    <a:pt x="42" y="74"/>
                  </a:cubicBezTo>
                  <a:cubicBezTo>
                    <a:pt x="24" y="74"/>
                    <a:pt x="24" y="74"/>
                    <a:pt x="24" y="74"/>
                  </a:cubicBezTo>
                  <a:cubicBezTo>
                    <a:pt x="24" y="106"/>
                    <a:pt x="24" y="106"/>
                    <a:pt x="24" y="106"/>
                  </a:cubicBezTo>
                  <a:cubicBezTo>
                    <a:pt x="0" y="106"/>
                    <a:pt x="0" y="106"/>
                    <a:pt x="0" y="106"/>
                  </a:cubicBezTo>
                  <a:lnTo>
                    <a:pt x="0" y="0"/>
                  </a:lnTo>
                  <a:close/>
                  <a:moveTo>
                    <a:pt x="42" y="54"/>
                  </a:moveTo>
                  <a:cubicBezTo>
                    <a:pt x="54" y="54"/>
                    <a:pt x="61" y="47"/>
                    <a:pt x="61" y="38"/>
                  </a:cubicBezTo>
                  <a:cubicBezTo>
                    <a:pt x="61" y="37"/>
                    <a:pt x="61" y="37"/>
                    <a:pt x="61" y="37"/>
                  </a:cubicBezTo>
                  <a:cubicBezTo>
                    <a:pt x="61" y="27"/>
                    <a:pt x="54" y="21"/>
                    <a:pt x="42" y="21"/>
                  </a:cubicBezTo>
                  <a:cubicBezTo>
                    <a:pt x="24" y="21"/>
                    <a:pt x="24" y="21"/>
                    <a:pt x="24" y="21"/>
                  </a:cubicBezTo>
                  <a:cubicBezTo>
                    <a:pt x="24" y="54"/>
                    <a:pt x="24" y="54"/>
                    <a:pt x="24" y="54"/>
                  </a:cubicBez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4"/>
            <p:cNvSpPr>
              <a:spLocks/>
            </p:cNvSpPr>
            <p:nvPr/>
          </p:nvSpPr>
          <p:spPr bwMode="auto">
            <a:xfrm>
              <a:off x="-10400982" y="3067050"/>
              <a:ext cx="396875" cy="398463"/>
            </a:xfrm>
            <a:custGeom>
              <a:avLst/>
              <a:gdLst>
                <a:gd name="T0" fmla="*/ 0 w 250"/>
                <a:gd name="T1" fmla="*/ 0 h 251"/>
                <a:gd name="T2" fmla="*/ 59 w 250"/>
                <a:gd name="T3" fmla="*/ 0 h 251"/>
                <a:gd name="T4" fmla="*/ 125 w 250"/>
                <a:gd name="T5" fmla="*/ 107 h 251"/>
                <a:gd name="T6" fmla="*/ 191 w 250"/>
                <a:gd name="T7" fmla="*/ 0 h 251"/>
                <a:gd name="T8" fmla="*/ 250 w 250"/>
                <a:gd name="T9" fmla="*/ 0 h 251"/>
                <a:gd name="T10" fmla="*/ 250 w 250"/>
                <a:gd name="T11" fmla="*/ 251 h 251"/>
                <a:gd name="T12" fmla="*/ 196 w 250"/>
                <a:gd name="T13" fmla="*/ 251 h 251"/>
                <a:gd name="T14" fmla="*/ 196 w 250"/>
                <a:gd name="T15" fmla="*/ 88 h 251"/>
                <a:gd name="T16" fmla="*/ 125 w 250"/>
                <a:gd name="T17" fmla="*/ 195 h 251"/>
                <a:gd name="T18" fmla="*/ 125 w 250"/>
                <a:gd name="T19" fmla="*/ 195 h 251"/>
                <a:gd name="T20" fmla="*/ 54 w 250"/>
                <a:gd name="T21" fmla="*/ 88 h 251"/>
                <a:gd name="T22" fmla="*/ 54 w 250"/>
                <a:gd name="T23" fmla="*/ 251 h 251"/>
                <a:gd name="T24" fmla="*/ 0 w 250"/>
                <a:gd name="T25" fmla="*/ 251 h 251"/>
                <a:gd name="T26" fmla="*/ 0 w 250"/>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0" h="251">
                  <a:moveTo>
                    <a:pt x="0" y="0"/>
                  </a:moveTo>
                  <a:lnTo>
                    <a:pt x="59" y="0"/>
                  </a:lnTo>
                  <a:lnTo>
                    <a:pt x="125" y="107"/>
                  </a:lnTo>
                  <a:lnTo>
                    <a:pt x="191" y="0"/>
                  </a:lnTo>
                  <a:lnTo>
                    <a:pt x="250" y="0"/>
                  </a:lnTo>
                  <a:lnTo>
                    <a:pt x="250" y="251"/>
                  </a:lnTo>
                  <a:lnTo>
                    <a:pt x="196" y="251"/>
                  </a:lnTo>
                  <a:lnTo>
                    <a:pt x="196" y="88"/>
                  </a:lnTo>
                  <a:lnTo>
                    <a:pt x="125" y="195"/>
                  </a:lnTo>
                  <a:lnTo>
                    <a:pt x="125" y="195"/>
                  </a:lnTo>
                  <a:lnTo>
                    <a:pt x="54" y="88"/>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5"/>
            <p:cNvSpPr>
              <a:spLocks/>
            </p:cNvSpPr>
            <p:nvPr/>
          </p:nvSpPr>
          <p:spPr bwMode="auto">
            <a:xfrm>
              <a:off x="-11189970" y="2827337"/>
              <a:ext cx="128588" cy="187325"/>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6"/>
            <p:cNvSpPr>
              <a:spLocks noEditPoints="1"/>
            </p:cNvSpPr>
            <p:nvPr/>
          </p:nvSpPr>
          <p:spPr bwMode="auto">
            <a:xfrm>
              <a:off x="-11039157"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7"/>
            <p:cNvSpPr>
              <a:spLocks/>
            </p:cNvSpPr>
            <p:nvPr/>
          </p:nvSpPr>
          <p:spPr bwMode="auto">
            <a:xfrm>
              <a:off x="-10912157" y="2876550"/>
              <a:ext cx="184150" cy="138113"/>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6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6" y="27"/>
                    <a:pt x="36" y="27"/>
                    <a:pt x="36" y="27"/>
                  </a:cubicBezTo>
                  <a:cubicBezTo>
                    <a:pt x="36"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8"/>
            <p:cNvSpPr>
              <a:spLocks noEditPoints="1"/>
            </p:cNvSpPr>
            <p:nvPr/>
          </p:nvSpPr>
          <p:spPr bwMode="auto">
            <a:xfrm>
              <a:off x="-10645457" y="2827337"/>
              <a:ext cx="127000" cy="187325"/>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9"/>
            <p:cNvSpPr>
              <a:spLocks noEditPoints="1"/>
            </p:cNvSpPr>
            <p:nvPr/>
          </p:nvSpPr>
          <p:spPr bwMode="auto">
            <a:xfrm>
              <a:off x="-10510520"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2" y="32"/>
                    <a:pt x="24" y="31"/>
                    <a:pt x="27" y="28"/>
                  </a:cubicBezTo>
                  <a:cubicBezTo>
                    <a:pt x="30" y="33"/>
                    <a:pt x="30" y="33"/>
                    <a:pt x="30" y="33"/>
                  </a:cubicBezTo>
                  <a:cubicBezTo>
                    <a:pt x="27" y="36"/>
                    <a:pt x="22" y="38"/>
                    <a:pt x="17" y="38"/>
                  </a:cubicBezTo>
                  <a:cubicBezTo>
                    <a:pt x="7" y="38"/>
                    <a:pt x="0" y="30"/>
                    <a:pt x="0" y="19"/>
                  </a:cubicBezTo>
                  <a:cubicBezTo>
                    <a:pt x="0" y="12"/>
                    <a:pt x="2" y="8"/>
                    <a:pt x="5" y="5"/>
                  </a:cubicBezTo>
                  <a:cubicBezTo>
                    <a:pt x="8" y="1"/>
                    <a:pt x="12"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20"/>
            <p:cNvSpPr>
              <a:spLocks/>
            </p:cNvSpPr>
            <p:nvPr/>
          </p:nvSpPr>
          <p:spPr bwMode="auto">
            <a:xfrm>
              <a:off x="-10372407" y="2816225"/>
              <a:ext cx="49213" cy="203200"/>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21"/>
            <p:cNvSpPr>
              <a:spLocks noEditPoints="1"/>
            </p:cNvSpPr>
            <p:nvPr/>
          </p:nvSpPr>
          <p:spPr bwMode="auto">
            <a:xfrm>
              <a:off x="-10307320" y="2819400"/>
              <a:ext cx="41275" cy="19526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2 w 11"/>
                <a:gd name="T11" fmla="*/ 52 h 52"/>
                <a:gd name="T12" fmla="*/ 2 w 11"/>
                <a:gd name="T13" fmla="*/ 16 h 52"/>
                <a:gd name="T14" fmla="*/ 10 w 11"/>
                <a:gd name="T15" fmla="*/ 15 h 52"/>
                <a:gd name="T16" fmla="*/ 10 w 11"/>
                <a:gd name="T17" fmla="*/ 52 h 52"/>
                <a:gd name="T18" fmla="*/ 2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2" y="52"/>
                  </a:moveTo>
                  <a:cubicBezTo>
                    <a:pt x="2" y="16"/>
                    <a:pt x="2" y="16"/>
                    <a:pt x="2" y="16"/>
                  </a:cubicBezTo>
                  <a:cubicBezTo>
                    <a:pt x="10" y="15"/>
                    <a:pt x="10" y="15"/>
                    <a:pt x="10" y="15"/>
                  </a:cubicBezTo>
                  <a:cubicBezTo>
                    <a:pt x="10" y="52"/>
                    <a:pt x="10" y="52"/>
                    <a:pt x="10" y="52"/>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22"/>
            <p:cNvSpPr>
              <a:spLocks/>
            </p:cNvSpPr>
            <p:nvPr/>
          </p:nvSpPr>
          <p:spPr bwMode="auto">
            <a:xfrm>
              <a:off x="-10243820" y="2876550"/>
              <a:ext cx="101600" cy="142875"/>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23"/>
            <p:cNvSpPr>
              <a:spLocks noEditPoints="1"/>
            </p:cNvSpPr>
            <p:nvPr/>
          </p:nvSpPr>
          <p:spPr bwMode="auto">
            <a:xfrm>
              <a:off x="-10139045" y="2976562"/>
              <a:ext cx="41275" cy="42863"/>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2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9" y="0"/>
                    <a:pt x="11" y="2"/>
                    <a:pt x="11" y="5"/>
                  </a:cubicBezTo>
                  <a:cubicBezTo>
                    <a:pt x="11" y="8"/>
                    <a:pt x="9" y="11"/>
                    <a:pt x="6" y="11"/>
                  </a:cubicBezTo>
                  <a:close/>
                  <a:moveTo>
                    <a:pt x="6" y="1"/>
                  </a:moveTo>
                  <a:cubicBezTo>
                    <a:pt x="3" y="1"/>
                    <a:pt x="2" y="3"/>
                    <a:pt x="2" y="5"/>
                  </a:cubicBezTo>
                  <a:cubicBezTo>
                    <a:pt x="2" y="8"/>
                    <a:pt x="3" y="10"/>
                    <a:pt x="6" y="10"/>
                  </a:cubicBezTo>
                  <a:cubicBezTo>
                    <a:pt x="8" y="10"/>
                    <a:pt x="10" y="8"/>
                    <a:pt x="10" y="5"/>
                  </a:cubicBezTo>
                  <a:cubicBezTo>
                    <a:pt x="10" y="3"/>
                    <a:pt x="8" y="1"/>
                    <a:pt x="6" y="1"/>
                  </a:cubicBezTo>
                  <a:close/>
                  <a:moveTo>
                    <a:pt x="7" y="8"/>
                  </a:moveTo>
                  <a:cubicBezTo>
                    <a:pt x="6" y="8"/>
                    <a:pt x="6" y="8"/>
                    <a:pt x="6" y="7"/>
                  </a:cubicBezTo>
                  <a:cubicBezTo>
                    <a:pt x="6"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7"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24"/>
            <p:cNvSpPr>
              <a:spLocks/>
            </p:cNvSpPr>
            <p:nvPr/>
          </p:nvSpPr>
          <p:spPr bwMode="auto">
            <a:xfrm>
              <a:off x="-9940607" y="3067050"/>
              <a:ext cx="41275" cy="52388"/>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7 w 26"/>
                <a:gd name="T11" fmla="*/ 5 h 33"/>
                <a:gd name="T12" fmla="*/ 17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7" y="5"/>
                  </a:lnTo>
                  <a:lnTo>
                    <a:pt x="17"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25"/>
            <p:cNvSpPr>
              <a:spLocks/>
            </p:cNvSpPr>
            <p:nvPr/>
          </p:nvSpPr>
          <p:spPr bwMode="auto">
            <a:xfrm>
              <a:off x="-9888220" y="3067050"/>
              <a:ext cx="49213" cy="52388"/>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2" name="Group 421"/>
          <p:cNvGrpSpPr/>
          <p:nvPr/>
        </p:nvGrpSpPr>
        <p:grpSpPr>
          <a:xfrm>
            <a:off x="5755909" y="2969142"/>
            <a:ext cx="943340" cy="958333"/>
            <a:chOff x="11520805" y="1119187"/>
            <a:chExt cx="4017963" cy="4027488"/>
          </a:xfrm>
        </p:grpSpPr>
        <p:sp>
          <p:nvSpPr>
            <p:cNvPr id="423" name="Rectangle 11"/>
            <p:cNvSpPr>
              <a:spLocks noChangeArrowheads="1"/>
            </p:cNvSpPr>
            <p:nvPr/>
          </p:nvSpPr>
          <p:spPr bwMode="auto">
            <a:xfrm>
              <a:off x="11520805" y="1119187"/>
              <a:ext cx="4017963" cy="4027488"/>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43"/>
            <p:cNvSpPr>
              <a:spLocks noChangeArrowheads="1"/>
            </p:cNvSpPr>
            <p:nvPr/>
          </p:nvSpPr>
          <p:spPr bwMode="auto">
            <a:xfrm>
              <a:off x="12346305" y="3067050"/>
              <a:ext cx="90488" cy="398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4"/>
            <p:cNvSpPr>
              <a:spLocks/>
            </p:cNvSpPr>
            <p:nvPr/>
          </p:nvSpPr>
          <p:spPr bwMode="auto">
            <a:xfrm>
              <a:off x="12497118" y="3067050"/>
              <a:ext cx="349250" cy="398463"/>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5"/>
            <p:cNvSpPr>
              <a:spLocks/>
            </p:cNvSpPr>
            <p:nvPr/>
          </p:nvSpPr>
          <p:spPr bwMode="auto">
            <a:xfrm>
              <a:off x="12874943" y="3063875"/>
              <a:ext cx="312738" cy="406400"/>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46"/>
            <p:cNvSpPr>
              <a:spLocks noChangeArrowheads="1"/>
            </p:cNvSpPr>
            <p:nvPr/>
          </p:nvSpPr>
          <p:spPr bwMode="auto">
            <a:xfrm>
              <a:off x="13228955" y="3067050"/>
              <a:ext cx="85725" cy="398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7"/>
            <p:cNvSpPr>
              <a:spLocks/>
            </p:cNvSpPr>
            <p:nvPr/>
          </p:nvSpPr>
          <p:spPr bwMode="auto">
            <a:xfrm>
              <a:off x="13359130" y="3060700"/>
              <a:ext cx="376238" cy="40957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8"/>
            <p:cNvSpPr>
              <a:spLocks/>
            </p:cNvSpPr>
            <p:nvPr/>
          </p:nvSpPr>
          <p:spPr bwMode="auto">
            <a:xfrm>
              <a:off x="13779818" y="3067050"/>
              <a:ext cx="333375" cy="398463"/>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9"/>
            <p:cNvSpPr>
              <a:spLocks/>
            </p:cNvSpPr>
            <p:nvPr/>
          </p:nvSpPr>
          <p:spPr bwMode="auto">
            <a:xfrm>
              <a:off x="14143355" y="3067050"/>
              <a:ext cx="327025" cy="398463"/>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50"/>
            <p:cNvSpPr>
              <a:spLocks/>
            </p:cNvSpPr>
            <p:nvPr/>
          </p:nvSpPr>
          <p:spPr bwMode="auto">
            <a:xfrm>
              <a:off x="14462443" y="3063875"/>
              <a:ext cx="315913" cy="406400"/>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51"/>
            <p:cNvSpPr>
              <a:spLocks/>
            </p:cNvSpPr>
            <p:nvPr/>
          </p:nvSpPr>
          <p:spPr bwMode="auto">
            <a:xfrm>
              <a:off x="12354243" y="2827337"/>
              <a:ext cx="127000" cy="187325"/>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2"/>
            <p:cNvSpPr>
              <a:spLocks noEditPoints="1"/>
            </p:cNvSpPr>
            <p:nvPr/>
          </p:nvSpPr>
          <p:spPr bwMode="auto">
            <a:xfrm>
              <a:off x="12505055"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53"/>
            <p:cNvSpPr>
              <a:spLocks/>
            </p:cNvSpPr>
            <p:nvPr/>
          </p:nvSpPr>
          <p:spPr bwMode="auto">
            <a:xfrm>
              <a:off x="12632055" y="2876550"/>
              <a:ext cx="184150" cy="138113"/>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54"/>
            <p:cNvSpPr>
              <a:spLocks noEditPoints="1"/>
            </p:cNvSpPr>
            <p:nvPr/>
          </p:nvSpPr>
          <p:spPr bwMode="auto">
            <a:xfrm>
              <a:off x="12898755" y="2827337"/>
              <a:ext cx="127000" cy="187325"/>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55"/>
            <p:cNvSpPr>
              <a:spLocks noEditPoints="1"/>
            </p:cNvSpPr>
            <p:nvPr/>
          </p:nvSpPr>
          <p:spPr bwMode="auto">
            <a:xfrm>
              <a:off x="13033693"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56"/>
            <p:cNvSpPr>
              <a:spLocks/>
            </p:cNvSpPr>
            <p:nvPr/>
          </p:nvSpPr>
          <p:spPr bwMode="auto">
            <a:xfrm>
              <a:off x="13171805" y="2816225"/>
              <a:ext cx="49213" cy="203200"/>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57"/>
            <p:cNvSpPr>
              <a:spLocks noEditPoints="1"/>
            </p:cNvSpPr>
            <p:nvPr/>
          </p:nvSpPr>
          <p:spPr bwMode="auto">
            <a:xfrm>
              <a:off x="13235305" y="2819400"/>
              <a:ext cx="41275" cy="19526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58"/>
            <p:cNvSpPr>
              <a:spLocks/>
            </p:cNvSpPr>
            <p:nvPr/>
          </p:nvSpPr>
          <p:spPr bwMode="auto">
            <a:xfrm>
              <a:off x="13298805" y="2876550"/>
              <a:ext cx="101600" cy="142875"/>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59"/>
            <p:cNvSpPr>
              <a:spLocks noEditPoints="1"/>
            </p:cNvSpPr>
            <p:nvPr/>
          </p:nvSpPr>
          <p:spPr bwMode="auto">
            <a:xfrm>
              <a:off x="13405168" y="2976562"/>
              <a:ext cx="41275" cy="42863"/>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60"/>
            <p:cNvSpPr>
              <a:spLocks/>
            </p:cNvSpPr>
            <p:nvPr/>
          </p:nvSpPr>
          <p:spPr bwMode="auto">
            <a:xfrm>
              <a:off x="14819630" y="3067050"/>
              <a:ext cx="41275" cy="52388"/>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61"/>
            <p:cNvSpPr>
              <a:spLocks/>
            </p:cNvSpPr>
            <p:nvPr/>
          </p:nvSpPr>
          <p:spPr bwMode="auto">
            <a:xfrm>
              <a:off x="14872018" y="3067050"/>
              <a:ext cx="47625" cy="52388"/>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p:cNvGrpSpPr/>
          <p:nvPr/>
        </p:nvGrpSpPr>
        <p:grpSpPr>
          <a:xfrm>
            <a:off x="3870617" y="2969142"/>
            <a:ext cx="943340" cy="958333"/>
            <a:chOff x="-4546282" y="1119187"/>
            <a:chExt cx="4017963" cy="4027488"/>
          </a:xfrm>
        </p:grpSpPr>
        <p:sp>
          <p:nvSpPr>
            <p:cNvPr id="444" name="Rectangle 8"/>
            <p:cNvSpPr>
              <a:spLocks noChangeArrowheads="1"/>
            </p:cNvSpPr>
            <p:nvPr/>
          </p:nvSpPr>
          <p:spPr bwMode="auto">
            <a:xfrm>
              <a:off x="-4546282" y="1119187"/>
              <a:ext cx="4017963" cy="4027488"/>
            </a:xfrm>
            <a:prstGeom prst="rect">
              <a:avLst/>
            </a:prstGeom>
            <a:solidFill>
              <a:srgbClr val="266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2"/>
            <p:cNvSpPr>
              <a:spLocks/>
            </p:cNvSpPr>
            <p:nvPr/>
          </p:nvSpPr>
          <p:spPr bwMode="auto">
            <a:xfrm>
              <a:off x="-3773170" y="3063875"/>
              <a:ext cx="311150" cy="401638"/>
            </a:xfrm>
            <a:custGeom>
              <a:avLst/>
              <a:gdLst>
                <a:gd name="T0" fmla="*/ 0 w 83"/>
                <a:gd name="T1" fmla="*/ 91 h 107"/>
                <a:gd name="T2" fmla="*/ 14 w 83"/>
                <a:gd name="T3" fmla="*/ 74 h 107"/>
                <a:gd name="T4" fmla="*/ 45 w 83"/>
                <a:gd name="T5" fmla="*/ 87 h 107"/>
                <a:gd name="T6" fmla="*/ 61 w 83"/>
                <a:gd name="T7" fmla="*/ 77 h 107"/>
                <a:gd name="T8" fmla="*/ 61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8 w 83"/>
                <a:gd name="T25" fmla="*/ 29 h 107"/>
                <a:gd name="T26" fmla="*/ 28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4" y="82"/>
                    <a:pt x="33" y="87"/>
                    <a:pt x="45" y="87"/>
                  </a:cubicBezTo>
                  <a:cubicBezTo>
                    <a:pt x="55" y="87"/>
                    <a:pt x="61" y="83"/>
                    <a:pt x="61" y="77"/>
                  </a:cubicBezTo>
                  <a:cubicBezTo>
                    <a:pt x="61" y="77"/>
                    <a:pt x="61" y="77"/>
                    <a:pt x="61" y="77"/>
                  </a:cubicBezTo>
                  <a:cubicBezTo>
                    <a:pt x="61" y="71"/>
                    <a:pt x="57" y="68"/>
                    <a:pt x="39" y="63"/>
                  </a:cubicBezTo>
                  <a:cubicBezTo>
                    <a:pt x="18" y="58"/>
                    <a:pt x="5" y="52"/>
                    <a:pt x="5" y="31"/>
                  </a:cubicBezTo>
                  <a:cubicBezTo>
                    <a:pt x="5" y="31"/>
                    <a:pt x="5" y="31"/>
                    <a:pt x="5" y="31"/>
                  </a:cubicBezTo>
                  <a:cubicBezTo>
                    <a:pt x="5" y="12"/>
                    <a:pt x="20" y="0"/>
                    <a:pt x="41" y="0"/>
                  </a:cubicBezTo>
                  <a:cubicBezTo>
                    <a:pt x="57" y="0"/>
                    <a:pt x="70" y="4"/>
                    <a:pt x="80" y="13"/>
                  </a:cubicBezTo>
                  <a:cubicBezTo>
                    <a:pt x="68" y="30"/>
                    <a:pt x="68" y="30"/>
                    <a:pt x="68" y="30"/>
                  </a:cubicBezTo>
                  <a:cubicBezTo>
                    <a:pt x="59" y="24"/>
                    <a:pt x="50" y="20"/>
                    <a:pt x="41" y="20"/>
                  </a:cubicBezTo>
                  <a:cubicBezTo>
                    <a:pt x="32" y="20"/>
                    <a:pt x="28" y="24"/>
                    <a:pt x="28" y="29"/>
                  </a:cubicBezTo>
                  <a:cubicBezTo>
                    <a:pt x="28" y="29"/>
                    <a:pt x="28" y="29"/>
                    <a:pt x="28" y="29"/>
                  </a:cubicBezTo>
                  <a:cubicBezTo>
                    <a:pt x="28" y="36"/>
                    <a:pt x="32" y="38"/>
                    <a:pt x="50" y="43"/>
                  </a:cubicBezTo>
                  <a:cubicBezTo>
                    <a:pt x="71" y="49"/>
                    <a:pt x="83" y="56"/>
                    <a:pt x="83" y="75"/>
                  </a:cubicBezTo>
                  <a:cubicBezTo>
                    <a:pt x="83" y="75"/>
                    <a:pt x="83" y="75"/>
                    <a:pt x="83" y="75"/>
                  </a:cubicBezTo>
                  <a:cubicBezTo>
                    <a:pt x="83" y="96"/>
                    <a:pt x="68"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63"/>
            <p:cNvSpPr>
              <a:spLocks/>
            </p:cNvSpPr>
            <p:nvPr/>
          </p:nvSpPr>
          <p:spPr bwMode="auto">
            <a:xfrm>
              <a:off x="-3415982" y="3067050"/>
              <a:ext cx="300038" cy="395288"/>
            </a:xfrm>
            <a:custGeom>
              <a:avLst/>
              <a:gdLst>
                <a:gd name="T0" fmla="*/ 0 w 189"/>
                <a:gd name="T1" fmla="*/ 0 h 249"/>
                <a:gd name="T2" fmla="*/ 186 w 189"/>
                <a:gd name="T3" fmla="*/ 0 h 249"/>
                <a:gd name="T4" fmla="*/ 186 w 189"/>
                <a:gd name="T5" fmla="*/ 50 h 249"/>
                <a:gd name="T6" fmla="*/ 54 w 189"/>
                <a:gd name="T7" fmla="*/ 50 h 249"/>
                <a:gd name="T8" fmla="*/ 54 w 189"/>
                <a:gd name="T9" fmla="*/ 100 h 249"/>
                <a:gd name="T10" fmla="*/ 170 w 189"/>
                <a:gd name="T11" fmla="*/ 100 h 249"/>
                <a:gd name="T12" fmla="*/ 170 w 189"/>
                <a:gd name="T13" fmla="*/ 147 h 249"/>
                <a:gd name="T14" fmla="*/ 54 w 189"/>
                <a:gd name="T15" fmla="*/ 147 h 249"/>
                <a:gd name="T16" fmla="*/ 54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6" y="0"/>
                  </a:lnTo>
                  <a:lnTo>
                    <a:pt x="186" y="50"/>
                  </a:lnTo>
                  <a:lnTo>
                    <a:pt x="54" y="50"/>
                  </a:lnTo>
                  <a:lnTo>
                    <a:pt x="54" y="100"/>
                  </a:lnTo>
                  <a:lnTo>
                    <a:pt x="170" y="100"/>
                  </a:lnTo>
                  <a:lnTo>
                    <a:pt x="170" y="147"/>
                  </a:lnTo>
                  <a:lnTo>
                    <a:pt x="54" y="147"/>
                  </a:lnTo>
                  <a:lnTo>
                    <a:pt x="54"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4"/>
            <p:cNvSpPr>
              <a:spLocks noEditPoints="1"/>
            </p:cNvSpPr>
            <p:nvPr/>
          </p:nvSpPr>
          <p:spPr bwMode="auto">
            <a:xfrm>
              <a:off x="-3074670" y="3067050"/>
              <a:ext cx="341313" cy="395288"/>
            </a:xfrm>
            <a:custGeom>
              <a:avLst/>
              <a:gdLst>
                <a:gd name="T0" fmla="*/ 0 w 91"/>
                <a:gd name="T1" fmla="*/ 0 h 105"/>
                <a:gd name="T2" fmla="*/ 48 w 91"/>
                <a:gd name="T3" fmla="*/ 0 h 105"/>
                <a:gd name="T4" fmla="*/ 79 w 91"/>
                <a:gd name="T5" fmla="*/ 11 h 105"/>
                <a:gd name="T6" fmla="*/ 88 w 91"/>
                <a:gd name="T7" fmla="*/ 35 h 105"/>
                <a:gd name="T8" fmla="*/ 88 w 91"/>
                <a:gd name="T9" fmla="*/ 35 h 105"/>
                <a:gd name="T10" fmla="*/ 65 w 91"/>
                <a:gd name="T11" fmla="*/ 67 h 105"/>
                <a:gd name="T12" fmla="*/ 91 w 91"/>
                <a:gd name="T13" fmla="*/ 105 h 105"/>
                <a:gd name="T14" fmla="*/ 64 w 91"/>
                <a:gd name="T15" fmla="*/ 105 h 105"/>
                <a:gd name="T16" fmla="*/ 41 w 91"/>
                <a:gd name="T17" fmla="*/ 71 h 105"/>
                <a:gd name="T18" fmla="*/ 23 w 91"/>
                <a:gd name="T19" fmla="*/ 71 h 105"/>
                <a:gd name="T20" fmla="*/ 23 w 91"/>
                <a:gd name="T21" fmla="*/ 105 h 105"/>
                <a:gd name="T22" fmla="*/ 0 w 91"/>
                <a:gd name="T23" fmla="*/ 105 h 105"/>
                <a:gd name="T24" fmla="*/ 0 w 91"/>
                <a:gd name="T25" fmla="*/ 0 h 105"/>
                <a:gd name="T26" fmla="*/ 47 w 91"/>
                <a:gd name="T27" fmla="*/ 51 h 105"/>
                <a:gd name="T28" fmla="*/ 64 w 91"/>
                <a:gd name="T29" fmla="*/ 36 h 105"/>
                <a:gd name="T30" fmla="*/ 64 w 91"/>
                <a:gd name="T31" fmla="*/ 36 h 105"/>
                <a:gd name="T32" fmla="*/ 46 w 91"/>
                <a:gd name="T33" fmla="*/ 21 h 105"/>
                <a:gd name="T34" fmla="*/ 23 w 91"/>
                <a:gd name="T35" fmla="*/ 21 h 105"/>
                <a:gd name="T36" fmla="*/ 23 w 91"/>
                <a:gd name="T37" fmla="*/ 51 h 105"/>
                <a:gd name="T38" fmla="*/ 47 w 91"/>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5">
                  <a:moveTo>
                    <a:pt x="0" y="0"/>
                  </a:moveTo>
                  <a:cubicBezTo>
                    <a:pt x="48" y="0"/>
                    <a:pt x="48" y="0"/>
                    <a:pt x="48" y="0"/>
                  </a:cubicBezTo>
                  <a:cubicBezTo>
                    <a:pt x="62" y="0"/>
                    <a:pt x="72" y="4"/>
                    <a:pt x="79" y="11"/>
                  </a:cubicBezTo>
                  <a:cubicBezTo>
                    <a:pt x="85" y="16"/>
                    <a:pt x="88" y="25"/>
                    <a:pt x="88" y="35"/>
                  </a:cubicBezTo>
                  <a:cubicBezTo>
                    <a:pt x="88" y="35"/>
                    <a:pt x="88" y="35"/>
                    <a:pt x="88" y="35"/>
                  </a:cubicBezTo>
                  <a:cubicBezTo>
                    <a:pt x="88" y="52"/>
                    <a:pt x="79" y="62"/>
                    <a:pt x="65" y="67"/>
                  </a:cubicBezTo>
                  <a:cubicBezTo>
                    <a:pt x="91" y="105"/>
                    <a:pt x="91" y="105"/>
                    <a:pt x="91"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7"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5"/>
            <p:cNvSpPr>
              <a:spLocks/>
            </p:cNvSpPr>
            <p:nvPr/>
          </p:nvSpPr>
          <p:spPr bwMode="auto">
            <a:xfrm>
              <a:off x="-2744470" y="3067050"/>
              <a:ext cx="393700" cy="398463"/>
            </a:xfrm>
            <a:custGeom>
              <a:avLst/>
              <a:gdLst>
                <a:gd name="T0" fmla="*/ 0 w 248"/>
                <a:gd name="T1" fmla="*/ 0 h 251"/>
                <a:gd name="T2" fmla="*/ 59 w 248"/>
                <a:gd name="T3" fmla="*/ 0 h 251"/>
                <a:gd name="T4" fmla="*/ 125 w 248"/>
                <a:gd name="T5" fmla="*/ 176 h 251"/>
                <a:gd name="T6" fmla="*/ 189 w 248"/>
                <a:gd name="T7" fmla="*/ 0 h 251"/>
                <a:gd name="T8" fmla="*/ 248 w 248"/>
                <a:gd name="T9" fmla="*/ 0 h 251"/>
                <a:gd name="T10" fmla="*/ 148 w 248"/>
                <a:gd name="T11" fmla="*/ 251 h 251"/>
                <a:gd name="T12" fmla="*/ 99 w 248"/>
                <a:gd name="T13" fmla="*/ 251 h 251"/>
                <a:gd name="T14" fmla="*/ 0 w 248"/>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251">
                  <a:moveTo>
                    <a:pt x="0" y="0"/>
                  </a:moveTo>
                  <a:lnTo>
                    <a:pt x="59" y="0"/>
                  </a:lnTo>
                  <a:lnTo>
                    <a:pt x="125" y="176"/>
                  </a:lnTo>
                  <a:lnTo>
                    <a:pt x="189" y="0"/>
                  </a:lnTo>
                  <a:lnTo>
                    <a:pt x="248" y="0"/>
                  </a:lnTo>
                  <a:lnTo>
                    <a:pt x="148" y="251"/>
                  </a:lnTo>
                  <a:lnTo>
                    <a:pt x="99"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6"/>
            <p:cNvSpPr>
              <a:spLocks/>
            </p:cNvSpPr>
            <p:nvPr/>
          </p:nvSpPr>
          <p:spPr bwMode="auto">
            <a:xfrm>
              <a:off x="-2325370" y="3067050"/>
              <a:ext cx="300038" cy="395288"/>
            </a:xfrm>
            <a:custGeom>
              <a:avLst/>
              <a:gdLst>
                <a:gd name="T0" fmla="*/ 0 w 189"/>
                <a:gd name="T1" fmla="*/ 0 h 249"/>
                <a:gd name="T2" fmla="*/ 187 w 189"/>
                <a:gd name="T3" fmla="*/ 0 h 249"/>
                <a:gd name="T4" fmla="*/ 187 w 189"/>
                <a:gd name="T5" fmla="*/ 50 h 249"/>
                <a:gd name="T6" fmla="*/ 55 w 189"/>
                <a:gd name="T7" fmla="*/ 50 h 249"/>
                <a:gd name="T8" fmla="*/ 55 w 189"/>
                <a:gd name="T9" fmla="*/ 100 h 249"/>
                <a:gd name="T10" fmla="*/ 173 w 189"/>
                <a:gd name="T11" fmla="*/ 100 h 249"/>
                <a:gd name="T12" fmla="*/ 173 w 189"/>
                <a:gd name="T13" fmla="*/ 147 h 249"/>
                <a:gd name="T14" fmla="*/ 55 w 189"/>
                <a:gd name="T15" fmla="*/ 147 h 249"/>
                <a:gd name="T16" fmla="*/ 55 w 189"/>
                <a:gd name="T17" fmla="*/ 199 h 249"/>
                <a:gd name="T18" fmla="*/ 189 w 189"/>
                <a:gd name="T19" fmla="*/ 199 h 249"/>
                <a:gd name="T20" fmla="*/ 189 w 189"/>
                <a:gd name="T21" fmla="*/ 249 h 249"/>
                <a:gd name="T22" fmla="*/ 0 w 189"/>
                <a:gd name="T23" fmla="*/ 249 h 249"/>
                <a:gd name="T24" fmla="*/ 0 w 189"/>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49">
                  <a:moveTo>
                    <a:pt x="0" y="0"/>
                  </a:moveTo>
                  <a:lnTo>
                    <a:pt x="187" y="0"/>
                  </a:lnTo>
                  <a:lnTo>
                    <a:pt x="187" y="50"/>
                  </a:lnTo>
                  <a:lnTo>
                    <a:pt x="55" y="50"/>
                  </a:lnTo>
                  <a:lnTo>
                    <a:pt x="55" y="100"/>
                  </a:lnTo>
                  <a:lnTo>
                    <a:pt x="173" y="100"/>
                  </a:lnTo>
                  <a:lnTo>
                    <a:pt x="173" y="147"/>
                  </a:lnTo>
                  <a:lnTo>
                    <a:pt x="55" y="147"/>
                  </a:lnTo>
                  <a:lnTo>
                    <a:pt x="55" y="199"/>
                  </a:lnTo>
                  <a:lnTo>
                    <a:pt x="189" y="199"/>
                  </a:lnTo>
                  <a:lnTo>
                    <a:pt x="189" y="249"/>
                  </a:lnTo>
                  <a:lnTo>
                    <a:pt x="0" y="24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67"/>
            <p:cNvSpPr>
              <a:spLocks noEditPoints="1"/>
            </p:cNvSpPr>
            <p:nvPr/>
          </p:nvSpPr>
          <p:spPr bwMode="auto">
            <a:xfrm>
              <a:off x="-1979295" y="3067050"/>
              <a:ext cx="336550" cy="395288"/>
            </a:xfrm>
            <a:custGeom>
              <a:avLst/>
              <a:gdLst>
                <a:gd name="T0" fmla="*/ 0 w 90"/>
                <a:gd name="T1" fmla="*/ 0 h 105"/>
                <a:gd name="T2" fmla="*/ 48 w 90"/>
                <a:gd name="T3" fmla="*/ 0 h 105"/>
                <a:gd name="T4" fmla="*/ 78 w 90"/>
                <a:gd name="T5" fmla="*/ 11 h 105"/>
                <a:gd name="T6" fmla="*/ 87 w 90"/>
                <a:gd name="T7" fmla="*/ 35 h 105"/>
                <a:gd name="T8" fmla="*/ 87 w 90"/>
                <a:gd name="T9" fmla="*/ 35 h 105"/>
                <a:gd name="T10" fmla="*/ 65 w 90"/>
                <a:gd name="T11" fmla="*/ 67 h 105"/>
                <a:gd name="T12" fmla="*/ 90 w 90"/>
                <a:gd name="T13" fmla="*/ 105 h 105"/>
                <a:gd name="T14" fmla="*/ 64 w 90"/>
                <a:gd name="T15" fmla="*/ 105 h 105"/>
                <a:gd name="T16" fmla="*/ 41 w 90"/>
                <a:gd name="T17" fmla="*/ 71 h 105"/>
                <a:gd name="T18" fmla="*/ 23 w 90"/>
                <a:gd name="T19" fmla="*/ 71 h 105"/>
                <a:gd name="T20" fmla="*/ 23 w 90"/>
                <a:gd name="T21" fmla="*/ 105 h 105"/>
                <a:gd name="T22" fmla="*/ 0 w 90"/>
                <a:gd name="T23" fmla="*/ 105 h 105"/>
                <a:gd name="T24" fmla="*/ 0 w 90"/>
                <a:gd name="T25" fmla="*/ 0 h 105"/>
                <a:gd name="T26" fmla="*/ 46 w 90"/>
                <a:gd name="T27" fmla="*/ 51 h 105"/>
                <a:gd name="T28" fmla="*/ 64 w 90"/>
                <a:gd name="T29" fmla="*/ 36 h 105"/>
                <a:gd name="T30" fmla="*/ 64 w 90"/>
                <a:gd name="T31" fmla="*/ 36 h 105"/>
                <a:gd name="T32" fmla="*/ 46 w 90"/>
                <a:gd name="T33" fmla="*/ 21 h 105"/>
                <a:gd name="T34" fmla="*/ 23 w 90"/>
                <a:gd name="T35" fmla="*/ 21 h 105"/>
                <a:gd name="T36" fmla="*/ 23 w 90"/>
                <a:gd name="T37" fmla="*/ 51 h 105"/>
                <a:gd name="T38" fmla="*/ 46 w 90"/>
                <a:gd name="T39"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105">
                  <a:moveTo>
                    <a:pt x="0" y="0"/>
                  </a:moveTo>
                  <a:cubicBezTo>
                    <a:pt x="48" y="0"/>
                    <a:pt x="48" y="0"/>
                    <a:pt x="48" y="0"/>
                  </a:cubicBezTo>
                  <a:cubicBezTo>
                    <a:pt x="61" y="0"/>
                    <a:pt x="71" y="4"/>
                    <a:pt x="78" y="11"/>
                  </a:cubicBezTo>
                  <a:cubicBezTo>
                    <a:pt x="84" y="16"/>
                    <a:pt x="87" y="25"/>
                    <a:pt x="87" y="35"/>
                  </a:cubicBezTo>
                  <a:cubicBezTo>
                    <a:pt x="87" y="35"/>
                    <a:pt x="87" y="35"/>
                    <a:pt x="87" y="35"/>
                  </a:cubicBezTo>
                  <a:cubicBezTo>
                    <a:pt x="87" y="52"/>
                    <a:pt x="78" y="62"/>
                    <a:pt x="65" y="67"/>
                  </a:cubicBezTo>
                  <a:cubicBezTo>
                    <a:pt x="90" y="105"/>
                    <a:pt x="90" y="105"/>
                    <a:pt x="90" y="105"/>
                  </a:cubicBezTo>
                  <a:cubicBezTo>
                    <a:pt x="64" y="105"/>
                    <a:pt x="64" y="105"/>
                    <a:pt x="64" y="105"/>
                  </a:cubicBezTo>
                  <a:cubicBezTo>
                    <a:pt x="41" y="71"/>
                    <a:pt x="41" y="71"/>
                    <a:pt x="41" y="71"/>
                  </a:cubicBezTo>
                  <a:cubicBezTo>
                    <a:pt x="23" y="71"/>
                    <a:pt x="23" y="71"/>
                    <a:pt x="23" y="71"/>
                  </a:cubicBezTo>
                  <a:cubicBezTo>
                    <a:pt x="23" y="105"/>
                    <a:pt x="23" y="105"/>
                    <a:pt x="23" y="105"/>
                  </a:cubicBezTo>
                  <a:cubicBezTo>
                    <a:pt x="0" y="105"/>
                    <a:pt x="0" y="105"/>
                    <a:pt x="0" y="105"/>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68"/>
            <p:cNvSpPr>
              <a:spLocks/>
            </p:cNvSpPr>
            <p:nvPr/>
          </p:nvSpPr>
          <p:spPr bwMode="auto">
            <a:xfrm>
              <a:off x="-1634807" y="3063875"/>
              <a:ext cx="311150" cy="401638"/>
            </a:xfrm>
            <a:custGeom>
              <a:avLst/>
              <a:gdLst>
                <a:gd name="T0" fmla="*/ 0 w 83"/>
                <a:gd name="T1" fmla="*/ 91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5 h 107"/>
                <a:gd name="T32" fmla="*/ 83 w 83"/>
                <a:gd name="T33" fmla="*/ 75 h 107"/>
                <a:gd name="T34" fmla="*/ 45 w 83"/>
                <a:gd name="T35" fmla="*/ 107 h 107"/>
                <a:gd name="T36" fmla="*/ 0 w 83"/>
                <a:gd name="T3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1"/>
                  </a:moveTo>
                  <a:cubicBezTo>
                    <a:pt x="14" y="74"/>
                    <a:pt x="14" y="74"/>
                    <a:pt x="14" y="74"/>
                  </a:cubicBezTo>
                  <a:cubicBezTo>
                    <a:pt x="23" y="82"/>
                    <a:pt x="33" y="87"/>
                    <a:pt x="45" y="87"/>
                  </a:cubicBezTo>
                  <a:cubicBezTo>
                    <a:pt x="55" y="87"/>
                    <a:pt x="60" y="83"/>
                    <a:pt x="60" y="77"/>
                  </a:cubicBezTo>
                  <a:cubicBezTo>
                    <a:pt x="60" y="77"/>
                    <a:pt x="60" y="77"/>
                    <a:pt x="60" y="77"/>
                  </a:cubicBezTo>
                  <a:cubicBezTo>
                    <a:pt x="60" y="71"/>
                    <a:pt x="57" y="68"/>
                    <a:pt x="39" y="63"/>
                  </a:cubicBezTo>
                  <a:cubicBezTo>
                    <a:pt x="18" y="58"/>
                    <a:pt x="4" y="52"/>
                    <a:pt x="4" y="31"/>
                  </a:cubicBezTo>
                  <a:cubicBezTo>
                    <a:pt x="4" y="31"/>
                    <a:pt x="4" y="31"/>
                    <a:pt x="4" y="31"/>
                  </a:cubicBezTo>
                  <a:cubicBezTo>
                    <a:pt x="4" y="12"/>
                    <a:pt x="20" y="0"/>
                    <a:pt x="41" y="0"/>
                  </a:cubicBezTo>
                  <a:cubicBezTo>
                    <a:pt x="56" y="0"/>
                    <a:pt x="69" y="4"/>
                    <a:pt x="80" y="13"/>
                  </a:cubicBezTo>
                  <a:cubicBezTo>
                    <a:pt x="68" y="30"/>
                    <a:pt x="68" y="30"/>
                    <a:pt x="68" y="30"/>
                  </a:cubicBezTo>
                  <a:cubicBezTo>
                    <a:pt x="59" y="24"/>
                    <a:pt x="50" y="20"/>
                    <a:pt x="41" y="20"/>
                  </a:cubicBezTo>
                  <a:cubicBezTo>
                    <a:pt x="32" y="20"/>
                    <a:pt x="27" y="24"/>
                    <a:pt x="27" y="29"/>
                  </a:cubicBezTo>
                  <a:cubicBezTo>
                    <a:pt x="27" y="29"/>
                    <a:pt x="27" y="29"/>
                    <a:pt x="27" y="29"/>
                  </a:cubicBezTo>
                  <a:cubicBezTo>
                    <a:pt x="27" y="36"/>
                    <a:pt x="32" y="38"/>
                    <a:pt x="50" y="43"/>
                  </a:cubicBezTo>
                  <a:cubicBezTo>
                    <a:pt x="71" y="49"/>
                    <a:pt x="83" y="56"/>
                    <a:pt x="83" y="75"/>
                  </a:cubicBezTo>
                  <a:cubicBezTo>
                    <a:pt x="83" y="75"/>
                    <a:pt x="83" y="75"/>
                    <a:pt x="83" y="75"/>
                  </a:cubicBezTo>
                  <a:cubicBezTo>
                    <a:pt x="83" y="96"/>
                    <a:pt x="67" y="107"/>
                    <a:pt x="45" y="107"/>
                  </a:cubicBezTo>
                  <a:cubicBezTo>
                    <a:pt x="29" y="107"/>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69"/>
            <p:cNvSpPr>
              <a:spLocks/>
            </p:cNvSpPr>
            <p:nvPr/>
          </p:nvSpPr>
          <p:spPr bwMode="auto">
            <a:xfrm>
              <a:off x="-3757295" y="2827337"/>
              <a:ext cx="127000" cy="187325"/>
            </a:xfrm>
            <a:custGeom>
              <a:avLst/>
              <a:gdLst>
                <a:gd name="T0" fmla="*/ 25 w 34"/>
                <a:gd name="T1" fmla="*/ 50 h 50"/>
                <a:gd name="T2" fmla="*/ 14 w 34"/>
                <a:gd name="T3" fmla="*/ 27 h 50"/>
                <a:gd name="T4" fmla="*/ 8 w 34"/>
                <a:gd name="T5" fmla="*/ 12 h 50"/>
                <a:gd name="T6" fmla="*/ 8 w 34"/>
                <a:gd name="T7" fmla="*/ 12 h 50"/>
                <a:gd name="T8" fmla="*/ 8 w 34"/>
                <a:gd name="T9" fmla="*/ 26 h 50"/>
                <a:gd name="T10" fmla="*/ 8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9" y="15"/>
                    <a:pt x="8" y="12"/>
                  </a:cubicBezTo>
                  <a:cubicBezTo>
                    <a:pt x="8" y="12"/>
                    <a:pt x="8" y="12"/>
                    <a:pt x="8" y="12"/>
                  </a:cubicBezTo>
                  <a:cubicBezTo>
                    <a:pt x="8" y="16"/>
                    <a:pt x="8" y="21"/>
                    <a:pt x="8" y="26"/>
                  </a:cubicBezTo>
                  <a:cubicBezTo>
                    <a:pt x="8" y="50"/>
                    <a:pt x="8" y="50"/>
                    <a:pt x="8"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0"/>
            <p:cNvSpPr>
              <a:spLocks noEditPoints="1"/>
            </p:cNvSpPr>
            <p:nvPr/>
          </p:nvSpPr>
          <p:spPr bwMode="auto">
            <a:xfrm>
              <a:off x="-3608070"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1"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71"/>
            <p:cNvSpPr>
              <a:spLocks/>
            </p:cNvSpPr>
            <p:nvPr/>
          </p:nvSpPr>
          <p:spPr bwMode="auto">
            <a:xfrm>
              <a:off x="-3481070" y="2876550"/>
              <a:ext cx="184150" cy="138113"/>
            </a:xfrm>
            <a:custGeom>
              <a:avLst/>
              <a:gdLst>
                <a:gd name="T0" fmla="*/ 39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1" y="37"/>
                    <a:pt x="31" y="37"/>
                    <a:pt x="31" y="37"/>
                  </a:cubicBezTo>
                  <a:cubicBezTo>
                    <a:pt x="27" y="20"/>
                    <a:pt x="27" y="20"/>
                    <a:pt x="27" y="20"/>
                  </a:cubicBezTo>
                  <a:cubicBezTo>
                    <a:pt x="26" y="16"/>
                    <a:pt x="24" y="10"/>
                    <a:pt x="24" y="10"/>
                  </a:cubicBezTo>
                  <a:cubicBezTo>
                    <a:pt x="24" y="10"/>
                    <a:pt x="24" y="10"/>
                    <a:pt x="24" y="10"/>
                  </a:cubicBezTo>
                  <a:cubicBezTo>
                    <a:pt x="24" y="10"/>
                    <a:pt x="24"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2"/>
            <p:cNvSpPr>
              <a:spLocks noEditPoints="1"/>
            </p:cNvSpPr>
            <p:nvPr/>
          </p:nvSpPr>
          <p:spPr bwMode="auto">
            <a:xfrm>
              <a:off x="-3214370" y="2827337"/>
              <a:ext cx="128588" cy="187325"/>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2 w 34"/>
                <a:gd name="T33" fmla="*/ 23 h 50"/>
                <a:gd name="T34" fmla="*/ 20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2" y="23"/>
                    <a:pt x="12" y="23"/>
                    <a:pt x="12" y="23"/>
                  </a:cubicBezTo>
                  <a:cubicBezTo>
                    <a:pt x="17" y="23"/>
                    <a:pt x="19" y="22"/>
                    <a:pt x="20"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73"/>
            <p:cNvSpPr>
              <a:spLocks noEditPoints="1"/>
            </p:cNvSpPr>
            <p:nvPr/>
          </p:nvSpPr>
          <p:spPr bwMode="auto">
            <a:xfrm>
              <a:off x="-3079432" y="2876550"/>
              <a:ext cx="117475"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2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19" y="0"/>
                    <a:pt x="23" y="1"/>
                    <a:pt x="26" y="3"/>
                  </a:cubicBezTo>
                  <a:cubicBezTo>
                    <a:pt x="29" y="6"/>
                    <a:pt x="31" y="11"/>
                    <a:pt x="31" y="19"/>
                  </a:cubicBezTo>
                  <a:cubicBezTo>
                    <a:pt x="31" y="21"/>
                    <a:pt x="31" y="21"/>
                    <a:pt x="31"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74"/>
            <p:cNvSpPr>
              <a:spLocks/>
            </p:cNvSpPr>
            <p:nvPr/>
          </p:nvSpPr>
          <p:spPr bwMode="auto">
            <a:xfrm>
              <a:off x="-2939732" y="2816225"/>
              <a:ext cx="47625" cy="203200"/>
            </a:xfrm>
            <a:custGeom>
              <a:avLst/>
              <a:gdLst>
                <a:gd name="T0" fmla="*/ 8 w 13"/>
                <a:gd name="T1" fmla="*/ 54 h 54"/>
                <a:gd name="T2" fmla="*/ 0 w 13"/>
                <a:gd name="T3" fmla="*/ 43 h 54"/>
                <a:gd name="T4" fmla="*/ 0 w 13"/>
                <a:gd name="T5" fmla="*/ 12 h 54"/>
                <a:gd name="T6" fmla="*/ 0 w 13"/>
                <a:gd name="T7" fmla="*/ 2 h 54"/>
                <a:gd name="T8" fmla="*/ 8 w 13"/>
                <a:gd name="T9" fmla="*/ 0 h 54"/>
                <a:gd name="T10" fmla="*/ 8 w 13"/>
                <a:gd name="T11" fmla="*/ 10 h 54"/>
                <a:gd name="T12" fmla="*/ 8 w 13"/>
                <a:gd name="T13" fmla="*/ 41 h 54"/>
                <a:gd name="T14" fmla="*/ 9 w 13"/>
                <a:gd name="T15" fmla="*/ 47 h 54"/>
                <a:gd name="T16" fmla="*/ 12 w 13"/>
                <a:gd name="T17" fmla="*/ 48 h 54"/>
                <a:gd name="T18" fmla="*/ 13 w 13"/>
                <a:gd name="T19" fmla="*/ 53 h 54"/>
                <a:gd name="T20" fmla="*/ 8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8" y="54"/>
                  </a:moveTo>
                  <a:cubicBezTo>
                    <a:pt x="0" y="54"/>
                    <a:pt x="0" y="47"/>
                    <a:pt x="0" y="43"/>
                  </a:cubicBezTo>
                  <a:cubicBezTo>
                    <a:pt x="0" y="12"/>
                    <a:pt x="0" y="12"/>
                    <a:pt x="0" y="12"/>
                  </a:cubicBezTo>
                  <a:cubicBezTo>
                    <a:pt x="0" y="7"/>
                    <a:pt x="0" y="5"/>
                    <a:pt x="0" y="2"/>
                  </a:cubicBezTo>
                  <a:cubicBezTo>
                    <a:pt x="8" y="0"/>
                    <a:pt x="8" y="0"/>
                    <a:pt x="8" y="0"/>
                  </a:cubicBezTo>
                  <a:cubicBezTo>
                    <a:pt x="8" y="2"/>
                    <a:pt x="8" y="5"/>
                    <a:pt x="8" y="10"/>
                  </a:cubicBezTo>
                  <a:cubicBezTo>
                    <a:pt x="8" y="41"/>
                    <a:pt x="8" y="41"/>
                    <a:pt x="8" y="41"/>
                  </a:cubicBezTo>
                  <a:cubicBezTo>
                    <a:pt x="8" y="46"/>
                    <a:pt x="9" y="47"/>
                    <a:pt x="9" y="47"/>
                  </a:cubicBezTo>
                  <a:cubicBezTo>
                    <a:pt x="10" y="48"/>
                    <a:pt x="11" y="48"/>
                    <a:pt x="12" y="48"/>
                  </a:cubicBezTo>
                  <a:cubicBezTo>
                    <a:pt x="13" y="53"/>
                    <a:pt x="13" y="53"/>
                    <a:pt x="13" y="53"/>
                  </a:cubicBezTo>
                  <a:cubicBezTo>
                    <a:pt x="12" y="53"/>
                    <a:pt x="10" y="54"/>
                    <a:pt x="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75"/>
            <p:cNvSpPr>
              <a:spLocks noEditPoints="1"/>
            </p:cNvSpPr>
            <p:nvPr/>
          </p:nvSpPr>
          <p:spPr bwMode="auto">
            <a:xfrm>
              <a:off x="-2876232" y="2819400"/>
              <a:ext cx="41275" cy="195263"/>
            </a:xfrm>
            <a:custGeom>
              <a:avLst/>
              <a:gdLst>
                <a:gd name="T0" fmla="*/ 5 w 11"/>
                <a:gd name="T1" fmla="*/ 10 h 52"/>
                <a:gd name="T2" fmla="*/ 0 w 11"/>
                <a:gd name="T3" fmla="*/ 5 h 52"/>
                <a:gd name="T4" fmla="*/ 5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2" y="10"/>
                    <a:pt x="0" y="8"/>
                    <a:pt x="0" y="5"/>
                  </a:cubicBezTo>
                  <a:cubicBezTo>
                    <a:pt x="0" y="2"/>
                    <a:pt x="2" y="0"/>
                    <a:pt x="5"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76"/>
            <p:cNvSpPr>
              <a:spLocks/>
            </p:cNvSpPr>
            <p:nvPr/>
          </p:nvSpPr>
          <p:spPr bwMode="auto">
            <a:xfrm>
              <a:off x="-2815907" y="2876550"/>
              <a:ext cx="104775" cy="142875"/>
            </a:xfrm>
            <a:custGeom>
              <a:avLst/>
              <a:gdLst>
                <a:gd name="T0" fmla="*/ 16 w 28"/>
                <a:gd name="T1" fmla="*/ 38 h 38"/>
                <a:gd name="T2" fmla="*/ 0 w 28"/>
                <a:gd name="T3" fmla="*/ 19 h 38"/>
                <a:gd name="T4" fmla="*/ 16 w 28"/>
                <a:gd name="T5" fmla="*/ 0 h 38"/>
                <a:gd name="T6" fmla="*/ 27 w 28"/>
                <a:gd name="T7" fmla="*/ 4 h 38"/>
                <a:gd name="T8" fmla="*/ 23 w 28"/>
                <a:gd name="T9" fmla="*/ 9 h 38"/>
                <a:gd name="T10" fmla="*/ 16 w 28"/>
                <a:gd name="T11" fmla="*/ 6 h 38"/>
                <a:gd name="T12" fmla="*/ 11 w 28"/>
                <a:gd name="T13" fmla="*/ 10 h 38"/>
                <a:gd name="T14" fmla="*/ 9 w 28"/>
                <a:gd name="T15" fmla="*/ 20 h 38"/>
                <a:gd name="T16" fmla="*/ 12 w 28"/>
                <a:gd name="T17" fmla="*/ 30 h 38"/>
                <a:gd name="T18" fmla="*/ 16 w 28"/>
                <a:gd name="T19" fmla="*/ 32 h 38"/>
                <a:gd name="T20" fmla="*/ 24 w 28"/>
                <a:gd name="T21" fmla="*/ 28 h 38"/>
                <a:gd name="T22" fmla="*/ 28 w 28"/>
                <a:gd name="T23" fmla="*/ 33 h 38"/>
                <a:gd name="T24" fmla="*/ 16 w 28"/>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16" y="38"/>
                  </a:moveTo>
                  <a:cubicBezTo>
                    <a:pt x="6" y="38"/>
                    <a:pt x="0" y="31"/>
                    <a:pt x="0" y="19"/>
                  </a:cubicBezTo>
                  <a:cubicBezTo>
                    <a:pt x="0" y="6"/>
                    <a:pt x="8" y="0"/>
                    <a:pt x="16" y="0"/>
                  </a:cubicBezTo>
                  <a:cubicBezTo>
                    <a:pt x="20" y="0"/>
                    <a:pt x="23" y="1"/>
                    <a:pt x="27" y="4"/>
                  </a:cubicBezTo>
                  <a:cubicBezTo>
                    <a:pt x="23" y="9"/>
                    <a:pt x="23" y="9"/>
                    <a:pt x="23" y="9"/>
                  </a:cubicBezTo>
                  <a:cubicBezTo>
                    <a:pt x="20" y="7"/>
                    <a:pt x="19" y="6"/>
                    <a:pt x="16" y="6"/>
                  </a:cubicBezTo>
                  <a:cubicBezTo>
                    <a:pt x="14" y="6"/>
                    <a:pt x="12" y="7"/>
                    <a:pt x="11" y="10"/>
                  </a:cubicBezTo>
                  <a:cubicBezTo>
                    <a:pt x="10" y="12"/>
                    <a:pt x="9" y="15"/>
                    <a:pt x="9" y="20"/>
                  </a:cubicBezTo>
                  <a:cubicBezTo>
                    <a:pt x="9" y="25"/>
                    <a:pt x="10" y="28"/>
                    <a:pt x="12" y="30"/>
                  </a:cubicBezTo>
                  <a:cubicBezTo>
                    <a:pt x="13" y="31"/>
                    <a:pt x="15" y="32"/>
                    <a:pt x="16" y="32"/>
                  </a:cubicBezTo>
                  <a:cubicBezTo>
                    <a:pt x="19" y="32"/>
                    <a:pt x="21" y="31"/>
                    <a:pt x="24" y="28"/>
                  </a:cubicBezTo>
                  <a:cubicBezTo>
                    <a:pt x="28" y="33"/>
                    <a:pt x="28" y="33"/>
                    <a:pt x="28"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77"/>
            <p:cNvSpPr>
              <a:spLocks noEditPoints="1"/>
            </p:cNvSpPr>
            <p:nvPr/>
          </p:nvSpPr>
          <p:spPr bwMode="auto">
            <a:xfrm>
              <a:off x="-2707957" y="2976562"/>
              <a:ext cx="41275" cy="42863"/>
            </a:xfrm>
            <a:custGeom>
              <a:avLst/>
              <a:gdLst>
                <a:gd name="T0" fmla="*/ 5 w 11"/>
                <a:gd name="T1" fmla="*/ 11 h 11"/>
                <a:gd name="T2" fmla="*/ 0 w 11"/>
                <a:gd name="T3" fmla="*/ 5 h 11"/>
                <a:gd name="T4" fmla="*/ 5 w 11"/>
                <a:gd name="T5" fmla="*/ 0 h 11"/>
                <a:gd name="T6" fmla="*/ 11 w 11"/>
                <a:gd name="T7" fmla="*/ 5 h 11"/>
                <a:gd name="T8" fmla="*/ 5 w 11"/>
                <a:gd name="T9" fmla="*/ 11 h 11"/>
                <a:gd name="T10" fmla="*/ 5 w 11"/>
                <a:gd name="T11" fmla="*/ 1 h 11"/>
                <a:gd name="T12" fmla="*/ 1 w 11"/>
                <a:gd name="T13" fmla="*/ 5 h 11"/>
                <a:gd name="T14" fmla="*/ 5 w 11"/>
                <a:gd name="T15" fmla="*/ 10 h 11"/>
                <a:gd name="T16" fmla="*/ 9 w 11"/>
                <a:gd name="T17" fmla="*/ 5 h 11"/>
                <a:gd name="T18" fmla="*/ 5 w 11"/>
                <a:gd name="T19" fmla="*/ 1 h 11"/>
                <a:gd name="T20" fmla="*/ 6 w 11"/>
                <a:gd name="T21" fmla="*/ 8 h 11"/>
                <a:gd name="T22" fmla="*/ 6 w 11"/>
                <a:gd name="T23" fmla="*/ 7 h 11"/>
                <a:gd name="T24" fmla="*/ 5 w 11"/>
                <a:gd name="T25" fmla="*/ 6 h 11"/>
                <a:gd name="T26" fmla="*/ 5 w 11"/>
                <a:gd name="T27" fmla="*/ 6 h 11"/>
                <a:gd name="T28" fmla="*/ 5 w 11"/>
                <a:gd name="T29" fmla="*/ 8 h 11"/>
                <a:gd name="T30" fmla="*/ 3 w 11"/>
                <a:gd name="T31" fmla="*/ 8 h 11"/>
                <a:gd name="T32" fmla="*/ 3 w 11"/>
                <a:gd name="T33" fmla="*/ 2 h 11"/>
                <a:gd name="T34" fmla="*/ 6 w 11"/>
                <a:gd name="T35" fmla="*/ 2 h 11"/>
                <a:gd name="T36" fmla="*/ 7 w 11"/>
                <a:gd name="T37" fmla="*/ 4 h 11"/>
                <a:gd name="T38" fmla="*/ 6 w 11"/>
                <a:gd name="T39" fmla="*/ 6 h 11"/>
                <a:gd name="T40" fmla="*/ 6 w 11"/>
                <a:gd name="T41" fmla="*/ 6 h 11"/>
                <a:gd name="T42" fmla="*/ 8 w 11"/>
                <a:gd name="T43" fmla="*/ 8 h 11"/>
                <a:gd name="T44" fmla="*/ 6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5" y="11"/>
                  </a:moveTo>
                  <a:cubicBezTo>
                    <a:pt x="2" y="11"/>
                    <a:pt x="0" y="8"/>
                    <a:pt x="0" y="5"/>
                  </a:cubicBezTo>
                  <a:cubicBezTo>
                    <a:pt x="0" y="2"/>
                    <a:pt x="2" y="0"/>
                    <a:pt x="5" y="0"/>
                  </a:cubicBezTo>
                  <a:cubicBezTo>
                    <a:pt x="8" y="0"/>
                    <a:pt x="11" y="2"/>
                    <a:pt x="11" y="5"/>
                  </a:cubicBezTo>
                  <a:cubicBezTo>
                    <a:pt x="11" y="8"/>
                    <a:pt x="8" y="11"/>
                    <a:pt x="5" y="11"/>
                  </a:cubicBezTo>
                  <a:close/>
                  <a:moveTo>
                    <a:pt x="5" y="1"/>
                  </a:moveTo>
                  <a:cubicBezTo>
                    <a:pt x="3" y="1"/>
                    <a:pt x="1" y="3"/>
                    <a:pt x="1" y="5"/>
                  </a:cubicBezTo>
                  <a:cubicBezTo>
                    <a:pt x="1" y="8"/>
                    <a:pt x="3" y="10"/>
                    <a:pt x="5" y="10"/>
                  </a:cubicBezTo>
                  <a:cubicBezTo>
                    <a:pt x="8" y="10"/>
                    <a:pt x="9" y="8"/>
                    <a:pt x="9" y="5"/>
                  </a:cubicBezTo>
                  <a:cubicBezTo>
                    <a:pt x="9" y="3"/>
                    <a:pt x="8" y="1"/>
                    <a:pt x="5" y="1"/>
                  </a:cubicBezTo>
                  <a:close/>
                  <a:moveTo>
                    <a:pt x="6" y="8"/>
                  </a:moveTo>
                  <a:cubicBezTo>
                    <a:pt x="6" y="8"/>
                    <a:pt x="6" y="8"/>
                    <a:pt x="6" y="7"/>
                  </a:cubicBezTo>
                  <a:cubicBezTo>
                    <a:pt x="5" y="6"/>
                    <a:pt x="5" y="6"/>
                    <a:pt x="5" y="6"/>
                  </a:cubicBezTo>
                  <a:cubicBezTo>
                    <a:pt x="5" y="6"/>
                    <a:pt x="5" y="6"/>
                    <a:pt x="5" y="6"/>
                  </a:cubicBezTo>
                  <a:cubicBezTo>
                    <a:pt x="5" y="8"/>
                    <a:pt x="5" y="8"/>
                    <a:pt x="5" y="8"/>
                  </a:cubicBezTo>
                  <a:cubicBezTo>
                    <a:pt x="3" y="8"/>
                    <a:pt x="3" y="8"/>
                    <a:pt x="3" y="8"/>
                  </a:cubicBezTo>
                  <a:cubicBezTo>
                    <a:pt x="3" y="2"/>
                    <a:pt x="3" y="2"/>
                    <a:pt x="3" y="2"/>
                  </a:cubicBezTo>
                  <a:cubicBezTo>
                    <a:pt x="6" y="2"/>
                    <a:pt x="6" y="2"/>
                    <a:pt x="6" y="2"/>
                  </a:cubicBezTo>
                  <a:cubicBezTo>
                    <a:pt x="7" y="2"/>
                    <a:pt x="7" y="3"/>
                    <a:pt x="7" y="4"/>
                  </a:cubicBezTo>
                  <a:cubicBezTo>
                    <a:pt x="7" y="5"/>
                    <a:pt x="7" y="6"/>
                    <a:pt x="6" y="6"/>
                  </a:cubicBezTo>
                  <a:cubicBezTo>
                    <a:pt x="6" y="6"/>
                    <a:pt x="6" y="6"/>
                    <a:pt x="6" y="6"/>
                  </a:cubicBezTo>
                  <a:cubicBezTo>
                    <a:pt x="7" y="6"/>
                    <a:pt x="8" y="8"/>
                    <a:pt x="8" y="8"/>
                  </a:cubicBezTo>
                  <a:lnTo>
                    <a:pt x="6" y="8"/>
                  </a:lnTo>
                  <a:close/>
                  <a:moveTo>
                    <a:pt x="6" y="3"/>
                  </a:moveTo>
                  <a:cubicBezTo>
                    <a:pt x="6" y="3"/>
                    <a:pt x="5"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78"/>
            <p:cNvSpPr>
              <a:spLocks/>
            </p:cNvSpPr>
            <p:nvPr/>
          </p:nvSpPr>
          <p:spPr bwMode="auto">
            <a:xfrm>
              <a:off x="-1304607" y="3067050"/>
              <a:ext cx="38100" cy="52388"/>
            </a:xfrm>
            <a:custGeom>
              <a:avLst/>
              <a:gdLst>
                <a:gd name="T0" fmla="*/ 9 w 24"/>
                <a:gd name="T1" fmla="*/ 5 h 33"/>
                <a:gd name="T2" fmla="*/ 0 w 24"/>
                <a:gd name="T3" fmla="*/ 5 h 33"/>
                <a:gd name="T4" fmla="*/ 0 w 24"/>
                <a:gd name="T5" fmla="*/ 0 h 33"/>
                <a:gd name="T6" fmla="*/ 24 w 24"/>
                <a:gd name="T7" fmla="*/ 0 h 33"/>
                <a:gd name="T8" fmla="*/ 24 w 24"/>
                <a:gd name="T9" fmla="*/ 5 h 33"/>
                <a:gd name="T10" fmla="*/ 14 w 24"/>
                <a:gd name="T11" fmla="*/ 5 h 33"/>
                <a:gd name="T12" fmla="*/ 14 w 24"/>
                <a:gd name="T13" fmla="*/ 33 h 33"/>
                <a:gd name="T14" fmla="*/ 9 w 24"/>
                <a:gd name="T15" fmla="*/ 33 h 33"/>
                <a:gd name="T16" fmla="*/ 9 w 24"/>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3">
                  <a:moveTo>
                    <a:pt x="9" y="5"/>
                  </a:moveTo>
                  <a:lnTo>
                    <a:pt x="0" y="5"/>
                  </a:lnTo>
                  <a:lnTo>
                    <a:pt x="0" y="0"/>
                  </a:lnTo>
                  <a:lnTo>
                    <a:pt x="24" y="0"/>
                  </a:lnTo>
                  <a:lnTo>
                    <a:pt x="24"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79"/>
            <p:cNvSpPr>
              <a:spLocks/>
            </p:cNvSpPr>
            <p:nvPr/>
          </p:nvSpPr>
          <p:spPr bwMode="auto">
            <a:xfrm>
              <a:off x="-1255395" y="3067050"/>
              <a:ext cx="47625" cy="52388"/>
            </a:xfrm>
            <a:custGeom>
              <a:avLst/>
              <a:gdLst>
                <a:gd name="T0" fmla="*/ 0 w 30"/>
                <a:gd name="T1" fmla="*/ 0 h 33"/>
                <a:gd name="T2" fmla="*/ 4 w 30"/>
                <a:gd name="T3" fmla="*/ 0 h 33"/>
                <a:gd name="T4" fmla="*/ 16 w 30"/>
                <a:gd name="T5" fmla="*/ 19 h 33"/>
                <a:gd name="T6" fmla="*/ 28 w 30"/>
                <a:gd name="T7" fmla="*/ 0 h 33"/>
                <a:gd name="T8" fmla="*/ 30 w 30"/>
                <a:gd name="T9" fmla="*/ 0 h 33"/>
                <a:gd name="T10" fmla="*/ 30 w 30"/>
                <a:gd name="T11" fmla="*/ 33 h 33"/>
                <a:gd name="T12" fmla="*/ 28 w 30"/>
                <a:gd name="T13" fmla="*/ 33 h 33"/>
                <a:gd name="T14" fmla="*/ 28 w 30"/>
                <a:gd name="T15" fmla="*/ 7 h 33"/>
                <a:gd name="T16" fmla="*/ 16 w 30"/>
                <a:gd name="T17" fmla="*/ 24 h 33"/>
                <a:gd name="T18" fmla="*/ 16 w 30"/>
                <a:gd name="T19" fmla="*/ 24 h 33"/>
                <a:gd name="T20" fmla="*/ 4 w 30"/>
                <a:gd name="T21" fmla="*/ 7 h 33"/>
                <a:gd name="T22" fmla="*/ 4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4" y="0"/>
                  </a:lnTo>
                  <a:lnTo>
                    <a:pt x="16" y="19"/>
                  </a:lnTo>
                  <a:lnTo>
                    <a:pt x="28" y="0"/>
                  </a:lnTo>
                  <a:lnTo>
                    <a:pt x="30" y="0"/>
                  </a:lnTo>
                  <a:lnTo>
                    <a:pt x="30" y="33"/>
                  </a:lnTo>
                  <a:lnTo>
                    <a:pt x="28" y="33"/>
                  </a:lnTo>
                  <a:lnTo>
                    <a:pt x="28" y="7"/>
                  </a:lnTo>
                  <a:lnTo>
                    <a:pt x="16" y="24"/>
                  </a:lnTo>
                  <a:lnTo>
                    <a:pt x="16" y="24"/>
                  </a:lnTo>
                  <a:lnTo>
                    <a:pt x="4" y="7"/>
                  </a:lnTo>
                  <a:lnTo>
                    <a:pt x="4"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3" name="Group 462"/>
          <p:cNvGrpSpPr/>
          <p:nvPr/>
        </p:nvGrpSpPr>
        <p:grpSpPr>
          <a:xfrm>
            <a:off x="4814429" y="2969142"/>
            <a:ext cx="942967" cy="958333"/>
            <a:chOff x="4179582" y="1145013"/>
            <a:chExt cx="581605" cy="583214"/>
          </a:xfrm>
        </p:grpSpPr>
        <p:sp>
          <p:nvSpPr>
            <p:cNvPr id="464" name="Rectangle 9"/>
            <p:cNvSpPr>
              <a:spLocks noChangeArrowheads="1"/>
            </p:cNvSpPr>
            <p:nvPr/>
          </p:nvSpPr>
          <p:spPr bwMode="auto">
            <a:xfrm>
              <a:off x="4179582" y="1145013"/>
              <a:ext cx="581605" cy="583214"/>
            </a:xfrm>
            <a:prstGeom prst="rect">
              <a:avLst/>
            </a:prstGeom>
            <a:solidFill>
              <a:srgbClr val="8BC5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65" name="Picture 464"/>
            <p:cNvPicPr>
              <a:picLocks noChangeAspect="1"/>
            </p:cNvPicPr>
            <p:nvPr/>
          </p:nvPicPr>
          <p:blipFill>
            <a:blip r:embed="rId3"/>
            <a:stretch>
              <a:fillRect/>
            </a:stretch>
          </p:blipFill>
          <p:spPr>
            <a:xfrm>
              <a:off x="4308132" y="1396046"/>
              <a:ext cx="323432" cy="86020"/>
            </a:xfrm>
            <a:prstGeom prst="rect">
              <a:avLst/>
            </a:prstGeom>
          </p:spPr>
        </p:pic>
      </p:grpSp>
      <p:grpSp>
        <p:nvGrpSpPr>
          <p:cNvPr id="466" name="Group 465"/>
          <p:cNvGrpSpPr/>
          <p:nvPr/>
        </p:nvGrpSpPr>
        <p:grpSpPr>
          <a:xfrm>
            <a:off x="5751186" y="1975094"/>
            <a:ext cx="957638" cy="959908"/>
            <a:chOff x="-8564245" y="1119187"/>
            <a:chExt cx="4017963" cy="4027488"/>
          </a:xfrm>
        </p:grpSpPr>
        <p:sp>
          <p:nvSpPr>
            <p:cNvPr id="467" name="Rectangle 5"/>
            <p:cNvSpPr>
              <a:spLocks noChangeArrowheads="1"/>
            </p:cNvSpPr>
            <p:nvPr/>
          </p:nvSpPr>
          <p:spPr bwMode="auto">
            <a:xfrm>
              <a:off x="-8564245" y="1119187"/>
              <a:ext cx="4017963" cy="4027488"/>
            </a:xfrm>
            <a:prstGeom prst="rect">
              <a:avLst/>
            </a:prstGeom>
            <a:solidFill>
              <a:srgbClr val="17B7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6"/>
            <p:cNvSpPr>
              <a:spLocks/>
            </p:cNvSpPr>
            <p:nvPr/>
          </p:nvSpPr>
          <p:spPr bwMode="auto">
            <a:xfrm>
              <a:off x="-7546657" y="3074987"/>
              <a:ext cx="390525" cy="390525"/>
            </a:xfrm>
            <a:custGeom>
              <a:avLst/>
              <a:gdLst>
                <a:gd name="T0" fmla="*/ 0 w 246"/>
                <a:gd name="T1" fmla="*/ 0 h 246"/>
                <a:gd name="T2" fmla="*/ 59 w 246"/>
                <a:gd name="T3" fmla="*/ 0 h 246"/>
                <a:gd name="T4" fmla="*/ 123 w 246"/>
                <a:gd name="T5" fmla="*/ 104 h 246"/>
                <a:gd name="T6" fmla="*/ 189 w 246"/>
                <a:gd name="T7" fmla="*/ 0 h 246"/>
                <a:gd name="T8" fmla="*/ 246 w 246"/>
                <a:gd name="T9" fmla="*/ 0 h 246"/>
                <a:gd name="T10" fmla="*/ 246 w 246"/>
                <a:gd name="T11" fmla="*/ 246 h 246"/>
                <a:gd name="T12" fmla="*/ 194 w 246"/>
                <a:gd name="T13" fmla="*/ 246 h 246"/>
                <a:gd name="T14" fmla="*/ 194 w 246"/>
                <a:gd name="T15" fmla="*/ 85 h 246"/>
                <a:gd name="T16" fmla="*/ 123 w 246"/>
                <a:gd name="T17" fmla="*/ 190 h 246"/>
                <a:gd name="T18" fmla="*/ 123 w 246"/>
                <a:gd name="T19" fmla="*/ 190 h 246"/>
                <a:gd name="T20" fmla="*/ 54 w 246"/>
                <a:gd name="T21" fmla="*/ 85 h 246"/>
                <a:gd name="T22" fmla="*/ 54 w 246"/>
                <a:gd name="T23" fmla="*/ 246 h 246"/>
                <a:gd name="T24" fmla="*/ 0 w 246"/>
                <a:gd name="T25" fmla="*/ 246 h 246"/>
                <a:gd name="T26" fmla="*/ 0 w 246"/>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46">
                  <a:moveTo>
                    <a:pt x="0" y="0"/>
                  </a:moveTo>
                  <a:lnTo>
                    <a:pt x="59" y="0"/>
                  </a:lnTo>
                  <a:lnTo>
                    <a:pt x="123" y="104"/>
                  </a:lnTo>
                  <a:lnTo>
                    <a:pt x="189" y="0"/>
                  </a:lnTo>
                  <a:lnTo>
                    <a:pt x="246" y="0"/>
                  </a:lnTo>
                  <a:lnTo>
                    <a:pt x="246" y="246"/>
                  </a:lnTo>
                  <a:lnTo>
                    <a:pt x="194" y="246"/>
                  </a:lnTo>
                  <a:lnTo>
                    <a:pt x="194" y="85"/>
                  </a:lnTo>
                  <a:lnTo>
                    <a:pt x="123" y="190"/>
                  </a:lnTo>
                  <a:lnTo>
                    <a:pt x="123" y="190"/>
                  </a:lnTo>
                  <a:lnTo>
                    <a:pt x="54" y="85"/>
                  </a:lnTo>
                  <a:lnTo>
                    <a:pt x="54"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7"/>
            <p:cNvSpPr>
              <a:spLocks noEditPoints="1"/>
            </p:cNvSpPr>
            <p:nvPr/>
          </p:nvSpPr>
          <p:spPr bwMode="auto">
            <a:xfrm>
              <a:off x="-7108507" y="3067050"/>
              <a:ext cx="417513" cy="406400"/>
            </a:xfrm>
            <a:custGeom>
              <a:avLst/>
              <a:gdLst>
                <a:gd name="T0" fmla="*/ 0 w 111"/>
                <a:gd name="T1" fmla="*/ 54 h 108"/>
                <a:gd name="T2" fmla="*/ 0 w 111"/>
                <a:gd name="T3" fmla="*/ 54 h 108"/>
                <a:gd name="T4" fmla="*/ 56 w 111"/>
                <a:gd name="T5" fmla="*/ 0 h 108"/>
                <a:gd name="T6" fmla="*/ 111 w 111"/>
                <a:gd name="T7" fmla="*/ 54 h 108"/>
                <a:gd name="T8" fmla="*/ 111 w 111"/>
                <a:gd name="T9" fmla="*/ 54 h 108"/>
                <a:gd name="T10" fmla="*/ 55 w 111"/>
                <a:gd name="T11" fmla="*/ 108 h 108"/>
                <a:gd name="T12" fmla="*/ 0 w 111"/>
                <a:gd name="T13" fmla="*/ 54 h 108"/>
                <a:gd name="T14" fmla="*/ 87 w 111"/>
                <a:gd name="T15" fmla="*/ 54 h 108"/>
                <a:gd name="T16" fmla="*/ 87 w 111"/>
                <a:gd name="T17" fmla="*/ 54 h 108"/>
                <a:gd name="T18" fmla="*/ 55 w 111"/>
                <a:gd name="T19" fmla="*/ 21 h 108"/>
                <a:gd name="T20" fmla="*/ 24 w 111"/>
                <a:gd name="T21" fmla="*/ 54 h 108"/>
                <a:gd name="T22" fmla="*/ 24 w 111"/>
                <a:gd name="T23" fmla="*/ 54 h 108"/>
                <a:gd name="T24" fmla="*/ 56 w 111"/>
                <a:gd name="T25" fmla="*/ 87 h 108"/>
                <a:gd name="T26" fmla="*/ 87 w 111"/>
                <a:gd name="T27"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08">
                  <a:moveTo>
                    <a:pt x="0" y="54"/>
                  </a:moveTo>
                  <a:cubicBezTo>
                    <a:pt x="0" y="54"/>
                    <a:pt x="0" y="54"/>
                    <a:pt x="0" y="54"/>
                  </a:cubicBezTo>
                  <a:cubicBezTo>
                    <a:pt x="0" y="24"/>
                    <a:pt x="24" y="0"/>
                    <a:pt x="56" y="0"/>
                  </a:cubicBezTo>
                  <a:cubicBezTo>
                    <a:pt x="88" y="0"/>
                    <a:pt x="111" y="24"/>
                    <a:pt x="111" y="54"/>
                  </a:cubicBezTo>
                  <a:cubicBezTo>
                    <a:pt x="111" y="54"/>
                    <a:pt x="111" y="54"/>
                    <a:pt x="111" y="54"/>
                  </a:cubicBezTo>
                  <a:cubicBezTo>
                    <a:pt x="111" y="83"/>
                    <a:pt x="88" y="108"/>
                    <a:pt x="55" y="108"/>
                  </a:cubicBezTo>
                  <a:cubicBezTo>
                    <a:pt x="23" y="108"/>
                    <a:pt x="0" y="84"/>
                    <a:pt x="0" y="54"/>
                  </a:cubicBezTo>
                  <a:close/>
                  <a:moveTo>
                    <a:pt x="87" y="54"/>
                  </a:moveTo>
                  <a:cubicBezTo>
                    <a:pt x="87" y="54"/>
                    <a:pt x="87" y="54"/>
                    <a:pt x="87" y="54"/>
                  </a:cubicBezTo>
                  <a:cubicBezTo>
                    <a:pt x="87" y="36"/>
                    <a:pt x="74" y="21"/>
                    <a:pt x="55" y="21"/>
                  </a:cubicBezTo>
                  <a:cubicBezTo>
                    <a:pt x="37" y="21"/>
                    <a:pt x="24" y="36"/>
                    <a:pt x="24" y="54"/>
                  </a:cubicBezTo>
                  <a:cubicBezTo>
                    <a:pt x="24" y="54"/>
                    <a:pt x="24" y="54"/>
                    <a:pt x="24" y="54"/>
                  </a:cubicBezTo>
                  <a:cubicBezTo>
                    <a:pt x="24" y="72"/>
                    <a:pt x="37" y="87"/>
                    <a:pt x="56" y="87"/>
                  </a:cubicBezTo>
                  <a:cubicBezTo>
                    <a:pt x="74" y="87"/>
                    <a:pt x="87" y="72"/>
                    <a:pt x="87"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8"/>
            <p:cNvSpPr>
              <a:spLocks noEditPoints="1"/>
            </p:cNvSpPr>
            <p:nvPr/>
          </p:nvSpPr>
          <p:spPr bwMode="auto">
            <a:xfrm>
              <a:off x="-6643370" y="3074987"/>
              <a:ext cx="330200" cy="390525"/>
            </a:xfrm>
            <a:custGeom>
              <a:avLst/>
              <a:gdLst>
                <a:gd name="T0" fmla="*/ 0 w 88"/>
                <a:gd name="T1" fmla="*/ 0 h 104"/>
                <a:gd name="T2" fmla="*/ 48 w 88"/>
                <a:gd name="T3" fmla="*/ 0 h 104"/>
                <a:gd name="T4" fmla="*/ 75 w 88"/>
                <a:gd name="T5" fmla="*/ 9 h 104"/>
                <a:gd name="T6" fmla="*/ 82 w 88"/>
                <a:gd name="T7" fmla="*/ 27 h 104"/>
                <a:gd name="T8" fmla="*/ 82 w 88"/>
                <a:gd name="T9" fmla="*/ 27 h 104"/>
                <a:gd name="T10" fmla="*/ 69 w 88"/>
                <a:gd name="T11" fmla="*/ 49 h 104"/>
                <a:gd name="T12" fmla="*/ 88 w 88"/>
                <a:gd name="T13" fmla="*/ 75 h 104"/>
                <a:gd name="T14" fmla="*/ 88 w 88"/>
                <a:gd name="T15" fmla="*/ 75 h 104"/>
                <a:gd name="T16" fmla="*/ 49 w 88"/>
                <a:gd name="T17" fmla="*/ 104 h 104"/>
                <a:gd name="T18" fmla="*/ 0 w 88"/>
                <a:gd name="T19" fmla="*/ 104 h 104"/>
                <a:gd name="T20" fmla="*/ 0 w 88"/>
                <a:gd name="T21" fmla="*/ 0 h 104"/>
                <a:gd name="T22" fmla="*/ 60 w 88"/>
                <a:gd name="T23" fmla="*/ 31 h 104"/>
                <a:gd name="T24" fmla="*/ 45 w 88"/>
                <a:gd name="T25" fmla="*/ 20 h 104"/>
                <a:gd name="T26" fmla="*/ 22 w 88"/>
                <a:gd name="T27" fmla="*/ 20 h 104"/>
                <a:gd name="T28" fmla="*/ 22 w 88"/>
                <a:gd name="T29" fmla="*/ 42 h 104"/>
                <a:gd name="T30" fmla="*/ 43 w 88"/>
                <a:gd name="T31" fmla="*/ 42 h 104"/>
                <a:gd name="T32" fmla="*/ 60 w 88"/>
                <a:gd name="T33" fmla="*/ 31 h 104"/>
                <a:gd name="T34" fmla="*/ 48 w 88"/>
                <a:gd name="T35" fmla="*/ 61 h 104"/>
                <a:gd name="T36" fmla="*/ 22 w 88"/>
                <a:gd name="T37" fmla="*/ 61 h 104"/>
                <a:gd name="T38" fmla="*/ 22 w 88"/>
                <a:gd name="T39" fmla="*/ 84 h 104"/>
                <a:gd name="T40" fmla="*/ 49 w 88"/>
                <a:gd name="T41" fmla="*/ 84 h 104"/>
                <a:gd name="T42" fmla="*/ 65 w 88"/>
                <a:gd name="T43" fmla="*/ 73 h 104"/>
                <a:gd name="T44" fmla="*/ 65 w 88"/>
                <a:gd name="T45" fmla="*/ 72 h 104"/>
                <a:gd name="T46" fmla="*/ 48 w 88"/>
                <a:gd name="T4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4">
                  <a:moveTo>
                    <a:pt x="0" y="0"/>
                  </a:moveTo>
                  <a:cubicBezTo>
                    <a:pt x="48" y="0"/>
                    <a:pt x="48" y="0"/>
                    <a:pt x="48" y="0"/>
                  </a:cubicBezTo>
                  <a:cubicBezTo>
                    <a:pt x="60" y="0"/>
                    <a:pt x="69" y="3"/>
                    <a:pt x="75" y="9"/>
                  </a:cubicBezTo>
                  <a:cubicBezTo>
                    <a:pt x="80" y="14"/>
                    <a:pt x="82" y="20"/>
                    <a:pt x="82" y="27"/>
                  </a:cubicBezTo>
                  <a:cubicBezTo>
                    <a:pt x="82" y="27"/>
                    <a:pt x="82" y="27"/>
                    <a:pt x="82" y="27"/>
                  </a:cubicBezTo>
                  <a:cubicBezTo>
                    <a:pt x="82" y="39"/>
                    <a:pt x="76" y="45"/>
                    <a:pt x="69" y="49"/>
                  </a:cubicBezTo>
                  <a:cubicBezTo>
                    <a:pt x="81" y="54"/>
                    <a:pt x="88" y="61"/>
                    <a:pt x="88" y="75"/>
                  </a:cubicBezTo>
                  <a:cubicBezTo>
                    <a:pt x="88" y="75"/>
                    <a:pt x="88" y="75"/>
                    <a:pt x="88" y="75"/>
                  </a:cubicBezTo>
                  <a:cubicBezTo>
                    <a:pt x="88" y="94"/>
                    <a:pt x="73" y="104"/>
                    <a:pt x="49" y="104"/>
                  </a:cubicBezTo>
                  <a:cubicBezTo>
                    <a:pt x="0" y="104"/>
                    <a:pt x="0" y="104"/>
                    <a:pt x="0" y="104"/>
                  </a:cubicBezTo>
                  <a:lnTo>
                    <a:pt x="0" y="0"/>
                  </a:lnTo>
                  <a:close/>
                  <a:moveTo>
                    <a:pt x="60" y="31"/>
                  </a:moveTo>
                  <a:cubicBezTo>
                    <a:pt x="60" y="24"/>
                    <a:pt x="54" y="20"/>
                    <a:pt x="45" y="20"/>
                  </a:cubicBezTo>
                  <a:cubicBezTo>
                    <a:pt x="22" y="20"/>
                    <a:pt x="22" y="20"/>
                    <a:pt x="22" y="20"/>
                  </a:cubicBezTo>
                  <a:cubicBezTo>
                    <a:pt x="22" y="42"/>
                    <a:pt x="22" y="42"/>
                    <a:pt x="22" y="42"/>
                  </a:cubicBezTo>
                  <a:cubicBezTo>
                    <a:pt x="43" y="42"/>
                    <a:pt x="43" y="42"/>
                    <a:pt x="43" y="42"/>
                  </a:cubicBezTo>
                  <a:cubicBezTo>
                    <a:pt x="53" y="42"/>
                    <a:pt x="60" y="39"/>
                    <a:pt x="60" y="31"/>
                  </a:cubicBezTo>
                  <a:close/>
                  <a:moveTo>
                    <a:pt x="48" y="61"/>
                  </a:moveTo>
                  <a:cubicBezTo>
                    <a:pt x="22" y="61"/>
                    <a:pt x="22" y="61"/>
                    <a:pt x="22" y="61"/>
                  </a:cubicBezTo>
                  <a:cubicBezTo>
                    <a:pt x="22" y="84"/>
                    <a:pt x="22" y="84"/>
                    <a:pt x="22" y="84"/>
                  </a:cubicBezTo>
                  <a:cubicBezTo>
                    <a:pt x="49" y="84"/>
                    <a:pt x="49" y="84"/>
                    <a:pt x="49" y="84"/>
                  </a:cubicBezTo>
                  <a:cubicBezTo>
                    <a:pt x="59" y="84"/>
                    <a:pt x="65" y="80"/>
                    <a:pt x="65" y="73"/>
                  </a:cubicBezTo>
                  <a:cubicBezTo>
                    <a:pt x="65" y="72"/>
                    <a:pt x="65" y="72"/>
                    <a:pt x="65" y="72"/>
                  </a:cubicBezTo>
                  <a:cubicBezTo>
                    <a:pt x="65" y="65"/>
                    <a:pt x="60" y="61"/>
                    <a:pt x="4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29"/>
            <p:cNvSpPr>
              <a:spLocks noChangeArrowheads="1"/>
            </p:cNvSpPr>
            <p:nvPr/>
          </p:nvSpPr>
          <p:spPr bwMode="auto">
            <a:xfrm>
              <a:off x="-6263957" y="3074987"/>
              <a:ext cx="82550" cy="390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30"/>
            <p:cNvSpPr>
              <a:spLocks/>
            </p:cNvSpPr>
            <p:nvPr/>
          </p:nvSpPr>
          <p:spPr bwMode="auto">
            <a:xfrm>
              <a:off x="-6109970" y="3074987"/>
              <a:ext cx="280988" cy="390525"/>
            </a:xfrm>
            <a:custGeom>
              <a:avLst/>
              <a:gdLst>
                <a:gd name="T0" fmla="*/ 0 w 177"/>
                <a:gd name="T1" fmla="*/ 0 h 246"/>
                <a:gd name="T2" fmla="*/ 54 w 177"/>
                <a:gd name="T3" fmla="*/ 0 h 246"/>
                <a:gd name="T4" fmla="*/ 54 w 177"/>
                <a:gd name="T5" fmla="*/ 197 h 246"/>
                <a:gd name="T6" fmla="*/ 177 w 177"/>
                <a:gd name="T7" fmla="*/ 197 h 246"/>
                <a:gd name="T8" fmla="*/ 177 w 177"/>
                <a:gd name="T9" fmla="*/ 246 h 246"/>
                <a:gd name="T10" fmla="*/ 0 w 177"/>
                <a:gd name="T11" fmla="*/ 246 h 246"/>
                <a:gd name="T12" fmla="*/ 0 w 177"/>
                <a:gd name="T13" fmla="*/ 0 h 246"/>
              </a:gdLst>
              <a:ahLst/>
              <a:cxnLst>
                <a:cxn ang="0">
                  <a:pos x="T0" y="T1"/>
                </a:cxn>
                <a:cxn ang="0">
                  <a:pos x="T2" y="T3"/>
                </a:cxn>
                <a:cxn ang="0">
                  <a:pos x="T4" y="T5"/>
                </a:cxn>
                <a:cxn ang="0">
                  <a:pos x="T6" y="T7"/>
                </a:cxn>
                <a:cxn ang="0">
                  <a:pos x="T8" y="T9"/>
                </a:cxn>
                <a:cxn ang="0">
                  <a:pos x="T10" y="T11"/>
                </a:cxn>
                <a:cxn ang="0">
                  <a:pos x="T12" y="T13"/>
                </a:cxn>
              </a:cxnLst>
              <a:rect l="0" t="0" r="r" b="b"/>
              <a:pathLst>
                <a:path w="177" h="246">
                  <a:moveTo>
                    <a:pt x="0" y="0"/>
                  </a:moveTo>
                  <a:lnTo>
                    <a:pt x="54" y="0"/>
                  </a:lnTo>
                  <a:lnTo>
                    <a:pt x="54" y="197"/>
                  </a:lnTo>
                  <a:lnTo>
                    <a:pt x="177" y="197"/>
                  </a:lnTo>
                  <a:lnTo>
                    <a:pt x="177"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31"/>
            <p:cNvSpPr>
              <a:spLocks/>
            </p:cNvSpPr>
            <p:nvPr/>
          </p:nvSpPr>
          <p:spPr bwMode="auto">
            <a:xfrm>
              <a:off x="-5790882" y="3074987"/>
              <a:ext cx="295275" cy="390525"/>
            </a:xfrm>
            <a:custGeom>
              <a:avLst/>
              <a:gdLst>
                <a:gd name="T0" fmla="*/ 0 w 186"/>
                <a:gd name="T1" fmla="*/ 0 h 246"/>
                <a:gd name="T2" fmla="*/ 184 w 186"/>
                <a:gd name="T3" fmla="*/ 0 h 246"/>
                <a:gd name="T4" fmla="*/ 184 w 186"/>
                <a:gd name="T5" fmla="*/ 47 h 246"/>
                <a:gd name="T6" fmla="*/ 52 w 186"/>
                <a:gd name="T7" fmla="*/ 47 h 246"/>
                <a:gd name="T8" fmla="*/ 52 w 186"/>
                <a:gd name="T9" fmla="*/ 97 h 246"/>
                <a:gd name="T10" fmla="*/ 168 w 186"/>
                <a:gd name="T11" fmla="*/ 97 h 246"/>
                <a:gd name="T12" fmla="*/ 168 w 186"/>
                <a:gd name="T13" fmla="*/ 147 h 246"/>
                <a:gd name="T14" fmla="*/ 52 w 186"/>
                <a:gd name="T15" fmla="*/ 147 h 246"/>
                <a:gd name="T16" fmla="*/ 52 w 186"/>
                <a:gd name="T17" fmla="*/ 199 h 246"/>
                <a:gd name="T18" fmla="*/ 186 w 186"/>
                <a:gd name="T19" fmla="*/ 199 h 246"/>
                <a:gd name="T20" fmla="*/ 186 w 186"/>
                <a:gd name="T21" fmla="*/ 246 h 246"/>
                <a:gd name="T22" fmla="*/ 0 w 186"/>
                <a:gd name="T23" fmla="*/ 246 h 246"/>
                <a:gd name="T24" fmla="*/ 0 w 186"/>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6">
                  <a:moveTo>
                    <a:pt x="0" y="0"/>
                  </a:moveTo>
                  <a:lnTo>
                    <a:pt x="184" y="0"/>
                  </a:lnTo>
                  <a:lnTo>
                    <a:pt x="184" y="47"/>
                  </a:lnTo>
                  <a:lnTo>
                    <a:pt x="52" y="47"/>
                  </a:lnTo>
                  <a:lnTo>
                    <a:pt x="52" y="97"/>
                  </a:lnTo>
                  <a:lnTo>
                    <a:pt x="168" y="97"/>
                  </a:lnTo>
                  <a:lnTo>
                    <a:pt x="168" y="147"/>
                  </a:lnTo>
                  <a:lnTo>
                    <a:pt x="52" y="147"/>
                  </a:lnTo>
                  <a:lnTo>
                    <a:pt x="52" y="199"/>
                  </a:lnTo>
                  <a:lnTo>
                    <a:pt x="186" y="199"/>
                  </a:lnTo>
                  <a:lnTo>
                    <a:pt x="186" y="246"/>
                  </a:lnTo>
                  <a:lnTo>
                    <a:pt x="0" y="24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2"/>
            <p:cNvSpPr>
              <a:spLocks/>
            </p:cNvSpPr>
            <p:nvPr/>
          </p:nvSpPr>
          <p:spPr bwMode="auto">
            <a:xfrm>
              <a:off x="-7546657" y="2838450"/>
              <a:ext cx="127000" cy="187325"/>
            </a:xfrm>
            <a:custGeom>
              <a:avLst/>
              <a:gdLst>
                <a:gd name="T0" fmla="*/ 25 w 34"/>
                <a:gd name="T1" fmla="*/ 50 h 50"/>
                <a:gd name="T2" fmla="*/ 14 w 34"/>
                <a:gd name="T3" fmla="*/ 27 h 50"/>
                <a:gd name="T4" fmla="*/ 7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6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7" y="12"/>
                  </a:cubicBezTo>
                  <a:cubicBezTo>
                    <a:pt x="7" y="12"/>
                    <a:pt x="7" y="12"/>
                    <a:pt x="7" y="12"/>
                  </a:cubicBezTo>
                  <a:cubicBezTo>
                    <a:pt x="7"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6" y="37"/>
                  </a:cubicBezTo>
                  <a:cubicBezTo>
                    <a:pt x="27" y="37"/>
                    <a:pt x="27" y="37"/>
                    <a:pt x="27" y="37"/>
                  </a:cubicBezTo>
                  <a:cubicBezTo>
                    <a:pt x="26"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33"/>
            <p:cNvSpPr>
              <a:spLocks noEditPoints="1"/>
            </p:cNvSpPr>
            <p:nvPr/>
          </p:nvSpPr>
          <p:spPr bwMode="auto">
            <a:xfrm>
              <a:off x="-7397432" y="2887662"/>
              <a:ext cx="112713" cy="142875"/>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34"/>
            <p:cNvSpPr>
              <a:spLocks/>
            </p:cNvSpPr>
            <p:nvPr/>
          </p:nvSpPr>
          <p:spPr bwMode="auto">
            <a:xfrm>
              <a:off x="-7268845" y="2887662"/>
              <a:ext cx="184150" cy="138113"/>
            </a:xfrm>
            <a:custGeom>
              <a:avLst/>
              <a:gdLst>
                <a:gd name="T0" fmla="*/ 38 w 49"/>
                <a:gd name="T1" fmla="*/ 37 h 37"/>
                <a:gd name="T2" fmla="*/ 31 w 49"/>
                <a:gd name="T3" fmla="*/ 37 h 37"/>
                <a:gd name="T4" fmla="*/ 26 w 49"/>
                <a:gd name="T5" fmla="*/ 20 h 37"/>
                <a:gd name="T6" fmla="*/ 24 w 49"/>
                <a:gd name="T7" fmla="*/ 10 h 37"/>
                <a:gd name="T8" fmla="*/ 24 w 49"/>
                <a:gd name="T9" fmla="*/ 10 h 37"/>
                <a:gd name="T10" fmla="*/ 21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3 w 49"/>
                <a:gd name="T23" fmla="*/ 27 h 37"/>
                <a:gd name="T24" fmla="*/ 14 w 49"/>
                <a:gd name="T25" fmla="*/ 27 h 37"/>
                <a:gd name="T26" fmla="*/ 16 w 49"/>
                <a:gd name="T27" fmla="*/ 17 h 37"/>
                <a:gd name="T28" fmla="*/ 20 w 49"/>
                <a:gd name="T29" fmla="*/ 0 h 37"/>
                <a:gd name="T30" fmla="*/ 28 w 49"/>
                <a:gd name="T31" fmla="*/ 0 h 37"/>
                <a:gd name="T32" fmla="*/ 32 w 49"/>
                <a:gd name="T33" fmla="*/ 17 h 37"/>
                <a:gd name="T34" fmla="*/ 35 w 49"/>
                <a:gd name="T35" fmla="*/ 27 h 37"/>
                <a:gd name="T36" fmla="*/ 35 w 49"/>
                <a:gd name="T37" fmla="*/ 27 h 37"/>
                <a:gd name="T38" fmla="*/ 37 w 49"/>
                <a:gd name="T39" fmla="*/ 17 h 37"/>
                <a:gd name="T40" fmla="*/ 40 w 49"/>
                <a:gd name="T41" fmla="*/ 0 h 37"/>
                <a:gd name="T42" fmla="*/ 49 w 49"/>
                <a:gd name="T43" fmla="*/ 0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6" y="20"/>
                    <a:pt x="26" y="20"/>
                    <a:pt x="26" y="20"/>
                  </a:cubicBezTo>
                  <a:cubicBezTo>
                    <a:pt x="25" y="16"/>
                    <a:pt x="24" y="10"/>
                    <a:pt x="24" y="10"/>
                  </a:cubicBezTo>
                  <a:cubicBezTo>
                    <a:pt x="24" y="10"/>
                    <a:pt x="24" y="10"/>
                    <a:pt x="24" y="10"/>
                  </a:cubicBezTo>
                  <a:cubicBezTo>
                    <a:pt x="24" y="10"/>
                    <a:pt x="23" y="14"/>
                    <a:pt x="21"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3" y="27"/>
                    <a:pt x="13" y="27"/>
                  </a:cubicBezTo>
                  <a:cubicBezTo>
                    <a:pt x="14" y="27"/>
                    <a:pt x="14" y="27"/>
                    <a:pt x="14" y="27"/>
                  </a:cubicBezTo>
                  <a:cubicBezTo>
                    <a:pt x="14" y="27"/>
                    <a:pt x="14" y="22"/>
                    <a:pt x="16" y="17"/>
                  </a:cubicBezTo>
                  <a:cubicBezTo>
                    <a:pt x="20" y="0"/>
                    <a:pt x="20" y="0"/>
                    <a:pt x="20" y="0"/>
                  </a:cubicBezTo>
                  <a:cubicBezTo>
                    <a:pt x="28" y="0"/>
                    <a:pt x="28" y="0"/>
                    <a:pt x="28" y="0"/>
                  </a:cubicBezTo>
                  <a:cubicBezTo>
                    <a:pt x="32" y="17"/>
                    <a:pt x="32" y="17"/>
                    <a:pt x="32" y="17"/>
                  </a:cubicBezTo>
                  <a:cubicBezTo>
                    <a:pt x="34" y="23"/>
                    <a:pt x="35" y="27"/>
                    <a:pt x="35" y="27"/>
                  </a:cubicBezTo>
                  <a:cubicBezTo>
                    <a:pt x="35" y="27"/>
                    <a:pt x="35" y="27"/>
                    <a:pt x="35" y="27"/>
                  </a:cubicBezTo>
                  <a:cubicBezTo>
                    <a:pt x="35" y="27"/>
                    <a:pt x="36" y="22"/>
                    <a:pt x="37" y="17"/>
                  </a:cubicBezTo>
                  <a:cubicBezTo>
                    <a:pt x="40" y="0"/>
                    <a:pt x="40" y="0"/>
                    <a:pt x="40" y="0"/>
                  </a:cubicBezTo>
                  <a:cubicBezTo>
                    <a:pt x="49" y="0"/>
                    <a:pt x="49" y="0"/>
                    <a:pt x="49" y="0"/>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35"/>
            <p:cNvSpPr>
              <a:spLocks noEditPoints="1"/>
            </p:cNvSpPr>
            <p:nvPr/>
          </p:nvSpPr>
          <p:spPr bwMode="auto">
            <a:xfrm>
              <a:off x="-7006907" y="2838450"/>
              <a:ext cx="131763" cy="187325"/>
            </a:xfrm>
            <a:custGeom>
              <a:avLst/>
              <a:gdLst>
                <a:gd name="T0" fmla="*/ 25 w 35"/>
                <a:gd name="T1" fmla="*/ 50 h 50"/>
                <a:gd name="T2" fmla="*/ 20 w 35"/>
                <a:gd name="T3" fmla="*/ 42 h 50"/>
                <a:gd name="T4" fmla="*/ 12 w 35"/>
                <a:gd name="T5" fmla="*/ 30 h 50"/>
                <a:gd name="T6" fmla="*/ 9 w 35"/>
                <a:gd name="T7" fmla="*/ 28 h 50"/>
                <a:gd name="T8" fmla="*/ 9 w 35"/>
                <a:gd name="T9" fmla="*/ 50 h 50"/>
                <a:gd name="T10" fmla="*/ 0 w 35"/>
                <a:gd name="T11" fmla="*/ 50 h 50"/>
                <a:gd name="T12" fmla="*/ 0 w 35"/>
                <a:gd name="T13" fmla="*/ 0 h 50"/>
                <a:gd name="T14" fmla="*/ 16 w 35"/>
                <a:gd name="T15" fmla="*/ 0 h 50"/>
                <a:gd name="T16" fmla="*/ 32 w 35"/>
                <a:gd name="T17" fmla="*/ 14 h 50"/>
                <a:gd name="T18" fmla="*/ 19 w 35"/>
                <a:gd name="T19" fmla="*/ 28 h 50"/>
                <a:gd name="T20" fmla="*/ 27 w 35"/>
                <a:gd name="T21" fmla="*/ 38 h 50"/>
                <a:gd name="T22" fmla="*/ 35 w 35"/>
                <a:gd name="T23" fmla="*/ 50 h 50"/>
                <a:gd name="T24" fmla="*/ 25 w 35"/>
                <a:gd name="T25" fmla="*/ 50 h 50"/>
                <a:gd name="T26" fmla="*/ 13 w 35"/>
                <a:gd name="T27" fmla="*/ 7 h 50"/>
                <a:gd name="T28" fmla="*/ 9 w 35"/>
                <a:gd name="T29" fmla="*/ 7 h 50"/>
                <a:gd name="T30" fmla="*/ 9 w 35"/>
                <a:gd name="T31" fmla="*/ 23 h 50"/>
                <a:gd name="T32" fmla="*/ 13 w 35"/>
                <a:gd name="T33" fmla="*/ 23 h 50"/>
                <a:gd name="T34" fmla="*/ 21 w 35"/>
                <a:gd name="T35" fmla="*/ 20 h 50"/>
                <a:gd name="T36" fmla="*/ 23 w 35"/>
                <a:gd name="T37" fmla="*/ 14 h 50"/>
                <a:gd name="T38" fmla="*/ 13 w 35"/>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50">
                  <a:moveTo>
                    <a:pt x="25" y="50"/>
                  </a:moveTo>
                  <a:cubicBezTo>
                    <a:pt x="20" y="42"/>
                    <a:pt x="20" y="42"/>
                    <a:pt x="20" y="42"/>
                  </a:cubicBezTo>
                  <a:cubicBezTo>
                    <a:pt x="17" y="36"/>
                    <a:pt x="15" y="33"/>
                    <a:pt x="12" y="30"/>
                  </a:cubicBezTo>
                  <a:cubicBezTo>
                    <a:pt x="11" y="29"/>
                    <a:pt x="10" y="28"/>
                    <a:pt x="9" y="28"/>
                  </a:cubicBezTo>
                  <a:cubicBezTo>
                    <a:pt x="9" y="50"/>
                    <a:pt x="9" y="50"/>
                    <a:pt x="9" y="50"/>
                  </a:cubicBezTo>
                  <a:cubicBezTo>
                    <a:pt x="0" y="50"/>
                    <a:pt x="0" y="50"/>
                    <a:pt x="0" y="50"/>
                  </a:cubicBezTo>
                  <a:cubicBezTo>
                    <a:pt x="0" y="0"/>
                    <a:pt x="0" y="0"/>
                    <a:pt x="0" y="0"/>
                  </a:cubicBezTo>
                  <a:cubicBezTo>
                    <a:pt x="16" y="0"/>
                    <a:pt x="16" y="0"/>
                    <a:pt x="16" y="0"/>
                  </a:cubicBezTo>
                  <a:cubicBezTo>
                    <a:pt x="27" y="0"/>
                    <a:pt x="32" y="7"/>
                    <a:pt x="32" y="14"/>
                  </a:cubicBezTo>
                  <a:cubicBezTo>
                    <a:pt x="32" y="21"/>
                    <a:pt x="27" y="28"/>
                    <a:pt x="19" y="28"/>
                  </a:cubicBezTo>
                  <a:cubicBezTo>
                    <a:pt x="21" y="29"/>
                    <a:pt x="25" y="34"/>
                    <a:pt x="27" y="38"/>
                  </a:cubicBezTo>
                  <a:cubicBezTo>
                    <a:pt x="35" y="50"/>
                    <a:pt x="35" y="50"/>
                    <a:pt x="35" y="50"/>
                  </a:cubicBezTo>
                  <a:lnTo>
                    <a:pt x="25" y="50"/>
                  </a:lnTo>
                  <a:close/>
                  <a:moveTo>
                    <a:pt x="13" y="7"/>
                  </a:moveTo>
                  <a:cubicBezTo>
                    <a:pt x="9" y="7"/>
                    <a:pt x="9" y="7"/>
                    <a:pt x="9" y="7"/>
                  </a:cubicBezTo>
                  <a:cubicBezTo>
                    <a:pt x="9" y="23"/>
                    <a:pt x="9" y="23"/>
                    <a:pt x="9" y="23"/>
                  </a:cubicBezTo>
                  <a:cubicBezTo>
                    <a:pt x="13" y="23"/>
                    <a:pt x="13" y="23"/>
                    <a:pt x="13" y="23"/>
                  </a:cubicBezTo>
                  <a:cubicBezTo>
                    <a:pt x="17" y="23"/>
                    <a:pt x="19" y="22"/>
                    <a:pt x="21" y="20"/>
                  </a:cubicBezTo>
                  <a:cubicBezTo>
                    <a:pt x="22" y="19"/>
                    <a:pt x="23" y="17"/>
                    <a:pt x="23" y="14"/>
                  </a:cubicBezTo>
                  <a:cubicBezTo>
                    <a:pt x="23" y="9"/>
                    <a:pt x="21"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36"/>
            <p:cNvSpPr>
              <a:spLocks noEditPoints="1"/>
            </p:cNvSpPr>
            <p:nvPr/>
          </p:nvSpPr>
          <p:spPr bwMode="auto">
            <a:xfrm>
              <a:off x="-6867207" y="2887662"/>
              <a:ext cx="111125" cy="142875"/>
            </a:xfrm>
            <a:custGeom>
              <a:avLst/>
              <a:gdLst>
                <a:gd name="T0" fmla="*/ 8 w 30"/>
                <a:gd name="T1" fmla="*/ 21 h 38"/>
                <a:gd name="T2" fmla="*/ 8 w 30"/>
                <a:gd name="T3" fmla="*/ 21 h 38"/>
                <a:gd name="T4" fmla="*/ 17 w 30"/>
                <a:gd name="T5" fmla="*/ 32 h 38"/>
                <a:gd name="T6" fmla="*/ 26 w 30"/>
                <a:gd name="T7" fmla="*/ 28 h 38"/>
                <a:gd name="T8" fmla="*/ 30 w 30"/>
                <a:gd name="T9" fmla="*/ 33 h 38"/>
                <a:gd name="T10" fmla="*/ 16 w 30"/>
                <a:gd name="T11" fmla="*/ 38 h 38"/>
                <a:gd name="T12" fmla="*/ 0 w 30"/>
                <a:gd name="T13" fmla="*/ 19 h 38"/>
                <a:gd name="T14" fmla="*/ 4 w 30"/>
                <a:gd name="T15" fmla="*/ 5 h 38"/>
                <a:gd name="T16" fmla="*/ 15 w 30"/>
                <a:gd name="T17" fmla="*/ 0 h 38"/>
                <a:gd name="T18" fmla="*/ 25 w 30"/>
                <a:gd name="T19" fmla="*/ 3 h 38"/>
                <a:gd name="T20" fmla="*/ 30 w 30"/>
                <a:gd name="T21" fmla="*/ 19 h 38"/>
                <a:gd name="T22" fmla="*/ 30 w 30"/>
                <a:gd name="T23" fmla="*/ 21 h 38"/>
                <a:gd name="T24" fmla="*/ 8 w 30"/>
                <a:gd name="T25" fmla="*/ 21 h 38"/>
                <a:gd name="T26" fmla="*/ 15 w 30"/>
                <a:gd name="T27" fmla="*/ 6 h 38"/>
                <a:gd name="T28" fmla="*/ 8 w 30"/>
                <a:gd name="T29" fmla="*/ 15 h 38"/>
                <a:gd name="T30" fmla="*/ 22 w 30"/>
                <a:gd name="T31" fmla="*/ 15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1"/>
                    <a:pt x="8" y="21"/>
                    <a:pt x="8" y="21"/>
                  </a:cubicBezTo>
                  <a:cubicBezTo>
                    <a:pt x="8" y="26"/>
                    <a:pt x="10" y="32"/>
                    <a:pt x="17" y="32"/>
                  </a:cubicBezTo>
                  <a:cubicBezTo>
                    <a:pt x="21" y="32"/>
                    <a:pt x="24" y="31"/>
                    <a:pt x="26" y="28"/>
                  </a:cubicBezTo>
                  <a:cubicBezTo>
                    <a:pt x="30" y="33"/>
                    <a:pt x="30" y="33"/>
                    <a:pt x="30" y="33"/>
                  </a:cubicBezTo>
                  <a:cubicBezTo>
                    <a:pt x="26" y="36"/>
                    <a:pt x="21" y="38"/>
                    <a:pt x="16" y="38"/>
                  </a:cubicBezTo>
                  <a:cubicBezTo>
                    <a:pt x="6" y="38"/>
                    <a:pt x="0" y="30"/>
                    <a:pt x="0" y="19"/>
                  </a:cubicBezTo>
                  <a:cubicBezTo>
                    <a:pt x="0" y="12"/>
                    <a:pt x="1" y="8"/>
                    <a:pt x="4" y="5"/>
                  </a:cubicBezTo>
                  <a:cubicBezTo>
                    <a:pt x="7" y="1"/>
                    <a:pt x="11" y="0"/>
                    <a:pt x="15" y="0"/>
                  </a:cubicBezTo>
                  <a:cubicBezTo>
                    <a:pt x="19" y="0"/>
                    <a:pt x="22" y="1"/>
                    <a:pt x="25" y="3"/>
                  </a:cubicBezTo>
                  <a:cubicBezTo>
                    <a:pt x="29" y="6"/>
                    <a:pt x="30" y="11"/>
                    <a:pt x="30" y="19"/>
                  </a:cubicBezTo>
                  <a:cubicBezTo>
                    <a:pt x="30" y="21"/>
                    <a:pt x="30" y="21"/>
                    <a:pt x="30" y="21"/>
                  </a:cubicBezTo>
                  <a:lnTo>
                    <a:pt x="8" y="21"/>
                  </a:lnTo>
                  <a:close/>
                  <a:moveTo>
                    <a:pt x="15" y="6"/>
                  </a:moveTo>
                  <a:cubicBezTo>
                    <a:pt x="11" y="6"/>
                    <a:pt x="8" y="9"/>
                    <a:pt x="8" y="15"/>
                  </a:cubicBezTo>
                  <a:cubicBezTo>
                    <a:pt x="22" y="15"/>
                    <a:pt x="22" y="15"/>
                    <a:pt x="22" y="15"/>
                  </a:cubicBezTo>
                  <a:cubicBezTo>
                    <a:pt x="22" y="9"/>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7"/>
            <p:cNvSpPr>
              <a:spLocks/>
            </p:cNvSpPr>
            <p:nvPr/>
          </p:nvSpPr>
          <p:spPr bwMode="auto">
            <a:xfrm>
              <a:off x="-6732270" y="2827337"/>
              <a:ext cx="52388" cy="203200"/>
            </a:xfrm>
            <a:custGeom>
              <a:avLst/>
              <a:gdLst>
                <a:gd name="T0" fmla="*/ 9 w 14"/>
                <a:gd name="T1" fmla="*/ 54 h 54"/>
                <a:gd name="T2" fmla="*/ 1 w 14"/>
                <a:gd name="T3" fmla="*/ 43 h 54"/>
                <a:gd name="T4" fmla="*/ 1 w 14"/>
                <a:gd name="T5" fmla="*/ 12 h 54"/>
                <a:gd name="T6" fmla="*/ 0 w 14"/>
                <a:gd name="T7" fmla="*/ 2 h 54"/>
                <a:gd name="T8" fmla="*/ 8 w 14"/>
                <a:gd name="T9" fmla="*/ 0 h 54"/>
                <a:gd name="T10" fmla="*/ 9 w 14"/>
                <a:gd name="T11" fmla="*/ 10 h 54"/>
                <a:gd name="T12" fmla="*/ 9 w 14"/>
                <a:gd name="T13" fmla="*/ 41 h 54"/>
                <a:gd name="T14" fmla="*/ 10 w 14"/>
                <a:gd name="T15" fmla="*/ 47 h 54"/>
                <a:gd name="T16" fmla="*/ 12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2" y="48"/>
                    <a:pt x="12" y="48"/>
                  </a:cubicBezTo>
                  <a:cubicBezTo>
                    <a:pt x="14" y="53"/>
                    <a:pt x="14" y="53"/>
                    <a:pt x="14" y="53"/>
                  </a:cubicBezTo>
                  <a:cubicBezTo>
                    <a:pt x="12"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38"/>
            <p:cNvSpPr>
              <a:spLocks noEditPoints="1"/>
            </p:cNvSpPr>
            <p:nvPr/>
          </p:nvSpPr>
          <p:spPr bwMode="auto">
            <a:xfrm>
              <a:off x="-6665595" y="2830512"/>
              <a:ext cx="38100" cy="19526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39"/>
            <p:cNvSpPr>
              <a:spLocks/>
            </p:cNvSpPr>
            <p:nvPr/>
          </p:nvSpPr>
          <p:spPr bwMode="auto">
            <a:xfrm>
              <a:off x="-6605270" y="2887662"/>
              <a:ext cx="101600" cy="142875"/>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6" y="38"/>
                    <a:pt x="0" y="31"/>
                    <a:pt x="0" y="19"/>
                  </a:cubicBezTo>
                  <a:cubicBezTo>
                    <a:pt x="0" y="6"/>
                    <a:pt x="8" y="0"/>
                    <a:pt x="16" y="0"/>
                  </a:cubicBezTo>
                  <a:cubicBezTo>
                    <a:pt x="20" y="0"/>
                    <a:pt x="23" y="0"/>
                    <a:pt x="26" y="4"/>
                  </a:cubicBezTo>
                  <a:cubicBezTo>
                    <a:pt x="22" y="9"/>
                    <a:pt x="22" y="9"/>
                    <a:pt x="22" y="9"/>
                  </a:cubicBezTo>
                  <a:cubicBezTo>
                    <a:pt x="20" y="7"/>
                    <a:pt x="18" y="6"/>
                    <a:pt x="16" y="6"/>
                  </a:cubicBezTo>
                  <a:cubicBezTo>
                    <a:pt x="14" y="6"/>
                    <a:pt x="11" y="7"/>
                    <a:pt x="10" y="10"/>
                  </a:cubicBezTo>
                  <a:cubicBezTo>
                    <a:pt x="9" y="12"/>
                    <a:pt x="9" y="15"/>
                    <a:pt x="9" y="20"/>
                  </a:cubicBezTo>
                  <a:cubicBezTo>
                    <a:pt x="9" y="25"/>
                    <a:pt x="10" y="28"/>
                    <a:pt x="11" y="30"/>
                  </a:cubicBezTo>
                  <a:cubicBezTo>
                    <a:pt x="12" y="31"/>
                    <a:pt x="14" y="32"/>
                    <a:pt x="16" y="32"/>
                  </a:cubicBezTo>
                  <a:cubicBezTo>
                    <a:pt x="19"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0"/>
            <p:cNvSpPr>
              <a:spLocks noEditPoints="1"/>
            </p:cNvSpPr>
            <p:nvPr/>
          </p:nvSpPr>
          <p:spPr bwMode="auto">
            <a:xfrm>
              <a:off x="-6495732" y="2989262"/>
              <a:ext cx="36513" cy="41275"/>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5 w 10"/>
                <a:gd name="T23" fmla="*/ 7 h 11"/>
                <a:gd name="T24" fmla="*/ 4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7 w 10"/>
                <a:gd name="T43" fmla="*/ 8 h 11"/>
                <a:gd name="T44" fmla="*/ 6 w 10"/>
                <a:gd name="T45" fmla="*/ 8 h 11"/>
                <a:gd name="T46" fmla="*/ 5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5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5" y="7"/>
                  </a:cubicBezTo>
                  <a:cubicBezTo>
                    <a:pt x="5" y="6"/>
                    <a:pt x="5" y="6"/>
                    <a:pt x="4" y="6"/>
                  </a:cubicBezTo>
                  <a:cubicBezTo>
                    <a:pt x="4" y="6"/>
                    <a:pt x="4" y="6"/>
                    <a:pt x="4" y="6"/>
                  </a:cubicBezTo>
                  <a:cubicBezTo>
                    <a:pt x="4" y="8"/>
                    <a:pt x="4" y="8"/>
                    <a:pt x="4" y="8"/>
                  </a:cubicBezTo>
                  <a:cubicBezTo>
                    <a:pt x="3" y="8"/>
                    <a:pt x="3" y="8"/>
                    <a:pt x="3" y="8"/>
                  </a:cubicBezTo>
                  <a:cubicBezTo>
                    <a:pt x="3" y="2"/>
                    <a:pt x="3" y="2"/>
                    <a:pt x="3" y="2"/>
                  </a:cubicBezTo>
                  <a:cubicBezTo>
                    <a:pt x="5" y="2"/>
                    <a:pt x="5" y="2"/>
                    <a:pt x="5" y="2"/>
                  </a:cubicBezTo>
                  <a:cubicBezTo>
                    <a:pt x="6" y="2"/>
                    <a:pt x="7" y="3"/>
                    <a:pt x="7" y="4"/>
                  </a:cubicBezTo>
                  <a:cubicBezTo>
                    <a:pt x="7" y="5"/>
                    <a:pt x="6" y="6"/>
                    <a:pt x="6" y="6"/>
                  </a:cubicBezTo>
                  <a:cubicBezTo>
                    <a:pt x="6" y="6"/>
                    <a:pt x="6" y="6"/>
                    <a:pt x="6" y="6"/>
                  </a:cubicBezTo>
                  <a:cubicBezTo>
                    <a:pt x="6" y="6"/>
                    <a:pt x="7" y="8"/>
                    <a:pt x="7" y="8"/>
                  </a:cubicBezTo>
                  <a:lnTo>
                    <a:pt x="6" y="8"/>
                  </a:lnTo>
                  <a:close/>
                  <a:moveTo>
                    <a:pt x="5" y="3"/>
                  </a:moveTo>
                  <a:cubicBezTo>
                    <a:pt x="5" y="3"/>
                    <a:pt x="5" y="3"/>
                    <a:pt x="5" y="3"/>
                  </a:cubicBezTo>
                  <a:cubicBezTo>
                    <a:pt x="4" y="3"/>
                    <a:pt x="4" y="3"/>
                    <a:pt x="4" y="3"/>
                  </a:cubicBezTo>
                  <a:cubicBezTo>
                    <a:pt x="4" y="5"/>
                    <a:pt x="4" y="5"/>
                    <a:pt x="4" y="5"/>
                  </a:cubicBezTo>
                  <a:cubicBezTo>
                    <a:pt x="5" y="5"/>
                    <a:pt x="5" y="5"/>
                    <a:pt x="5" y="5"/>
                  </a:cubicBezTo>
                  <a:cubicBezTo>
                    <a:pt x="5" y="5"/>
                    <a:pt x="5" y="5"/>
                    <a:pt x="6" y="5"/>
                  </a:cubicBezTo>
                  <a:cubicBezTo>
                    <a:pt x="6" y="5"/>
                    <a:pt x="6" y="4"/>
                    <a:pt x="6" y="4"/>
                  </a:cubicBezTo>
                  <a:cubicBezTo>
                    <a:pt x="6" y="4"/>
                    <a:pt x="6" y="4"/>
                    <a:pt x="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1"/>
            <p:cNvSpPr>
              <a:spLocks/>
            </p:cNvSpPr>
            <p:nvPr/>
          </p:nvSpPr>
          <p:spPr bwMode="auto">
            <a:xfrm>
              <a:off x="-5468620" y="3067050"/>
              <a:ext cx="41275" cy="52388"/>
            </a:xfrm>
            <a:custGeom>
              <a:avLst/>
              <a:gdLst>
                <a:gd name="T0" fmla="*/ 12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2 w 26"/>
                <a:gd name="T15" fmla="*/ 33 h 33"/>
                <a:gd name="T16" fmla="*/ 12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2" y="5"/>
                  </a:moveTo>
                  <a:lnTo>
                    <a:pt x="0" y="5"/>
                  </a:lnTo>
                  <a:lnTo>
                    <a:pt x="0" y="0"/>
                  </a:lnTo>
                  <a:lnTo>
                    <a:pt x="26" y="0"/>
                  </a:lnTo>
                  <a:lnTo>
                    <a:pt x="26" y="5"/>
                  </a:lnTo>
                  <a:lnTo>
                    <a:pt x="14" y="5"/>
                  </a:lnTo>
                  <a:lnTo>
                    <a:pt x="14" y="33"/>
                  </a:lnTo>
                  <a:lnTo>
                    <a:pt x="12" y="33"/>
                  </a:ln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2"/>
            <p:cNvSpPr>
              <a:spLocks/>
            </p:cNvSpPr>
            <p:nvPr/>
          </p:nvSpPr>
          <p:spPr bwMode="auto">
            <a:xfrm>
              <a:off x="-5416232" y="3067050"/>
              <a:ext cx="49213" cy="52388"/>
            </a:xfrm>
            <a:custGeom>
              <a:avLst/>
              <a:gdLst>
                <a:gd name="T0" fmla="*/ 0 w 31"/>
                <a:gd name="T1" fmla="*/ 0 h 33"/>
                <a:gd name="T2" fmla="*/ 2 w 31"/>
                <a:gd name="T3" fmla="*/ 0 h 33"/>
                <a:gd name="T4" fmla="*/ 14 w 31"/>
                <a:gd name="T5" fmla="*/ 19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4 h 33"/>
                <a:gd name="T18" fmla="*/ 14 w 31"/>
                <a:gd name="T19" fmla="*/ 24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9"/>
                  </a:lnTo>
                  <a:lnTo>
                    <a:pt x="26" y="0"/>
                  </a:lnTo>
                  <a:lnTo>
                    <a:pt x="31" y="0"/>
                  </a:lnTo>
                  <a:lnTo>
                    <a:pt x="31"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5" name="Group 484"/>
          <p:cNvGrpSpPr/>
          <p:nvPr/>
        </p:nvGrpSpPr>
        <p:grpSpPr>
          <a:xfrm>
            <a:off x="6708824" y="1971213"/>
            <a:ext cx="957638" cy="959908"/>
            <a:chOff x="11520805" y="1119187"/>
            <a:chExt cx="4017963" cy="4027488"/>
          </a:xfrm>
        </p:grpSpPr>
        <p:sp>
          <p:nvSpPr>
            <p:cNvPr id="486" name="Rectangle 11"/>
            <p:cNvSpPr>
              <a:spLocks noChangeArrowheads="1"/>
            </p:cNvSpPr>
            <p:nvPr/>
          </p:nvSpPr>
          <p:spPr bwMode="auto">
            <a:xfrm>
              <a:off x="11520805" y="1119187"/>
              <a:ext cx="4017963" cy="4027488"/>
            </a:xfrm>
            <a:prstGeom prst="rect">
              <a:avLst/>
            </a:prstGeom>
            <a:solidFill>
              <a:srgbClr val="F0BB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43"/>
            <p:cNvSpPr>
              <a:spLocks noChangeArrowheads="1"/>
            </p:cNvSpPr>
            <p:nvPr/>
          </p:nvSpPr>
          <p:spPr bwMode="auto">
            <a:xfrm>
              <a:off x="12346305" y="3067050"/>
              <a:ext cx="90488" cy="398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4"/>
            <p:cNvSpPr>
              <a:spLocks/>
            </p:cNvSpPr>
            <p:nvPr/>
          </p:nvSpPr>
          <p:spPr bwMode="auto">
            <a:xfrm>
              <a:off x="12497118" y="3067050"/>
              <a:ext cx="349250" cy="398463"/>
            </a:xfrm>
            <a:custGeom>
              <a:avLst/>
              <a:gdLst>
                <a:gd name="T0" fmla="*/ 0 w 220"/>
                <a:gd name="T1" fmla="*/ 0 h 251"/>
                <a:gd name="T2" fmla="*/ 49 w 220"/>
                <a:gd name="T3" fmla="*/ 0 h 251"/>
                <a:gd name="T4" fmla="*/ 165 w 220"/>
                <a:gd name="T5" fmla="*/ 154 h 251"/>
                <a:gd name="T6" fmla="*/ 165 w 220"/>
                <a:gd name="T7" fmla="*/ 0 h 251"/>
                <a:gd name="T8" fmla="*/ 220 w 220"/>
                <a:gd name="T9" fmla="*/ 0 h 251"/>
                <a:gd name="T10" fmla="*/ 220 w 220"/>
                <a:gd name="T11" fmla="*/ 251 h 251"/>
                <a:gd name="T12" fmla="*/ 175 w 220"/>
                <a:gd name="T13" fmla="*/ 251 h 251"/>
                <a:gd name="T14" fmla="*/ 52 w 220"/>
                <a:gd name="T15" fmla="*/ 93 h 251"/>
                <a:gd name="T16" fmla="*/ 52 w 220"/>
                <a:gd name="T17" fmla="*/ 251 h 251"/>
                <a:gd name="T18" fmla="*/ 0 w 220"/>
                <a:gd name="T19" fmla="*/ 251 h 251"/>
                <a:gd name="T20" fmla="*/ 0 w 220"/>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51">
                  <a:moveTo>
                    <a:pt x="0" y="0"/>
                  </a:moveTo>
                  <a:lnTo>
                    <a:pt x="49" y="0"/>
                  </a:lnTo>
                  <a:lnTo>
                    <a:pt x="165" y="154"/>
                  </a:lnTo>
                  <a:lnTo>
                    <a:pt x="165" y="0"/>
                  </a:lnTo>
                  <a:lnTo>
                    <a:pt x="220" y="0"/>
                  </a:lnTo>
                  <a:lnTo>
                    <a:pt x="220" y="251"/>
                  </a:lnTo>
                  <a:lnTo>
                    <a:pt x="175" y="251"/>
                  </a:lnTo>
                  <a:lnTo>
                    <a:pt x="52" y="93"/>
                  </a:lnTo>
                  <a:lnTo>
                    <a:pt x="52"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5"/>
            <p:cNvSpPr>
              <a:spLocks/>
            </p:cNvSpPr>
            <p:nvPr/>
          </p:nvSpPr>
          <p:spPr bwMode="auto">
            <a:xfrm>
              <a:off x="12874943" y="3063875"/>
              <a:ext cx="312738" cy="406400"/>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46"/>
            <p:cNvSpPr>
              <a:spLocks noChangeArrowheads="1"/>
            </p:cNvSpPr>
            <p:nvPr/>
          </p:nvSpPr>
          <p:spPr bwMode="auto">
            <a:xfrm>
              <a:off x="13228955" y="3067050"/>
              <a:ext cx="85725" cy="398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7"/>
            <p:cNvSpPr>
              <a:spLocks/>
            </p:cNvSpPr>
            <p:nvPr/>
          </p:nvSpPr>
          <p:spPr bwMode="auto">
            <a:xfrm>
              <a:off x="13359130" y="3060700"/>
              <a:ext cx="376238" cy="409575"/>
            </a:xfrm>
            <a:custGeom>
              <a:avLst/>
              <a:gdLst>
                <a:gd name="T0" fmla="*/ 0 w 100"/>
                <a:gd name="T1" fmla="*/ 55 h 109"/>
                <a:gd name="T2" fmla="*/ 0 w 100"/>
                <a:gd name="T3" fmla="*/ 55 h 109"/>
                <a:gd name="T4" fmla="*/ 55 w 100"/>
                <a:gd name="T5" fmla="*/ 0 h 109"/>
                <a:gd name="T6" fmla="*/ 97 w 100"/>
                <a:gd name="T7" fmla="*/ 15 h 109"/>
                <a:gd name="T8" fmla="*/ 82 w 100"/>
                <a:gd name="T9" fmla="*/ 32 h 109"/>
                <a:gd name="T10" fmla="*/ 54 w 100"/>
                <a:gd name="T11" fmla="*/ 22 h 109"/>
                <a:gd name="T12" fmla="*/ 24 w 100"/>
                <a:gd name="T13" fmla="*/ 55 h 109"/>
                <a:gd name="T14" fmla="*/ 24 w 100"/>
                <a:gd name="T15" fmla="*/ 55 h 109"/>
                <a:gd name="T16" fmla="*/ 56 w 100"/>
                <a:gd name="T17" fmla="*/ 88 h 109"/>
                <a:gd name="T18" fmla="*/ 78 w 100"/>
                <a:gd name="T19" fmla="*/ 82 h 109"/>
                <a:gd name="T20" fmla="*/ 78 w 100"/>
                <a:gd name="T21" fmla="*/ 67 h 109"/>
                <a:gd name="T22" fmla="*/ 54 w 100"/>
                <a:gd name="T23" fmla="*/ 67 h 109"/>
                <a:gd name="T24" fmla="*/ 54 w 100"/>
                <a:gd name="T25" fmla="*/ 47 h 109"/>
                <a:gd name="T26" fmla="*/ 100 w 100"/>
                <a:gd name="T27" fmla="*/ 47 h 109"/>
                <a:gd name="T28" fmla="*/ 100 w 100"/>
                <a:gd name="T29" fmla="*/ 93 h 109"/>
                <a:gd name="T30" fmla="*/ 55 w 100"/>
                <a:gd name="T31" fmla="*/ 109 h 109"/>
                <a:gd name="T32" fmla="*/ 0 w 100"/>
                <a:gd name="T33"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9">
                  <a:moveTo>
                    <a:pt x="0" y="55"/>
                  </a:moveTo>
                  <a:cubicBezTo>
                    <a:pt x="0" y="55"/>
                    <a:pt x="0" y="55"/>
                    <a:pt x="0" y="55"/>
                  </a:cubicBezTo>
                  <a:cubicBezTo>
                    <a:pt x="0" y="25"/>
                    <a:pt x="23" y="0"/>
                    <a:pt x="55" y="0"/>
                  </a:cubicBezTo>
                  <a:cubicBezTo>
                    <a:pt x="74" y="0"/>
                    <a:pt x="86" y="5"/>
                    <a:pt x="97" y="15"/>
                  </a:cubicBezTo>
                  <a:cubicBezTo>
                    <a:pt x="82" y="32"/>
                    <a:pt x="82" y="32"/>
                    <a:pt x="82" y="32"/>
                  </a:cubicBezTo>
                  <a:cubicBezTo>
                    <a:pt x="74" y="26"/>
                    <a:pt x="67" y="22"/>
                    <a:pt x="54" y="22"/>
                  </a:cubicBezTo>
                  <a:cubicBezTo>
                    <a:pt x="37" y="22"/>
                    <a:pt x="24" y="37"/>
                    <a:pt x="24" y="55"/>
                  </a:cubicBezTo>
                  <a:cubicBezTo>
                    <a:pt x="24" y="55"/>
                    <a:pt x="24" y="55"/>
                    <a:pt x="24" y="55"/>
                  </a:cubicBezTo>
                  <a:cubicBezTo>
                    <a:pt x="24" y="74"/>
                    <a:pt x="37" y="88"/>
                    <a:pt x="56" y="88"/>
                  </a:cubicBezTo>
                  <a:cubicBezTo>
                    <a:pt x="64" y="88"/>
                    <a:pt x="72" y="86"/>
                    <a:pt x="78" y="82"/>
                  </a:cubicBezTo>
                  <a:cubicBezTo>
                    <a:pt x="78" y="67"/>
                    <a:pt x="78" y="67"/>
                    <a:pt x="78" y="67"/>
                  </a:cubicBezTo>
                  <a:cubicBezTo>
                    <a:pt x="54" y="67"/>
                    <a:pt x="54" y="67"/>
                    <a:pt x="54" y="67"/>
                  </a:cubicBezTo>
                  <a:cubicBezTo>
                    <a:pt x="54" y="47"/>
                    <a:pt x="54" y="47"/>
                    <a:pt x="54" y="47"/>
                  </a:cubicBezTo>
                  <a:cubicBezTo>
                    <a:pt x="100" y="47"/>
                    <a:pt x="100" y="47"/>
                    <a:pt x="100" y="47"/>
                  </a:cubicBezTo>
                  <a:cubicBezTo>
                    <a:pt x="100" y="93"/>
                    <a:pt x="100" y="93"/>
                    <a:pt x="100" y="93"/>
                  </a:cubicBezTo>
                  <a:cubicBezTo>
                    <a:pt x="89" y="102"/>
                    <a:pt x="75" y="109"/>
                    <a:pt x="55" y="109"/>
                  </a:cubicBezTo>
                  <a:cubicBezTo>
                    <a:pt x="22" y="109"/>
                    <a:pt x="0" y="86"/>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8"/>
            <p:cNvSpPr>
              <a:spLocks/>
            </p:cNvSpPr>
            <p:nvPr/>
          </p:nvSpPr>
          <p:spPr bwMode="auto">
            <a:xfrm>
              <a:off x="13779818" y="3067050"/>
              <a:ext cx="333375" cy="398463"/>
            </a:xfrm>
            <a:custGeom>
              <a:avLst/>
              <a:gdLst>
                <a:gd name="T0" fmla="*/ 0 w 210"/>
                <a:gd name="T1" fmla="*/ 0 h 251"/>
                <a:gd name="T2" fmla="*/ 54 w 210"/>
                <a:gd name="T3" fmla="*/ 0 h 251"/>
                <a:gd name="T4" fmla="*/ 54 w 210"/>
                <a:gd name="T5" fmla="*/ 100 h 251"/>
                <a:gd name="T6" fmla="*/ 156 w 210"/>
                <a:gd name="T7" fmla="*/ 100 h 251"/>
                <a:gd name="T8" fmla="*/ 156 w 210"/>
                <a:gd name="T9" fmla="*/ 0 h 251"/>
                <a:gd name="T10" fmla="*/ 210 w 210"/>
                <a:gd name="T11" fmla="*/ 0 h 251"/>
                <a:gd name="T12" fmla="*/ 210 w 210"/>
                <a:gd name="T13" fmla="*/ 251 h 251"/>
                <a:gd name="T14" fmla="*/ 156 w 210"/>
                <a:gd name="T15" fmla="*/ 251 h 251"/>
                <a:gd name="T16" fmla="*/ 156 w 210"/>
                <a:gd name="T17" fmla="*/ 150 h 251"/>
                <a:gd name="T18" fmla="*/ 54 w 210"/>
                <a:gd name="T19" fmla="*/ 150 h 251"/>
                <a:gd name="T20" fmla="*/ 54 w 210"/>
                <a:gd name="T21" fmla="*/ 251 h 251"/>
                <a:gd name="T22" fmla="*/ 0 w 210"/>
                <a:gd name="T23" fmla="*/ 251 h 251"/>
                <a:gd name="T24" fmla="*/ 0 w 210"/>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51">
                  <a:moveTo>
                    <a:pt x="0" y="0"/>
                  </a:moveTo>
                  <a:lnTo>
                    <a:pt x="54" y="0"/>
                  </a:lnTo>
                  <a:lnTo>
                    <a:pt x="54" y="100"/>
                  </a:lnTo>
                  <a:lnTo>
                    <a:pt x="156" y="100"/>
                  </a:lnTo>
                  <a:lnTo>
                    <a:pt x="156" y="0"/>
                  </a:lnTo>
                  <a:lnTo>
                    <a:pt x="210" y="0"/>
                  </a:lnTo>
                  <a:lnTo>
                    <a:pt x="210" y="251"/>
                  </a:lnTo>
                  <a:lnTo>
                    <a:pt x="156" y="251"/>
                  </a:lnTo>
                  <a:lnTo>
                    <a:pt x="156" y="150"/>
                  </a:lnTo>
                  <a:lnTo>
                    <a:pt x="54" y="150"/>
                  </a:lnTo>
                  <a:lnTo>
                    <a:pt x="54"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
            <p:cNvSpPr>
              <a:spLocks/>
            </p:cNvSpPr>
            <p:nvPr/>
          </p:nvSpPr>
          <p:spPr bwMode="auto">
            <a:xfrm>
              <a:off x="14143355" y="3067050"/>
              <a:ext cx="327025" cy="398463"/>
            </a:xfrm>
            <a:custGeom>
              <a:avLst/>
              <a:gdLst>
                <a:gd name="T0" fmla="*/ 76 w 206"/>
                <a:gd name="T1" fmla="*/ 50 h 251"/>
                <a:gd name="T2" fmla="*/ 0 w 206"/>
                <a:gd name="T3" fmla="*/ 50 h 251"/>
                <a:gd name="T4" fmla="*/ 0 w 206"/>
                <a:gd name="T5" fmla="*/ 0 h 251"/>
                <a:gd name="T6" fmla="*/ 206 w 206"/>
                <a:gd name="T7" fmla="*/ 0 h 251"/>
                <a:gd name="T8" fmla="*/ 206 w 206"/>
                <a:gd name="T9" fmla="*/ 50 h 251"/>
                <a:gd name="T10" fmla="*/ 130 w 206"/>
                <a:gd name="T11" fmla="*/ 50 h 251"/>
                <a:gd name="T12" fmla="*/ 130 w 206"/>
                <a:gd name="T13" fmla="*/ 251 h 251"/>
                <a:gd name="T14" fmla="*/ 76 w 206"/>
                <a:gd name="T15" fmla="*/ 251 h 251"/>
                <a:gd name="T16" fmla="*/ 76 w 206"/>
                <a:gd name="T17" fmla="*/ 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51">
                  <a:moveTo>
                    <a:pt x="76" y="50"/>
                  </a:moveTo>
                  <a:lnTo>
                    <a:pt x="0" y="50"/>
                  </a:lnTo>
                  <a:lnTo>
                    <a:pt x="0" y="0"/>
                  </a:lnTo>
                  <a:lnTo>
                    <a:pt x="206" y="0"/>
                  </a:lnTo>
                  <a:lnTo>
                    <a:pt x="206" y="50"/>
                  </a:lnTo>
                  <a:lnTo>
                    <a:pt x="130" y="50"/>
                  </a:lnTo>
                  <a:lnTo>
                    <a:pt x="130" y="251"/>
                  </a:lnTo>
                  <a:lnTo>
                    <a:pt x="76" y="251"/>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50"/>
            <p:cNvSpPr>
              <a:spLocks/>
            </p:cNvSpPr>
            <p:nvPr/>
          </p:nvSpPr>
          <p:spPr bwMode="auto">
            <a:xfrm>
              <a:off x="14462443" y="3063875"/>
              <a:ext cx="315913" cy="406400"/>
            </a:xfrm>
            <a:custGeom>
              <a:avLst/>
              <a:gdLst>
                <a:gd name="T0" fmla="*/ 0 w 84"/>
                <a:gd name="T1" fmla="*/ 91 h 108"/>
                <a:gd name="T2" fmla="*/ 14 w 84"/>
                <a:gd name="T3" fmla="*/ 75 h 108"/>
                <a:gd name="T4" fmla="*/ 45 w 84"/>
                <a:gd name="T5" fmla="*/ 88 h 108"/>
                <a:gd name="T6" fmla="*/ 60 w 84"/>
                <a:gd name="T7" fmla="*/ 78 h 108"/>
                <a:gd name="T8" fmla="*/ 60 w 84"/>
                <a:gd name="T9" fmla="*/ 77 h 108"/>
                <a:gd name="T10" fmla="*/ 39 w 84"/>
                <a:gd name="T11" fmla="*/ 64 h 108"/>
                <a:gd name="T12" fmla="*/ 4 w 84"/>
                <a:gd name="T13" fmla="*/ 32 h 108"/>
                <a:gd name="T14" fmla="*/ 4 w 84"/>
                <a:gd name="T15" fmla="*/ 31 h 108"/>
                <a:gd name="T16" fmla="*/ 41 w 84"/>
                <a:gd name="T17" fmla="*/ 0 h 108"/>
                <a:gd name="T18" fmla="*/ 80 w 84"/>
                <a:gd name="T19" fmla="*/ 13 h 108"/>
                <a:gd name="T20" fmla="*/ 68 w 84"/>
                <a:gd name="T21" fmla="*/ 30 h 108"/>
                <a:gd name="T22" fmla="*/ 41 w 84"/>
                <a:gd name="T23" fmla="*/ 20 h 108"/>
                <a:gd name="T24" fmla="*/ 27 w 84"/>
                <a:gd name="T25" fmla="*/ 29 h 108"/>
                <a:gd name="T26" fmla="*/ 27 w 84"/>
                <a:gd name="T27" fmla="*/ 30 h 108"/>
                <a:gd name="T28" fmla="*/ 50 w 84"/>
                <a:gd name="T29" fmla="*/ 43 h 108"/>
                <a:gd name="T30" fmla="*/ 84 w 84"/>
                <a:gd name="T31" fmla="*/ 75 h 108"/>
                <a:gd name="T32" fmla="*/ 84 w 84"/>
                <a:gd name="T33" fmla="*/ 75 h 108"/>
                <a:gd name="T34" fmla="*/ 45 w 84"/>
                <a:gd name="T35" fmla="*/ 108 h 108"/>
                <a:gd name="T36" fmla="*/ 0 w 84"/>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7"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4" y="57"/>
                    <a:pt x="84" y="75"/>
                  </a:cubicBezTo>
                  <a:cubicBezTo>
                    <a:pt x="84" y="75"/>
                    <a:pt x="84" y="75"/>
                    <a:pt x="84" y="75"/>
                  </a:cubicBezTo>
                  <a:cubicBezTo>
                    <a:pt x="84" y="96"/>
                    <a:pt x="68"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51"/>
            <p:cNvSpPr>
              <a:spLocks/>
            </p:cNvSpPr>
            <p:nvPr/>
          </p:nvSpPr>
          <p:spPr bwMode="auto">
            <a:xfrm>
              <a:off x="12354243" y="2827337"/>
              <a:ext cx="127000" cy="187325"/>
            </a:xfrm>
            <a:custGeom>
              <a:avLst/>
              <a:gdLst>
                <a:gd name="T0" fmla="*/ 26 w 34"/>
                <a:gd name="T1" fmla="*/ 50 h 50"/>
                <a:gd name="T2" fmla="*/ 14 w 34"/>
                <a:gd name="T3" fmla="*/ 27 h 50"/>
                <a:gd name="T4" fmla="*/ 8 w 34"/>
                <a:gd name="T5" fmla="*/ 12 h 50"/>
                <a:gd name="T6" fmla="*/ 8 w 34"/>
                <a:gd name="T7" fmla="*/ 12 h 50"/>
                <a:gd name="T8" fmla="*/ 8 w 34"/>
                <a:gd name="T9" fmla="*/ 26 h 50"/>
                <a:gd name="T10" fmla="*/ 9 w 34"/>
                <a:gd name="T11" fmla="*/ 50 h 50"/>
                <a:gd name="T12" fmla="*/ 0 w 34"/>
                <a:gd name="T13" fmla="*/ 50 h 50"/>
                <a:gd name="T14" fmla="*/ 0 w 34"/>
                <a:gd name="T15" fmla="*/ 0 h 50"/>
                <a:gd name="T16" fmla="*/ 10 w 34"/>
                <a:gd name="T17" fmla="*/ 0 h 50"/>
                <a:gd name="T18" fmla="*/ 22 w 34"/>
                <a:gd name="T19" fmla="*/ 24 h 50"/>
                <a:gd name="T20" fmla="*/ 27 w 34"/>
                <a:gd name="T21" fmla="*/ 37 h 50"/>
                <a:gd name="T22" fmla="*/ 27 w 34"/>
                <a:gd name="T23" fmla="*/ 37 h 50"/>
                <a:gd name="T24" fmla="*/ 27 w 34"/>
                <a:gd name="T25" fmla="*/ 23 h 50"/>
                <a:gd name="T26" fmla="*/ 26 w 34"/>
                <a:gd name="T27" fmla="*/ 0 h 50"/>
                <a:gd name="T28" fmla="*/ 34 w 34"/>
                <a:gd name="T29" fmla="*/ 0 h 50"/>
                <a:gd name="T30" fmla="*/ 34 w 34"/>
                <a:gd name="T31" fmla="*/ 50 h 50"/>
                <a:gd name="T32" fmla="*/ 26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6" y="50"/>
                  </a:moveTo>
                  <a:cubicBezTo>
                    <a:pt x="14" y="27"/>
                    <a:pt x="14" y="27"/>
                    <a:pt x="14" y="27"/>
                  </a:cubicBezTo>
                  <a:cubicBezTo>
                    <a:pt x="12" y="21"/>
                    <a:pt x="9" y="15"/>
                    <a:pt x="8" y="12"/>
                  </a:cubicBezTo>
                  <a:cubicBezTo>
                    <a:pt x="8" y="12"/>
                    <a:pt x="8" y="12"/>
                    <a:pt x="8" y="12"/>
                  </a:cubicBezTo>
                  <a:cubicBezTo>
                    <a:pt x="8" y="16"/>
                    <a:pt x="8" y="21"/>
                    <a:pt x="8" y="26"/>
                  </a:cubicBezTo>
                  <a:cubicBezTo>
                    <a:pt x="9" y="50"/>
                    <a:pt x="9" y="50"/>
                    <a:pt x="9" y="50"/>
                  </a:cubicBezTo>
                  <a:cubicBezTo>
                    <a:pt x="0" y="50"/>
                    <a:pt x="0" y="50"/>
                    <a:pt x="0" y="50"/>
                  </a:cubicBezTo>
                  <a:cubicBezTo>
                    <a:pt x="0" y="0"/>
                    <a:pt x="0" y="0"/>
                    <a:pt x="0" y="0"/>
                  </a:cubicBezTo>
                  <a:cubicBezTo>
                    <a:pt x="10" y="0"/>
                    <a:pt x="10" y="0"/>
                    <a:pt x="10" y="0"/>
                  </a:cubicBezTo>
                  <a:cubicBezTo>
                    <a:pt x="22" y="24"/>
                    <a:pt x="22" y="24"/>
                    <a:pt x="22" y="24"/>
                  </a:cubicBezTo>
                  <a:cubicBezTo>
                    <a:pt x="24" y="29"/>
                    <a:pt x="26" y="35"/>
                    <a:pt x="27" y="37"/>
                  </a:cubicBezTo>
                  <a:cubicBezTo>
                    <a:pt x="27" y="37"/>
                    <a:pt x="27" y="37"/>
                    <a:pt x="27" y="37"/>
                  </a:cubicBezTo>
                  <a:cubicBezTo>
                    <a:pt x="27" y="35"/>
                    <a:pt x="27" y="27"/>
                    <a:pt x="27" y="23"/>
                  </a:cubicBezTo>
                  <a:cubicBezTo>
                    <a:pt x="26" y="0"/>
                    <a:pt x="26" y="0"/>
                    <a:pt x="26" y="0"/>
                  </a:cubicBezTo>
                  <a:cubicBezTo>
                    <a:pt x="34" y="0"/>
                    <a:pt x="34" y="0"/>
                    <a:pt x="34" y="0"/>
                  </a:cubicBezTo>
                  <a:cubicBezTo>
                    <a:pt x="34" y="50"/>
                    <a:pt x="34" y="50"/>
                    <a:pt x="34" y="50"/>
                  </a:cubicBez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52"/>
            <p:cNvSpPr>
              <a:spLocks noEditPoints="1"/>
            </p:cNvSpPr>
            <p:nvPr/>
          </p:nvSpPr>
          <p:spPr bwMode="auto">
            <a:xfrm>
              <a:off x="12505055"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53"/>
            <p:cNvSpPr>
              <a:spLocks/>
            </p:cNvSpPr>
            <p:nvPr/>
          </p:nvSpPr>
          <p:spPr bwMode="auto">
            <a:xfrm>
              <a:off x="12632055" y="2876550"/>
              <a:ext cx="184150" cy="138113"/>
            </a:xfrm>
            <a:custGeom>
              <a:avLst/>
              <a:gdLst>
                <a:gd name="T0" fmla="*/ 39 w 49"/>
                <a:gd name="T1" fmla="*/ 37 h 37"/>
                <a:gd name="T2" fmla="*/ 32 w 49"/>
                <a:gd name="T3" fmla="*/ 37 h 37"/>
                <a:gd name="T4" fmla="*/ 27 w 49"/>
                <a:gd name="T5" fmla="*/ 20 h 37"/>
                <a:gd name="T6" fmla="*/ 25 w 49"/>
                <a:gd name="T7" fmla="*/ 10 h 37"/>
                <a:gd name="T8" fmla="*/ 25 w 49"/>
                <a:gd name="T9" fmla="*/ 10 h 37"/>
                <a:gd name="T10" fmla="*/ 22 w 49"/>
                <a:gd name="T11" fmla="*/ 21 h 37"/>
                <a:gd name="T12" fmla="*/ 18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9 w 49"/>
                <a:gd name="T31" fmla="*/ 1 h 37"/>
                <a:gd name="T32" fmla="*/ 33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9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9" y="37"/>
                  </a:moveTo>
                  <a:cubicBezTo>
                    <a:pt x="32" y="37"/>
                    <a:pt x="32" y="37"/>
                    <a:pt x="32" y="37"/>
                  </a:cubicBezTo>
                  <a:cubicBezTo>
                    <a:pt x="27" y="20"/>
                    <a:pt x="27" y="20"/>
                    <a:pt x="27" y="20"/>
                  </a:cubicBezTo>
                  <a:cubicBezTo>
                    <a:pt x="26" y="16"/>
                    <a:pt x="25" y="10"/>
                    <a:pt x="25" y="10"/>
                  </a:cubicBezTo>
                  <a:cubicBezTo>
                    <a:pt x="25" y="10"/>
                    <a:pt x="25" y="10"/>
                    <a:pt x="25" y="10"/>
                  </a:cubicBezTo>
                  <a:cubicBezTo>
                    <a:pt x="25" y="10"/>
                    <a:pt x="24" y="14"/>
                    <a:pt x="22" y="21"/>
                  </a:cubicBezTo>
                  <a:cubicBezTo>
                    <a:pt x="18" y="37"/>
                    <a:pt x="18" y="37"/>
                    <a:pt x="18"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9" y="1"/>
                    <a:pt x="29" y="1"/>
                    <a:pt x="29" y="1"/>
                  </a:cubicBezTo>
                  <a:cubicBezTo>
                    <a:pt x="33" y="17"/>
                    <a:pt x="33" y="17"/>
                    <a:pt x="33"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9"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54"/>
            <p:cNvSpPr>
              <a:spLocks noEditPoints="1"/>
            </p:cNvSpPr>
            <p:nvPr/>
          </p:nvSpPr>
          <p:spPr bwMode="auto">
            <a:xfrm>
              <a:off x="12898755" y="2827337"/>
              <a:ext cx="127000" cy="187325"/>
            </a:xfrm>
            <a:custGeom>
              <a:avLst/>
              <a:gdLst>
                <a:gd name="T0" fmla="*/ 24 w 34"/>
                <a:gd name="T1" fmla="*/ 50 h 50"/>
                <a:gd name="T2" fmla="*/ 20 w 34"/>
                <a:gd name="T3" fmla="*/ 42 h 50"/>
                <a:gd name="T4" fmla="*/ 12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2 w 34"/>
                <a:gd name="T17" fmla="*/ 14 h 50"/>
                <a:gd name="T18" fmla="*/ 19 w 34"/>
                <a:gd name="T19" fmla="*/ 28 h 50"/>
                <a:gd name="T20" fmla="*/ 27 w 34"/>
                <a:gd name="T21" fmla="*/ 38 h 50"/>
                <a:gd name="T22" fmla="*/ 34 w 34"/>
                <a:gd name="T23" fmla="*/ 50 h 50"/>
                <a:gd name="T24" fmla="*/ 24 w 34"/>
                <a:gd name="T25" fmla="*/ 50 h 50"/>
                <a:gd name="T26" fmla="*/ 13 w 34"/>
                <a:gd name="T27" fmla="*/ 7 h 50"/>
                <a:gd name="T28" fmla="*/ 8 w 34"/>
                <a:gd name="T29" fmla="*/ 7 h 50"/>
                <a:gd name="T30" fmla="*/ 8 w 34"/>
                <a:gd name="T31" fmla="*/ 23 h 50"/>
                <a:gd name="T32" fmla="*/ 13 w 34"/>
                <a:gd name="T33" fmla="*/ 23 h 50"/>
                <a:gd name="T34" fmla="*/ 21 w 34"/>
                <a:gd name="T35" fmla="*/ 20 h 50"/>
                <a:gd name="T36" fmla="*/ 23 w 34"/>
                <a:gd name="T37" fmla="*/ 14 h 50"/>
                <a:gd name="T38" fmla="*/ 13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7" y="36"/>
                    <a:pt x="14" y="33"/>
                    <a:pt x="12" y="30"/>
                  </a:cubicBezTo>
                  <a:cubicBezTo>
                    <a:pt x="11" y="29"/>
                    <a:pt x="10" y="28"/>
                    <a:pt x="8" y="28"/>
                  </a:cubicBezTo>
                  <a:cubicBezTo>
                    <a:pt x="8" y="50"/>
                    <a:pt x="8" y="50"/>
                    <a:pt x="8" y="50"/>
                  </a:cubicBezTo>
                  <a:cubicBezTo>
                    <a:pt x="0" y="50"/>
                    <a:pt x="0" y="50"/>
                    <a:pt x="0" y="50"/>
                  </a:cubicBezTo>
                  <a:cubicBezTo>
                    <a:pt x="0" y="0"/>
                    <a:pt x="0" y="0"/>
                    <a:pt x="0" y="0"/>
                  </a:cubicBezTo>
                  <a:cubicBezTo>
                    <a:pt x="15" y="0"/>
                    <a:pt x="15" y="0"/>
                    <a:pt x="15" y="0"/>
                  </a:cubicBezTo>
                  <a:cubicBezTo>
                    <a:pt x="27" y="0"/>
                    <a:pt x="32" y="7"/>
                    <a:pt x="32" y="14"/>
                  </a:cubicBezTo>
                  <a:cubicBezTo>
                    <a:pt x="32" y="21"/>
                    <a:pt x="27" y="28"/>
                    <a:pt x="19" y="28"/>
                  </a:cubicBezTo>
                  <a:cubicBezTo>
                    <a:pt x="21" y="29"/>
                    <a:pt x="24" y="34"/>
                    <a:pt x="27" y="38"/>
                  </a:cubicBezTo>
                  <a:cubicBezTo>
                    <a:pt x="34" y="50"/>
                    <a:pt x="34" y="50"/>
                    <a:pt x="34" y="50"/>
                  </a:cubicBezTo>
                  <a:lnTo>
                    <a:pt x="24" y="50"/>
                  </a:lnTo>
                  <a:close/>
                  <a:moveTo>
                    <a:pt x="13" y="7"/>
                  </a:moveTo>
                  <a:cubicBezTo>
                    <a:pt x="8" y="7"/>
                    <a:pt x="8" y="7"/>
                    <a:pt x="8" y="7"/>
                  </a:cubicBezTo>
                  <a:cubicBezTo>
                    <a:pt x="8" y="23"/>
                    <a:pt x="8" y="23"/>
                    <a:pt x="8" y="23"/>
                  </a:cubicBezTo>
                  <a:cubicBezTo>
                    <a:pt x="13" y="23"/>
                    <a:pt x="13" y="23"/>
                    <a:pt x="13" y="23"/>
                  </a:cubicBezTo>
                  <a:cubicBezTo>
                    <a:pt x="17" y="23"/>
                    <a:pt x="19" y="22"/>
                    <a:pt x="21" y="20"/>
                  </a:cubicBezTo>
                  <a:cubicBezTo>
                    <a:pt x="22" y="19"/>
                    <a:pt x="23" y="17"/>
                    <a:pt x="23" y="14"/>
                  </a:cubicBezTo>
                  <a:cubicBezTo>
                    <a:pt x="23" y="9"/>
                    <a:pt x="20" y="7"/>
                    <a:pt x="1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5"/>
            <p:cNvSpPr>
              <a:spLocks noEditPoints="1"/>
            </p:cNvSpPr>
            <p:nvPr/>
          </p:nvSpPr>
          <p:spPr bwMode="auto">
            <a:xfrm>
              <a:off x="13033693" y="2876550"/>
              <a:ext cx="115888" cy="142875"/>
            </a:xfrm>
            <a:custGeom>
              <a:avLst/>
              <a:gdLst>
                <a:gd name="T0" fmla="*/ 9 w 31"/>
                <a:gd name="T1" fmla="*/ 21 h 38"/>
                <a:gd name="T2" fmla="*/ 9 w 31"/>
                <a:gd name="T3" fmla="*/ 21 h 38"/>
                <a:gd name="T4" fmla="*/ 18 w 31"/>
                <a:gd name="T5" fmla="*/ 32 h 38"/>
                <a:gd name="T6" fmla="*/ 27 w 31"/>
                <a:gd name="T7" fmla="*/ 28 h 38"/>
                <a:gd name="T8" fmla="*/ 30 w 31"/>
                <a:gd name="T9" fmla="*/ 33 h 38"/>
                <a:gd name="T10" fmla="*/ 17 w 31"/>
                <a:gd name="T11" fmla="*/ 38 h 38"/>
                <a:gd name="T12" fmla="*/ 0 w 31"/>
                <a:gd name="T13" fmla="*/ 19 h 38"/>
                <a:gd name="T14" fmla="*/ 5 w 31"/>
                <a:gd name="T15" fmla="*/ 5 h 38"/>
                <a:gd name="T16" fmla="*/ 16 w 31"/>
                <a:gd name="T17" fmla="*/ 0 h 38"/>
                <a:gd name="T18" fmla="*/ 26 w 31"/>
                <a:gd name="T19" fmla="*/ 3 h 38"/>
                <a:gd name="T20" fmla="*/ 31 w 31"/>
                <a:gd name="T21" fmla="*/ 19 h 38"/>
                <a:gd name="T22" fmla="*/ 31 w 31"/>
                <a:gd name="T23" fmla="*/ 21 h 38"/>
                <a:gd name="T24" fmla="*/ 9 w 31"/>
                <a:gd name="T25" fmla="*/ 21 h 38"/>
                <a:gd name="T26" fmla="*/ 16 w 31"/>
                <a:gd name="T27" fmla="*/ 6 h 38"/>
                <a:gd name="T28" fmla="*/ 9 w 31"/>
                <a:gd name="T29" fmla="*/ 15 h 38"/>
                <a:gd name="T30" fmla="*/ 23 w 31"/>
                <a:gd name="T31" fmla="*/ 15 h 38"/>
                <a:gd name="T32" fmla="*/ 16 w 31"/>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7" y="38"/>
                    <a:pt x="0" y="30"/>
                    <a:pt x="0" y="19"/>
                  </a:cubicBezTo>
                  <a:cubicBezTo>
                    <a:pt x="0" y="12"/>
                    <a:pt x="2" y="8"/>
                    <a:pt x="5" y="5"/>
                  </a:cubicBezTo>
                  <a:cubicBezTo>
                    <a:pt x="8" y="1"/>
                    <a:pt x="11" y="0"/>
                    <a:pt x="16" y="0"/>
                  </a:cubicBezTo>
                  <a:cubicBezTo>
                    <a:pt x="20" y="0"/>
                    <a:pt x="23" y="1"/>
                    <a:pt x="26" y="3"/>
                  </a:cubicBezTo>
                  <a:cubicBezTo>
                    <a:pt x="29" y="6"/>
                    <a:pt x="31" y="11"/>
                    <a:pt x="31" y="19"/>
                  </a:cubicBezTo>
                  <a:cubicBezTo>
                    <a:pt x="31" y="21"/>
                    <a:pt x="31" y="21"/>
                    <a:pt x="31" y="21"/>
                  </a:cubicBezTo>
                  <a:lnTo>
                    <a:pt x="9" y="21"/>
                  </a:lnTo>
                  <a:close/>
                  <a:moveTo>
                    <a:pt x="16" y="6"/>
                  </a:moveTo>
                  <a:cubicBezTo>
                    <a:pt x="12" y="6"/>
                    <a:pt x="9" y="9"/>
                    <a:pt x="9" y="15"/>
                  </a:cubicBezTo>
                  <a:cubicBezTo>
                    <a:pt x="23" y="15"/>
                    <a:pt x="23" y="15"/>
                    <a:pt x="23" y="15"/>
                  </a:cubicBezTo>
                  <a:cubicBezTo>
                    <a:pt x="23"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6"/>
            <p:cNvSpPr>
              <a:spLocks/>
            </p:cNvSpPr>
            <p:nvPr/>
          </p:nvSpPr>
          <p:spPr bwMode="auto">
            <a:xfrm>
              <a:off x="13171805" y="2816225"/>
              <a:ext cx="49213" cy="203200"/>
            </a:xfrm>
            <a:custGeom>
              <a:avLst/>
              <a:gdLst>
                <a:gd name="T0" fmla="*/ 9 w 13"/>
                <a:gd name="T1" fmla="*/ 54 h 54"/>
                <a:gd name="T2" fmla="*/ 1 w 13"/>
                <a:gd name="T3" fmla="*/ 43 h 54"/>
                <a:gd name="T4" fmla="*/ 1 w 13"/>
                <a:gd name="T5" fmla="*/ 12 h 54"/>
                <a:gd name="T6" fmla="*/ 0 w 13"/>
                <a:gd name="T7" fmla="*/ 2 h 54"/>
                <a:gd name="T8" fmla="*/ 8 w 13"/>
                <a:gd name="T9" fmla="*/ 0 h 54"/>
                <a:gd name="T10" fmla="*/ 9 w 13"/>
                <a:gd name="T11" fmla="*/ 10 h 54"/>
                <a:gd name="T12" fmla="*/ 9 w 13"/>
                <a:gd name="T13" fmla="*/ 41 h 54"/>
                <a:gd name="T14" fmla="*/ 10 w 13"/>
                <a:gd name="T15" fmla="*/ 47 h 54"/>
                <a:gd name="T16" fmla="*/ 12 w 13"/>
                <a:gd name="T17" fmla="*/ 48 h 54"/>
                <a:gd name="T18" fmla="*/ 13 w 13"/>
                <a:gd name="T19" fmla="*/ 53 h 54"/>
                <a:gd name="T20" fmla="*/ 9 w 13"/>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4">
                  <a:moveTo>
                    <a:pt x="9" y="54"/>
                  </a:moveTo>
                  <a:cubicBezTo>
                    <a:pt x="1" y="54"/>
                    <a:pt x="1" y="47"/>
                    <a:pt x="1" y="43"/>
                  </a:cubicBezTo>
                  <a:cubicBezTo>
                    <a:pt x="1" y="12"/>
                    <a:pt x="1" y="12"/>
                    <a:pt x="1" y="12"/>
                  </a:cubicBezTo>
                  <a:cubicBezTo>
                    <a:pt x="1" y="7"/>
                    <a:pt x="0" y="5"/>
                    <a:pt x="0" y="2"/>
                  </a:cubicBezTo>
                  <a:cubicBezTo>
                    <a:pt x="8" y="0"/>
                    <a:pt x="8" y="0"/>
                    <a:pt x="8" y="0"/>
                  </a:cubicBezTo>
                  <a:cubicBezTo>
                    <a:pt x="9" y="2"/>
                    <a:pt x="9" y="5"/>
                    <a:pt x="9" y="10"/>
                  </a:cubicBezTo>
                  <a:cubicBezTo>
                    <a:pt x="9" y="41"/>
                    <a:pt x="9" y="41"/>
                    <a:pt x="9" y="41"/>
                  </a:cubicBezTo>
                  <a:cubicBezTo>
                    <a:pt x="9" y="46"/>
                    <a:pt x="9" y="47"/>
                    <a:pt x="10" y="47"/>
                  </a:cubicBezTo>
                  <a:cubicBezTo>
                    <a:pt x="10" y="48"/>
                    <a:pt x="11" y="48"/>
                    <a:pt x="12" y="48"/>
                  </a:cubicBezTo>
                  <a:cubicBezTo>
                    <a:pt x="13" y="53"/>
                    <a:pt x="13" y="53"/>
                    <a:pt x="13" y="53"/>
                  </a:cubicBezTo>
                  <a:cubicBezTo>
                    <a:pt x="12" y="53"/>
                    <a:pt x="10"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7"/>
            <p:cNvSpPr>
              <a:spLocks noEditPoints="1"/>
            </p:cNvSpPr>
            <p:nvPr/>
          </p:nvSpPr>
          <p:spPr bwMode="auto">
            <a:xfrm>
              <a:off x="13235305" y="2819400"/>
              <a:ext cx="41275" cy="195263"/>
            </a:xfrm>
            <a:custGeom>
              <a:avLst/>
              <a:gdLst>
                <a:gd name="T0" fmla="*/ 5 w 11"/>
                <a:gd name="T1" fmla="*/ 10 h 52"/>
                <a:gd name="T2" fmla="*/ 0 w 11"/>
                <a:gd name="T3" fmla="*/ 5 h 52"/>
                <a:gd name="T4" fmla="*/ 6 w 11"/>
                <a:gd name="T5" fmla="*/ 0 h 52"/>
                <a:gd name="T6" fmla="*/ 11 w 11"/>
                <a:gd name="T7" fmla="*/ 5 h 52"/>
                <a:gd name="T8" fmla="*/ 5 w 11"/>
                <a:gd name="T9" fmla="*/ 10 h 52"/>
                <a:gd name="T10" fmla="*/ 1 w 11"/>
                <a:gd name="T11" fmla="*/ 52 h 52"/>
                <a:gd name="T12" fmla="*/ 1 w 11"/>
                <a:gd name="T13" fmla="*/ 16 h 52"/>
                <a:gd name="T14" fmla="*/ 9 w 11"/>
                <a:gd name="T15" fmla="*/ 15 h 52"/>
                <a:gd name="T16" fmla="*/ 9 w 11"/>
                <a:gd name="T17" fmla="*/ 52 h 52"/>
                <a:gd name="T18" fmla="*/ 1 w 11"/>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2">
                  <a:moveTo>
                    <a:pt x="5" y="10"/>
                  </a:moveTo>
                  <a:cubicBezTo>
                    <a:pt x="3" y="10"/>
                    <a:pt x="0" y="8"/>
                    <a:pt x="0" y="5"/>
                  </a:cubicBezTo>
                  <a:cubicBezTo>
                    <a:pt x="0" y="2"/>
                    <a:pt x="3" y="0"/>
                    <a:pt x="6" y="0"/>
                  </a:cubicBezTo>
                  <a:cubicBezTo>
                    <a:pt x="8" y="0"/>
                    <a:pt x="11" y="2"/>
                    <a:pt x="11" y="5"/>
                  </a:cubicBezTo>
                  <a:cubicBezTo>
                    <a:pt x="11"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8"/>
            <p:cNvSpPr>
              <a:spLocks/>
            </p:cNvSpPr>
            <p:nvPr/>
          </p:nvSpPr>
          <p:spPr bwMode="auto">
            <a:xfrm>
              <a:off x="13298805" y="2876550"/>
              <a:ext cx="101600" cy="142875"/>
            </a:xfrm>
            <a:custGeom>
              <a:avLst/>
              <a:gdLst>
                <a:gd name="T0" fmla="*/ 15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8 w 27"/>
                <a:gd name="T15" fmla="*/ 20 h 38"/>
                <a:gd name="T16" fmla="*/ 11 w 27"/>
                <a:gd name="T17" fmla="*/ 30 h 38"/>
                <a:gd name="T18" fmla="*/ 16 w 27"/>
                <a:gd name="T19" fmla="*/ 32 h 38"/>
                <a:gd name="T20" fmla="*/ 23 w 27"/>
                <a:gd name="T21" fmla="*/ 28 h 38"/>
                <a:gd name="T22" fmla="*/ 27 w 27"/>
                <a:gd name="T23" fmla="*/ 33 h 38"/>
                <a:gd name="T24" fmla="*/ 15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5" y="38"/>
                  </a:moveTo>
                  <a:cubicBezTo>
                    <a:pt x="5"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3" y="6"/>
                    <a:pt x="11" y="7"/>
                    <a:pt x="10" y="10"/>
                  </a:cubicBezTo>
                  <a:cubicBezTo>
                    <a:pt x="9" y="12"/>
                    <a:pt x="8" y="15"/>
                    <a:pt x="8" y="20"/>
                  </a:cubicBezTo>
                  <a:cubicBezTo>
                    <a:pt x="8" y="25"/>
                    <a:pt x="9" y="28"/>
                    <a:pt x="11" y="30"/>
                  </a:cubicBezTo>
                  <a:cubicBezTo>
                    <a:pt x="12" y="31"/>
                    <a:pt x="14" y="32"/>
                    <a:pt x="16" y="32"/>
                  </a:cubicBezTo>
                  <a:cubicBezTo>
                    <a:pt x="18" y="32"/>
                    <a:pt x="21" y="31"/>
                    <a:pt x="23" y="28"/>
                  </a:cubicBezTo>
                  <a:cubicBezTo>
                    <a:pt x="27" y="33"/>
                    <a:pt x="27" y="33"/>
                    <a:pt x="27" y="33"/>
                  </a:cubicBezTo>
                  <a:cubicBezTo>
                    <a:pt x="24" y="36"/>
                    <a:pt x="20" y="38"/>
                    <a:pt x="15"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9"/>
            <p:cNvSpPr>
              <a:spLocks noEditPoints="1"/>
            </p:cNvSpPr>
            <p:nvPr/>
          </p:nvSpPr>
          <p:spPr bwMode="auto">
            <a:xfrm>
              <a:off x="13405168" y="2976562"/>
              <a:ext cx="41275" cy="42863"/>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1 h 11"/>
                <a:gd name="T12" fmla="*/ 1 w 11"/>
                <a:gd name="T13" fmla="*/ 5 h 11"/>
                <a:gd name="T14" fmla="*/ 6 w 11"/>
                <a:gd name="T15" fmla="*/ 10 h 11"/>
                <a:gd name="T16" fmla="*/ 10 w 11"/>
                <a:gd name="T17" fmla="*/ 5 h 11"/>
                <a:gd name="T18" fmla="*/ 6 w 11"/>
                <a:gd name="T19" fmla="*/ 1 h 11"/>
                <a:gd name="T20" fmla="*/ 7 w 11"/>
                <a:gd name="T21" fmla="*/ 8 h 11"/>
                <a:gd name="T22" fmla="*/ 6 w 11"/>
                <a:gd name="T23" fmla="*/ 7 h 11"/>
                <a:gd name="T24" fmla="*/ 5 w 11"/>
                <a:gd name="T25" fmla="*/ 6 h 11"/>
                <a:gd name="T26" fmla="*/ 5 w 11"/>
                <a:gd name="T27" fmla="*/ 6 h 11"/>
                <a:gd name="T28" fmla="*/ 5 w 11"/>
                <a:gd name="T29" fmla="*/ 8 h 11"/>
                <a:gd name="T30" fmla="*/ 4 w 11"/>
                <a:gd name="T31" fmla="*/ 8 h 11"/>
                <a:gd name="T32" fmla="*/ 4 w 11"/>
                <a:gd name="T33" fmla="*/ 2 h 11"/>
                <a:gd name="T34" fmla="*/ 6 w 11"/>
                <a:gd name="T35" fmla="*/ 2 h 11"/>
                <a:gd name="T36" fmla="*/ 8 w 11"/>
                <a:gd name="T37" fmla="*/ 4 h 11"/>
                <a:gd name="T38" fmla="*/ 6 w 11"/>
                <a:gd name="T39" fmla="*/ 6 h 11"/>
                <a:gd name="T40" fmla="*/ 7 w 11"/>
                <a:gd name="T41" fmla="*/ 6 h 11"/>
                <a:gd name="T42" fmla="*/ 8 w 11"/>
                <a:gd name="T43" fmla="*/ 8 h 11"/>
                <a:gd name="T44" fmla="*/ 7 w 11"/>
                <a:gd name="T45" fmla="*/ 8 h 11"/>
                <a:gd name="T46" fmla="*/ 6 w 11"/>
                <a:gd name="T47" fmla="*/ 3 h 11"/>
                <a:gd name="T48" fmla="*/ 5 w 11"/>
                <a:gd name="T49" fmla="*/ 3 h 11"/>
                <a:gd name="T50" fmla="*/ 5 w 11"/>
                <a:gd name="T51" fmla="*/ 3 h 11"/>
                <a:gd name="T52" fmla="*/ 5 w 11"/>
                <a:gd name="T53" fmla="*/ 5 h 11"/>
                <a:gd name="T54" fmla="*/ 5 w 11"/>
                <a:gd name="T55" fmla="*/ 5 h 11"/>
                <a:gd name="T56" fmla="*/ 6 w 11"/>
                <a:gd name="T57" fmla="*/ 5 h 11"/>
                <a:gd name="T58" fmla="*/ 6 w 11"/>
                <a:gd name="T59" fmla="*/ 4 h 11"/>
                <a:gd name="T60" fmla="*/ 6 w 11"/>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11">
                  <a:moveTo>
                    <a:pt x="6" y="11"/>
                  </a:moveTo>
                  <a:cubicBezTo>
                    <a:pt x="3" y="11"/>
                    <a:pt x="0" y="8"/>
                    <a:pt x="0" y="5"/>
                  </a:cubicBezTo>
                  <a:cubicBezTo>
                    <a:pt x="0" y="2"/>
                    <a:pt x="3" y="0"/>
                    <a:pt x="6" y="0"/>
                  </a:cubicBezTo>
                  <a:cubicBezTo>
                    <a:pt x="8" y="0"/>
                    <a:pt x="11" y="2"/>
                    <a:pt x="11" y="5"/>
                  </a:cubicBezTo>
                  <a:cubicBezTo>
                    <a:pt x="11" y="8"/>
                    <a:pt x="8" y="11"/>
                    <a:pt x="6" y="11"/>
                  </a:cubicBezTo>
                  <a:close/>
                  <a:moveTo>
                    <a:pt x="6" y="1"/>
                  </a:moveTo>
                  <a:cubicBezTo>
                    <a:pt x="3" y="1"/>
                    <a:pt x="1" y="3"/>
                    <a:pt x="1" y="5"/>
                  </a:cubicBezTo>
                  <a:cubicBezTo>
                    <a:pt x="1" y="8"/>
                    <a:pt x="3" y="10"/>
                    <a:pt x="6" y="10"/>
                  </a:cubicBezTo>
                  <a:cubicBezTo>
                    <a:pt x="8" y="10"/>
                    <a:pt x="10" y="8"/>
                    <a:pt x="10" y="5"/>
                  </a:cubicBezTo>
                  <a:cubicBezTo>
                    <a:pt x="10" y="3"/>
                    <a:pt x="8" y="1"/>
                    <a:pt x="6" y="1"/>
                  </a:cubicBezTo>
                  <a:close/>
                  <a:moveTo>
                    <a:pt x="7" y="8"/>
                  </a:moveTo>
                  <a:cubicBezTo>
                    <a:pt x="6" y="8"/>
                    <a:pt x="6" y="8"/>
                    <a:pt x="6" y="7"/>
                  </a:cubicBezTo>
                  <a:cubicBezTo>
                    <a:pt x="5" y="6"/>
                    <a:pt x="5" y="6"/>
                    <a:pt x="5" y="6"/>
                  </a:cubicBezTo>
                  <a:cubicBezTo>
                    <a:pt x="5" y="6"/>
                    <a:pt x="5" y="6"/>
                    <a:pt x="5" y="6"/>
                  </a:cubicBezTo>
                  <a:cubicBezTo>
                    <a:pt x="5" y="8"/>
                    <a:pt x="5" y="8"/>
                    <a:pt x="5" y="8"/>
                  </a:cubicBezTo>
                  <a:cubicBezTo>
                    <a:pt x="4" y="8"/>
                    <a:pt x="4" y="8"/>
                    <a:pt x="4" y="8"/>
                  </a:cubicBezTo>
                  <a:cubicBezTo>
                    <a:pt x="4" y="2"/>
                    <a:pt x="4" y="2"/>
                    <a:pt x="4" y="2"/>
                  </a:cubicBezTo>
                  <a:cubicBezTo>
                    <a:pt x="6" y="2"/>
                    <a:pt x="6" y="2"/>
                    <a:pt x="6" y="2"/>
                  </a:cubicBezTo>
                  <a:cubicBezTo>
                    <a:pt x="7" y="2"/>
                    <a:pt x="8" y="3"/>
                    <a:pt x="8" y="4"/>
                  </a:cubicBezTo>
                  <a:cubicBezTo>
                    <a:pt x="8" y="5"/>
                    <a:pt x="7" y="6"/>
                    <a:pt x="6" y="6"/>
                  </a:cubicBezTo>
                  <a:cubicBezTo>
                    <a:pt x="6" y="6"/>
                    <a:pt x="7" y="6"/>
                    <a:pt x="7" y="6"/>
                  </a:cubicBezTo>
                  <a:cubicBezTo>
                    <a:pt x="7" y="6"/>
                    <a:pt x="8" y="8"/>
                    <a:pt x="8" y="8"/>
                  </a:cubicBezTo>
                  <a:lnTo>
                    <a:pt x="7" y="8"/>
                  </a:lnTo>
                  <a:close/>
                  <a:moveTo>
                    <a:pt x="6" y="3"/>
                  </a:moveTo>
                  <a:cubicBezTo>
                    <a:pt x="6" y="3"/>
                    <a:pt x="6" y="3"/>
                    <a:pt x="5" y="3"/>
                  </a:cubicBezTo>
                  <a:cubicBezTo>
                    <a:pt x="5" y="3"/>
                    <a:pt x="5" y="3"/>
                    <a:pt x="5" y="3"/>
                  </a:cubicBezTo>
                  <a:cubicBezTo>
                    <a:pt x="5" y="5"/>
                    <a:pt x="5" y="5"/>
                    <a:pt x="5" y="5"/>
                  </a:cubicBezTo>
                  <a:cubicBezTo>
                    <a:pt x="5" y="5"/>
                    <a:pt x="5" y="5"/>
                    <a:pt x="5" y="5"/>
                  </a:cubicBezTo>
                  <a:cubicBezTo>
                    <a:pt x="6"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60"/>
            <p:cNvSpPr>
              <a:spLocks/>
            </p:cNvSpPr>
            <p:nvPr/>
          </p:nvSpPr>
          <p:spPr bwMode="auto">
            <a:xfrm>
              <a:off x="14819630" y="3067050"/>
              <a:ext cx="41275" cy="52388"/>
            </a:xfrm>
            <a:custGeom>
              <a:avLst/>
              <a:gdLst>
                <a:gd name="T0" fmla="*/ 11 w 26"/>
                <a:gd name="T1" fmla="*/ 5 h 33"/>
                <a:gd name="T2" fmla="*/ 0 w 26"/>
                <a:gd name="T3" fmla="*/ 5 h 33"/>
                <a:gd name="T4" fmla="*/ 0 w 26"/>
                <a:gd name="T5" fmla="*/ 0 h 33"/>
                <a:gd name="T6" fmla="*/ 26 w 26"/>
                <a:gd name="T7" fmla="*/ 0 h 33"/>
                <a:gd name="T8" fmla="*/ 26 w 26"/>
                <a:gd name="T9" fmla="*/ 5 h 33"/>
                <a:gd name="T10" fmla="*/ 14 w 26"/>
                <a:gd name="T11" fmla="*/ 5 h 33"/>
                <a:gd name="T12" fmla="*/ 14 w 26"/>
                <a:gd name="T13" fmla="*/ 33 h 33"/>
                <a:gd name="T14" fmla="*/ 11 w 26"/>
                <a:gd name="T15" fmla="*/ 33 h 33"/>
                <a:gd name="T16" fmla="*/ 11 w 26"/>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11" y="5"/>
                  </a:moveTo>
                  <a:lnTo>
                    <a:pt x="0" y="5"/>
                  </a:lnTo>
                  <a:lnTo>
                    <a:pt x="0" y="0"/>
                  </a:lnTo>
                  <a:lnTo>
                    <a:pt x="26" y="0"/>
                  </a:lnTo>
                  <a:lnTo>
                    <a:pt x="26" y="5"/>
                  </a:lnTo>
                  <a:lnTo>
                    <a:pt x="14" y="5"/>
                  </a:lnTo>
                  <a:lnTo>
                    <a:pt x="14" y="33"/>
                  </a:lnTo>
                  <a:lnTo>
                    <a:pt x="11" y="33"/>
                  </a:ln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61"/>
            <p:cNvSpPr>
              <a:spLocks/>
            </p:cNvSpPr>
            <p:nvPr/>
          </p:nvSpPr>
          <p:spPr bwMode="auto">
            <a:xfrm>
              <a:off x="14872018" y="3067050"/>
              <a:ext cx="47625" cy="52388"/>
            </a:xfrm>
            <a:custGeom>
              <a:avLst/>
              <a:gdLst>
                <a:gd name="T0" fmla="*/ 0 w 30"/>
                <a:gd name="T1" fmla="*/ 0 h 33"/>
                <a:gd name="T2" fmla="*/ 2 w 30"/>
                <a:gd name="T3" fmla="*/ 0 h 33"/>
                <a:gd name="T4" fmla="*/ 14 w 30"/>
                <a:gd name="T5" fmla="*/ 19 h 33"/>
                <a:gd name="T6" fmla="*/ 26 w 30"/>
                <a:gd name="T7" fmla="*/ 0 h 33"/>
                <a:gd name="T8" fmla="*/ 30 w 30"/>
                <a:gd name="T9" fmla="*/ 0 h 33"/>
                <a:gd name="T10" fmla="*/ 30 w 30"/>
                <a:gd name="T11" fmla="*/ 33 h 33"/>
                <a:gd name="T12" fmla="*/ 26 w 30"/>
                <a:gd name="T13" fmla="*/ 33 h 33"/>
                <a:gd name="T14" fmla="*/ 26 w 30"/>
                <a:gd name="T15" fmla="*/ 7 h 33"/>
                <a:gd name="T16" fmla="*/ 14 w 30"/>
                <a:gd name="T17" fmla="*/ 24 h 33"/>
                <a:gd name="T18" fmla="*/ 14 w 30"/>
                <a:gd name="T19" fmla="*/ 24 h 33"/>
                <a:gd name="T20" fmla="*/ 2 w 30"/>
                <a:gd name="T21" fmla="*/ 7 h 33"/>
                <a:gd name="T22" fmla="*/ 2 w 30"/>
                <a:gd name="T23" fmla="*/ 33 h 33"/>
                <a:gd name="T24" fmla="*/ 0 w 30"/>
                <a:gd name="T25" fmla="*/ 33 h 33"/>
                <a:gd name="T26" fmla="*/ 0 w 30"/>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3">
                  <a:moveTo>
                    <a:pt x="0" y="0"/>
                  </a:moveTo>
                  <a:lnTo>
                    <a:pt x="2" y="0"/>
                  </a:lnTo>
                  <a:lnTo>
                    <a:pt x="14" y="19"/>
                  </a:lnTo>
                  <a:lnTo>
                    <a:pt x="26" y="0"/>
                  </a:lnTo>
                  <a:lnTo>
                    <a:pt x="30" y="0"/>
                  </a:lnTo>
                  <a:lnTo>
                    <a:pt x="30" y="33"/>
                  </a:lnTo>
                  <a:lnTo>
                    <a:pt x="26" y="33"/>
                  </a:lnTo>
                  <a:lnTo>
                    <a:pt x="26" y="7"/>
                  </a:lnTo>
                  <a:lnTo>
                    <a:pt x="14" y="24"/>
                  </a:lnTo>
                  <a:lnTo>
                    <a:pt x="14" y="24"/>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6" name="Group 505"/>
          <p:cNvGrpSpPr/>
          <p:nvPr/>
        </p:nvGrpSpPr>
        <p:grpSpPr>
          <a:xfrm>
            <a:off x="3853200" y="1971781"/>
            <a:ext cx="957638" cy="959908"/>
            <a:chOff x="-528320" y="1119187"/>
            <a:chExt cx="4017963" cy="4027488"/>
          </a:xfrm>
        </p:grpSpPr>
        <p:sp>
          <p:nvSpPr>
            <p:cNvPr id="507" name="Rectangle 7"/>
            <p:cNvSpPr>
              <a:spLocks noChangeArrowheads="1"/>
            </p:cNvSpPr>
            <p:nvPr/>
          </p:nvSpPr>
          <p:spPr bwMode="auto">
            <a:xfrm>
              <a:off x="-528320" y="1119187"/>
              <a:ext cx="4017963" cy="4027488"/>
            </a:xfrm>
            <a:prstGeom prst="rect">
              <a:avLst/>
            </a:prstGeom>
            <a:solidFill>
              <a:srgbClr val="F08E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80"/>
            <p:cNvSpPr>
              <a:spLocks noEditPoints="1"/>
            </p:cNvSpPr>
            <p:nvPr/>
          </p:nvSpPr>
          <p:spPr bwMode="auto">
            <a:xfrm>
              <a:off x="27305" y="3067050"/>
              <a:ext cx="338138" cy="398463"/>
            </a:xfrm>
            <a:custGeom>
              <a:avLst/>
              <a:gdLst>
                <a:gd name="T0" fmla="*/ 0 w 90"/>
                <a:gd name="T1" fmla="*/ 0 h 106"/>
                <a:gd name="T2" fmla="*/ 49 w 90"/>
                <a:gd name="T3" fmla="*/ 0 h 106"/>
                <a:gd name="T4" fmla="*/ 77 w 90"/>
                <a:gd name="T5" fmla="*/ 9 h 106"/>
                <a:gd name="T6" fmla="*/ 84 w 90"/>
                <a:gd name="T7" fmla="*/ 27 h 106"/>
                <a:gd name="T8" fmla="*/ 84 w 90"/>
                <a:gd name="T9" fmla="*/ 28 h 106"/>
                <a:gd name="T10" fmla="*/ 70 w 90"/>
                <a:gd name="T11" fmla="*/ 50 h 106"/>
                <a:gd name="T12" fmla="*/ 90 w 90"/>
                <a:gd name="T13" fmla="*/ 76 h 106"/>
                <a:gd name="T14" fmla="*/ 90 w 90"/>
                <a:gd name="T15" fmla="*/ 77 h 106"/>
                <a:gd name="T16" fmla="*/ 51 w 90"/>
                <a:gd name="T17" fmla="*/ 106 h 106"/>
                <a:gd name="T18" fmla="*/ 0 w 90"/>
                <a:gd name="T19" fmla="*/ 106 h 106"/>
                <a:gd name="T20" fmla="*/ 0 w 90"/>
                <a:gd name="T21" fmla="*/ 0 h 106"/>
                <a:gd name="T22" fmla="*/ 61 w 90"/>
                <a:gd name="T23" fmla="*/ 31 h 106"/>
                <a:gd name="T24" fmla="*/ 46 w 90"/>
                <a:gd name="T25" fmla="*/ 20 h 106"/>
                <a:gd name="T26" fmla="*/ 23 w 90"/>
                <a:gd name="T27" fmla="*/ 20 h 106"/>
                <a:gd name="T28" fmla="*/ 23 w 90"/>
                <a:gd name="T29" fmla="*/ 43 h 106"/>
                <a:gd name="T30" fmla="*/ 44 w 90"/>
                <a:gd name="T31" fmla="*/ 43 h 106"/>
                <a:gd name="T32" fmla="*/ 61 w 90"/>
                <a:gd name="T33" fmla="*/ 32 h 106"/>
                <a:gd name="T34" fmla="*/ 61 w 90"/>
                <a:gd name="T35" fmla="*/ 31 h 106"/>
                <a:gd name="T36" fmla="*/ 50 w 90"/>
                <a:gd name="T37" fmla="*/ 62 h 106"/>
                <a:gd name="T38" fmla="*/ 23 w 90"/>
                <a:gd name="T39" fmla="*/ 62 h 106"/>
                <a:gd name="T40" fmla="*/ 23 w 90"/>
                <a:gd name="T41" fmla="*/ 85 h 106"/>
                <a:gd name="T42" fmla="*/ 51 w 90"/>
                <a:gd name="T43" fmla="*/ 85 h 106"/>
                <a:gd name="T44" fmla="*/ 67 w 90"/>
                <a:gd name="T45" fmla="*/ 74 h 106"/>
                <a:gd name="T46" fmla="*/ 67 w 90"/>
                <a:gd name="T47" fmla="*/ 73 h 106"/>
                <a:gd name="T48" fmla="*/ 50 w 90"/>
                <a:gd name="T49" fmla="*/ 6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0" h="106">
                  <a:moveTo>
                    <a:pt x="0" y="0"/>
                  </a:moveTo>
                  <a:cubicBezTo>
                    <a:pt x="49" y="0"/>
                    <a:pt x="49" y="0"/>
                    <a:pt x="49" y="0"/>
                  </a:cubicBezTo>
                  <a:cubicBezTo>
                    <a:pt x="61" y="0"/>
                    <a:pt x="71" y="3"/>
                    <a:pt x="77" y="9"/>
                  </a:cubicBezTo>
                  <a:cubicBezTo>
                    <a:pt x="82" y="14"/>
                    <a:pt x="84" y="20"/>
                    <a:pt x="84" y="27"/>
                  </a:cubicBezTo>
                  <a:cubicBezTo>
                    <a:pt x="84" y="28"/>
                    <a:pt x="84" y="28"/>
                    <a:pt x="84" y="28"/>
                  </a:cubicBezTo>
                  <a:cubicBezTo>
                    <a:pt x="84" y="40"/>
                    <a:pt x="78" y="46"/>
                    <a:pt x="70" y="50"/>
                  </a:cubicBezTo>
                  <a:cubicBezTo>
                    <a:pt x="83" y="55"/>
                    <a:pt x="90" y="62"/>
                    <a:pt x="90" y="76"/>
                  </a:cubicBezTo>
                  <a:cubicBezTo>
                    <a:pt x="90" y="77"/>
                    <a:pt x="90" y="77"/>
                    <a:pt x="90" y="77"/>
                  </a:cubicBezTo>
                  <a:cubicBezTo>
                    <a:pt x="90" y="96"/>
                    <a:pt x="74" y="106"/>
                    <a:pt x="51" y="106"/>
                  </a:cubicBezTo>
                  <a:cubicBezTo>
                    <a:pt x="0" y="106"/>
                    <a:pt x="0" y="106"/>
                    <a:pt x="0" y="106"/>
                  </a:cubicBezTo>
                  <a:lnTo>
                    <a:pt x="0" y="0"/>
                  </a:lnTo>
                  <a:close/>
                  <a:moveTo>
                    <a:pt x="61" y="31"/>
                  </a:moveTo>
                  <a:cubicBezTo>
                    <a:pt x="61" y="24"/>
                    <a:pt x="56" y="20"/>
                    <a:pt x="46" y="20"/>
                  </a:cubicBezTo>
                  <a:cubicBezTo>
                    <a:pt x="23" y="20"/>
                    <a:pt x="23" y="20"/>
                    <a:pt x="23" y="20"/>
                  </a:cubicBezTo>
                  <a:cubicBezTo>
                    <a:pt x="23" y="43"/>
                    <a:pt x="23" y="43"/>
                    <a:pt x="23" y="43"/>
                  </a:cubicBezTo>
                  <a:cubicBezTo>
                    <a:pt x="44" y="43"/>
                    <a:pt x="44" y="43"/>
                    <a:pt x="44" y="43"/>
                  </a:cubicBezTo>
                  <a:cubicBezTo>
                    <a:pt x="55" y="43"/>
                    <a:pt x="61" y="39"/>
                    <a:pt x="61" y="32"/>
                  </a:cubicBezTo>
                  <a:lnTo>
                    <a:pt x="61" y="31"/>
                  </a:lnTo>
                  <a:close/>
                  <a:moveTo>
                    <a:pt x="50" y="62"/>
                  </a:moveTo>
                  <a:cubicBezTo>
                    <a:pt x="23" y="62"/>
                    <a:pt x="23" y="62"/>
                    <a:pt x="23" y="62"/>
                  </a:cubicBezTo>
                  <a:cubicBezTo>
                    <a:pt x="23" y="85"/>
                    <a:pt x="23" y="85"/>
                    <a:pt x="23" y="85"/>
                  </a:cubicBezTo>
                  <a:cubicBezTo>
                    <a:pt x="51" y="85"/>
                    <a:pt x="51" y="85"/>
                    <a:pt x="51" y="85"/>
                  </a:cubicBezTo>
                  <a:cubicBezTo>
                    <a:pt x="61" y="85"/>
                    <a:pt x="67" y="82"/>
                    <a:pt x="67" y="74"/>
                  </a:cubicBezTo>
                  <a:cubicBezTo>
                    <a:pt x="67" y="73"/>
                    <a:pt x="67" y="73"/>
                    <a:pt x="67" y="73"/>
                  </a:cubicBezTo>
                  <a:cubicBezTo>
                    <a:pt x="67" y="66"/>
                    <a:pt x="62" y="62"/>
                    <a:pt x="5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81"/>
            <p:cNvSpPr>
              <a:spLocks noEditPoints="1"/>
            </p:cNvSpPr>
            <p:nvPr/>
          </p:nvSpPr>
          <p:spPr bwMode="auto">
            <a:xfrm>
              <a:off x="424180" y="3067050"/>
              <a:ext cx="341313" cy="398463"/>
            </a:xfrm>
            <a:custGeom>
              <a:avLst/>
              <a:gdLst>
                <a:gd name="T0" fmla="*/ 0 w 91"/>
                <a:gd name="T1" fmla="*/ 0 h 106"/>
                <a:gd name="T2" fmla="*/ 48 w 91"/>
                <a:gd name="T3" fmla="*/ 0 h 106"/>
                <a:gd name="T4" fmla="*/ 79 w 91"/>
                <a:gd name="T5" fmla="*/ 11 h 106"/>
                <a:gd name="T6" fmla="*/ 88 w 91"/>
                <a:gd name="T7" fmla="*/ 35 h 106"/>
                <a:gd name="T8" fmla="*/ 88 w 91"/>
                <a:gd name="T9" fmla="*/ 35 h 106"/>
                <a:gd name="T10" fmla="*/ 66 w 91"/>
                <a:gd name="T11" fmla="*/ 68 h 106"/>
                <a:gd name="T12" fmla="*/ 91 w 91"/>
                <a:gd name="T13" fmla="*/ 106 h 106"/>
                <a:gd name="T14" fmla="*/ 64 w 91"/>
                <a:gd name="T15" fmla="*/ 106 h 106"/>
                <a:gd name="T16" fmla="*/ 42 w 91"/>
                <a:gd name="T17" fmla="*/ 72 h 106"/>
                <a:gd name="T18" fmla="*/ 23 w 91"/>
                <a:gd name="T19" fmla="*/ 72 h 106"/>
                <a:gd name="T20" fmla="*/ 23 w 91"/>
                <a:gd name="T21" fmla="*/ 106 h 106"/>
                <a:gd name="T22" fmla="*/ 0 w 91"/>
                <a:gd name="T23" fmla="*/ 106 h 106"/>
                <a:gd name="T24" fmla="*/ 0 w 91"/>
                <a:gd name="T25" fmla="*/ 0 h 106"/>
                <a:gd name="T26" fmla="*/ 47 w 91"/>
                <a:gd name="T27" fmla="*/ 51 h 106"/>
                <a:gd name="T28" fmla="*/ 65 w 91"/>
                <a:gd name="T29" fmla="*/ 36 h 106"/>
                <a:gd name="T30" fmla="*/ 65 w 91"/>
                <a:gd name="T31" fmla="*/ 36 h 106"/>
                <a:gd name="T32" fmla="*/ 46 w 91"/>
                <a:gd name="T33" fmla="*/ 21 h 106"/>
                <a:gd name="T34" fmla="*/ 23 w 91"/>
                <a:gd name="T35" fmla="*/ 21 h 106"/>
                <a:gd name="T36" fmla="*/ 23 w 91"/>
                <a:gd name="T37" fmla="*/ 51 h 106"/>
                <a:gd name="T38" fmla="*/ 47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2" y="0"/>
                    <a:pt x="72" y="4"/>
                    <a:pt x="79" y="11"/>
                  </a:cubicBezTo>
                  <a:cubicBezTo>
                    <a:pt x="85" y="17"/>
                    <a:pt x="88" y="25"/>
                    <a:pt x="88" y="35"/>
                  </a:cubicBezTo>
                  <a:cubicBezTo>
                    <a:pt x="88" y="35"/>
                    <a:pt x="88" y="35"/>
                    <a:pt x="88" y="35"/>
                  </a:cubicBezTo>
                  <a:cubicBezTo>
                    <a:pt x="88" y="52"/>
                    <a:pt x="79" y="63"/>
                    <a:pt x="66" y="68"/>
                  </a:cubicBezTo>
                  <a:cubicBezTo>
                    <a:pt x="91" y="106"/>
                    <a:pt x="91" y="106"/>
                    <a:pt x="91" y="106"/>
                  </a:cubicBezTo>
                  <a:cubicBezTo>
                    <a:pt x="64" y="106"/>
                    <a:pt x="64" y="106"/>
                    <a:pt x="64" y="106"/>
                  </a:cubicBezTo>
                  <a:cubicBezTo>
                    <a:pt x="42" y="72"/>
                    <a:pt x="42" y="72"/>
                    <a:pt x="42" y="72"/>
                  </a:cubicBezTo>
                  <a:cubicBezTo>
                    <a:pt x="23" y="72"/>
                    <a:pt x="23" y="72"/>
                    <a:pt x="23" y="72"/>
                  </a:cubicBezTo>
                  <a:cubicBezTo>
                    <a:pt x="23" y="106"/>
                    <a:pt x="23" y="106"/>
                    <a:pt x="23" y="106"/>
                  </a:cubicBezTo>
                  <a:cubicBezTo>
                    <a:pt x="0" y="106"/>
                    <a:pt x="0" y="106"/>
                    <a:pt x="0" y="106"/>
                  </a:cubicBezTo>
                  <a:lnTo>
                    <a:pt x="0" y="0"/>
                  </a:lnTo>
                  <a:close/>
                  <a:moveTo>
                    <a:pt x="47" y="51"/>
                  </a:moveTo>
                  <a:cubicBezTo>
                    <a:pt x="58" y="51"/>
                    <a:pt x="65" y="45"/>
                    <a:pt x="65" y="36"/>
                  </a:cubicBezTo>
                  <a:cubicBezTo>
                    <a:pt x="65" y="36"/>
                    <a:pt x="65" y="36"/>
                    <a:pt x="65" y="36"/>
                  </a:cubicBezTo>
                  <a:cubicBezTo>
                    <a:pt x="65" y="26"/>
                    <a:pt x="58" y="21"/>
                    <a:pt x="46" y="21"/>
                  </a:cubicBezTo>
                  <a:cubicBezTo>
                    <a:pt x="23" y="21"/>
                    <a:pt x="23" y="21"/>
                    <a:pt x="23" y="21"/>
                  </a:cubicBezTo>
                  <a:cubicBezTo>
                    <a:pt x="23" y="51"/>
                    <a:pt x="23" y="51"/>
                    <a:pt x="23" y="51"/>
                  </a:cubicBezTo>
                  <a:lnTo>
                    <a:pt x="47"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82"/>
            <p:cNvSpPr>
              <a:spLocks noEditPoints="1"/>
            </p:cNvSpPr>
            <p:nvPr/>
          </p:nvSpPr>
          <p:spPr bwMode="auto">
            <a:xfrm>
              <a:off x="803593" y="3060700"/>
              <a:ext cx="423863" cy="409575"/>
            </a:xfrm>
            <a:custGeom>
              <a:avLst/>
              <a:gdLst>
                <a:gd name="T0" fmla="*/ 0 w 113"/>
                <a:gd name="T1" fmla="*/ 55 h 109"/>
                <a:gd name="T2" fmla="*/ 0 w 113"/>
                <a:gd name="T3" fmla="*/ 55 h 109"/>
                <a:gd name="T4" fmla="*/ 57 w 113"/>
                <a:gd name="T5" fmla="*/ 0 h 109"/>
                <a:gd name="T6" fmla="*/ 113 w 113"/>
                <a:gd name="T7" fmla="*/ 55 h 109"/>
                <a:gd name="T8" fmla="*/ 113 w 113"/>
                <a:gd name="T9" fmla="*/ 55 h 109"/>
                <a:gd name="T10" fmla="*/ 56 w 113"/>
                <a:gd name="T11" fmla="*/ 109 h 109"/>
                <a:gd name="T12" fmla="*/ 0 w 113"/>
                <a:gd name="T13" fmla="*/ 55 h 109"/>
                <a:gd name="T14" fmla="*/ 88 w 113"/>
                <a:gd name="T15" fmla="*/ 55 h 109"/>
                <a:gd name="T16" fmla="*/ 88 w 113"/>
                <a:gd name="T17" fmla="*/ 55 h 109"/>
                <a:gd name="T18" fmla="*/ 56 w 113"/>
                <a:gd name="T19" fmla="*/ 22 h 109"/>
                <a:gd name="T20" fmla="*/ 25 w 113"/>
                <a:gd name="T21" fmla="*/ 55 h 109"/>
                <a:gd name="T22" fmla="*/ 25 w 113"/>
                <a:gd name="T23" fmla="*/ 55 h 109"/>
                <a:gd name="T24" fmla="*/ 57 w 113"/>
                <a:gd name="T25" fmla="*/ 88 h 109"/>
                <a:gd name="T26" fmla="*/ 88 w 113"/>
                <a:gd name="T27" fmla="*/ 5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09">
                  <a:moveTo>
                    <a:pt x="0" y="55"/>
                  </a:moveTo>
                  <a:cubicBezTo>
                    <a:pt x="0" y="55"/>
                    <a:pt x="0" y="55"/>
                    <a:pt x="0" y="55"/>
                  </a:cubicBezTo>
                  <a:cubicBezTo>
                    <a:pt x="0" y="25"/>
                    <a:pt x="24" y="0"/>
                    <a:pt x="57" y="0"/>
                  </a:cubicBezTo>
                  <a:cubicBezTo>
                    <a:pt x="89" y="0"/>
                    <a:pt x="113" y="25"/>
                    <a:pt x="113" y="55"/>
                  </a:cubicBezTo>
                  <a:cubicBezTo>
                    <a:pt x="113" y="55"/>
                    <a:pt x="113" y="55"/>
                    <a:pt x="113" y="55"/>
                  </a:cubicBezTo>
                  <a:cubicBezTo>
                    <a:pt x="113" y="85"/>
                    <a:pt x="89" y="109"/>
                    <a:pt x="56" y="109"/>
                  </a:cubicBezTo>
                  <a:cubicBezTo>
                    <a:pt x="24" y="109"/>
                    <a:pt x="0" y="85"/>
                    <a:pt x="0" y="55"/>
                  </a:cubicBezTo>
                  <a:close/>
                  <a:moveTo>
                    <a:pt x="88" y="55"/>
                  </a:moveTo>
                  <a:cubicBezTo>
                    <a:pt x="88" y="55"/>
                    <a:pt x="88" y="55"/>
                    <a:pt x="88" y="55"/>
                  </a:cubicBezTo>
                  <a:cubicBezTo>
                    <a:pt x="88" y="37"/>
                    <a:pt x="75" y="22"/>
                    <a:pt x="56" y="22"/>
                  </a:cubicBezTo>
                  <a:cubicBezTo>
                    <a:pt x="38" y="22"/>
                    <a:pt x="25" y="36"/>
                    <a:pt x="25" y="55"/>
                  </a:cubicBezTo>
                  <a:cubicBezTo>
                    <a:pt x="25" y="55"/>
                    <a:pt x="25" y="55"/>
                    <a:pt x="25" y="55"/>
                  </a:cubicBezTo>
                  <a:cubicBezTo>
                    <a:pt x="25" y="73"/>
                    <a:pt x="38" y="88"/>
                    <a:pt x="57" y="88"/>
                  </a:cubicBezTo>
                  <a:cubicBezTo>
                    <a:pt x="75" y="88"/>
                    <a:pt x="88" y="73"/>
                    <a:pt x="88"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83"/>
            <p:cNvSpPr>
              <a:spLocks/>
            </p:cNvSpPr>
            <p:nvPr/>
          </p:nvSpPr>
          <p:spPr bwMode="auto">
            <a:xfrm>
              <a:off x="1238568" y="3067050"/>
              <a:ext cx="600075" cy="398463"/>
            </a:xfrm>
            <a:custGeom>
              <a:avLst/>
              <a:gdLst>
                <a:gd name="T0" fmla="*/ 0 w 378"/>
                <a:gd name="T1" fmla="*/ 0 h 251"/>
                <a:gd name="T2" fmla="*/ 59 w 378"/>
                <a:gd name="T3" fmla="*/ 0 h 251"/>
                <a:gd name="T4" fmla="*/ 111 w 378"/>
                <a:gd name="T5" fmla="*/ 171 h 251"/>
                <a:gd name="T6" fmla="*/ 166 w 378"/>
                <a:gd name="T7" fmla="*/ 0 h 251"/>
                <a:gd name="T8" fmla="*/ 213 w 378"/>
                <a:gd name="T9" fmla="*/ 0 h 251"/>
                <a:gd name="T10" fmla="*/ 270 w 378"/>
                <a:gd name="T11" fmla="*/ 171 h 251"/>
                <a:gd name="T12" fmla="*/ 322 w 378"/>
                <a:gd name="T13" fmla="*/ 0 h 251"/>
                <a:gd name="T14" fmla="*/ 378 w 378"/>
                <a:gd name="T15" fmla="*/ 0 h 251"/>
                <a:gd name="T16" fmla="*/ 293 w 378"/>
                <a:gd name="T17" fmla="*/ 251 h 251"/>
                <a:gd name="T18" fmla="*/ 246 w 378"/>
                <a:gd name="T19" fmla="*/ 251 h 251"/>
                <a:gd name="T20" fmla="*/ 189 w 378"/>
                <a:gd name="T21" fmla="*/ 88 h 251"/>
                <a:gd name="T22" fmla="*/ 133 w 378"/>
                <a:gd name="T23" fmla="*/ 251 h 251"/>
                <a:gd name="T24" fmla="*/ 85 w 378"/>
                <a:gd name="T25" fmla="*/ 251 h 251"/>
                <a:gd name="T26" fmla="*/ 0 w 378"/>
                <a:gd name="T2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8" h="251">
                  <a:moveTo>
                    <a:pt x="0" y="0"/>
                  </a:moveTo>
                  <a:lnTo>
                    <a:pt x="59" y="0"/>
                  </a:lnTo>
                  <a:lnTo>
                    <a:pt x="111" y="171"/>
                  </a:lnTo>
                  <a:lnTo>
                    <a:pt x="166" y="0"/>
                  </a:lnTo>
                  <a:lnTo>
                    <a:pt x="213" y="0"/>
                  </a:lnTo>
                  <a:lnTo>
                    <a:pt x="270" y="171"/>
                  </a:lnTo>
                  <a:lnTo>
                    <a:pt x="322" y="0"/>
                  </a:lnTo>
                  <a:lnTo>
                    <a:pt x="378" y="0"/>
                  </a:lnTo>
                  <a:lnTo>
                    <a:pt x="293" y="251"/>
                  </a:lnTo>
                  <a:lnTo>
                    <a:pt x="246" y="251"/>
                  </a:lnTo>
                  <a:lnTo>
                    <a:pt x="189" y="88"/>
                  </a:lnTo>
                  <a:lnTo>
                    <a:pt x="133" y="251"/>
                  </a:lnTo>
                  <a:lnTo>
                    <a:pt x="85"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84"/>
            <p:cNvSpPr>
              <a:spLocks/>
            </p:cNvSpPr>
            <p:nvPr/>
          </p:nvSpPr>
          <p:spPr bwMode="auto">
            <a:xfrm>
              <a:off x="1854518" y="3063875"/>
              <a:ext cx="311150" cy="406400"/>
            </a:xfrm>
            <a:custGeom>
              <a:avLst/>
              <a:gdLst>
                <a:gd name="T0" fmla="*/ 0 w 83"/>
                <a:gd name="T1" fmla="*/ 91 h 108"/>
                <a:gd name="T2" fmla="*/ 14 w 83"/>
                <a:gd name="T3" fmla="*/ 75 h 108"/>
                <a:gd name="T4" fmla="*/ 45 w 83"/>
                <a:gd name="T5" fmla="*/ 88 h 108"/>
                <a:gd name="T6" fmla="*/ 60 w 83"/>
                <a:gd name="T7" fmla="*/ 78 h 108"/>
                <a:gd name="T8" fmla="*/ 60 w 83"/>
                <a:gd name="T9" fmla="*/ 77 h 108"/>
                <a:gd name="T10" fmla="*/ 39 w 83"/>
                <a:gd name="T11" fmla="*/ 64 h 108"/>
                <a:gd name="T12" fmla="*/ 4 w 83"/>
                <a:gd name="T13" fmla="*/ 32 h 108"/>
                <a:gd name="T14" fmla="*/ 4 w 83"/>
                <a:gd name="T15" fmla="*/ 31 h 108"/>
                <a:gd name="T16" fmla="*/ 41 w 83"/>
                <a:gd name="T17" fmla="*/ 0 h 108"/>
                <a:gd name="T18" fmla="*/ 80 w 83"/>
                <a:gd name="T19" fmla="*/ 13 h 108"/>
                <a:gd name="T20" fmla="*/ 68 w 83"/>
                <a:gd name="T21" fmla="*/ 30 h 108"/>
                <a:gd name="T22" fmla="*/ 41 w 83"/>
                <a:gd name="T23" fmla="*/ 20 h 108"/>
                <a:gd name="T24" fmla="*/ 27 w 83"/>
                <a:gd name="T25" fmla="*/ 29 h 108"/>
                <a:gd name="T26" fmla="*/ 27 w 83"/>
                <a:gd name="T27" fmla="*/ 30 h 108"/>
                <a:gd name="T28" fmla="*/ 50 w 83"/>
                <a:gd name="T29" fmla="*/ 43 h 108"/>
                <a:gd name="T30" fmla="*/ 83 w 83"/>
                <a:gd name="T31" fmla="*/ 75 h 108"/>
                <a:gd name="T32" fmla="*/ 83 w 83"/>
                <a:gd name="T33" fmla="*/ 75 h 108"/>
                <a:gd name="T34" fmla="*/ 45 w 83"/>
                <a:gd name="T35" fmla="*/ 108 h 108"/>
                <a:gd name="T36" fmla="*/ 0 w 83"/>
                <a:gd name="T37" fmla="*/ 9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8">
                  <a:moveTo>
                    <a:pt x="0" y="91"/>
                  </a:moveTo>
                  <a:cubicBezTo>
                    <a:pt x="14" y="75"/>
                    <a:pt x="14" y="75"/>
                    <a:pt x="14" y="75"/>
                  </a:cubicBezTo>
                  <a:cubicBezTo>
                    <a:pt x="23" y="83"/>
                    <a:pt x="33" y="88"/>
                    <a:pt x="45" y="88"/>
                  </a:cubicBezTo>
                  <a:cubicBezTo>
                    <a:pt x="55" y="88"/>
                    <a:pt x="60" y="84"/>
                    <a:pt x="60" y="78"/>
                  </a:cubicBezTo>
                  <a:cubicBezTo>
                    <a:pt x="60" y="77"/>
                    <a:pt x="60" y="77"/>
                    <a:pt x="60" y="77"/>
                  </a:cubicBezTo>
                  <a:cubicBezTo>
                    <a:pt x="60" y="71"/>
                    <a:pt x="57" y="68"/>
                    <a:pt x="39" y="64"/>
                  </a:cubicBezTo>
                  <a:cubicBezTo>
                    <a:pt x="18" y="59"/>
                    <a:pt x="4" y="53"/>
                    <a:pt x="4" y="32"/>
                  </a:cubicBezTo>
                  <a:cubicBezTo>
                    <a:pt x="4" y="31"/>
                    <a:pt x="4" y="31"/>
                    <a:pt x="4" y="31"/>
                  </a:cubicBezTo>
                  <a:cubicBezTo>
                    <a:pt x="4" y="12"/>
                    <a:pt x="20" y="0"/>
                    <a:pt x="41" y="0"/>
                  </a:cubicBezTo>
                  <a:cubicBezTo>
                    <a:pt x="56" y="0"/>
                    <a:pt x="70" y="4"/>
                    <a:pt x="80" y="13"/>
                  </a:cubicBezTo>
                  <a:cubicBezTo>
                    <a:pt x="68" y="30"/>
                    <a:pt x="68" y="30"/>
                    <a:pt x="68" y="30"/>
                  </a:cubicBezTo>
                  <a:cubicBezTo>
                    <a:pt x="59" y="24"/>
                    <a:pt x="50" y="20"/>
                    <a:pt x="41" y="20"/>
                  </a:cubicBezTo>
                  <a:cubicBezTo>
                    <a:pt x="32" y="20"/>
                    <a:pt x="27" y="24"/>
                    <a:pt x="27" y="29"/>
                  </a:cubicBezTo>
                  <a:cubicBezTo>
                    <a:pt x="27" y="30"/>
                    <a:pt x="27" y="30"/>
                    <a:pt x="27" y="30"/>
                  </a:cubicBezTo>
                  <a:cubicBezTo>
                    <a:pt x="27" y="37"/>
                    <a:pt x="32" y="39"/>
                    <a:pt x="50" y="43"/>
                  </a:cubicBezTo>
                  <a:cubicBezTo>
                    <a:pt x="71" y="49"/>
                    <a:pt x="83" y="57"/>
                    <a:pt x="83" y="75"/>
                  </a:cubicBezTo>
                  <a:cubicBezTo>
                    <a:pt x="83" y="75"/>
                    <a:pt x="83" y="75"/>
                    <a:pt x="83" y="75"/>
                  </a:cubicBezTo>
                  <a:cubicBezTo>
                    <a:pt x="83" y="96"/>
                    <a:pt x="67" y="108"/>
                    <a:pt x="45" y="108"/>
                  </a:cubicBezTo>
                  <a:cubicBezTo>
                    <a:pt x="29" y="108"/>
                    <a:pt x="13" y="102"/>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85"/>
            <p:cNvSpPr>
              <a:spLocks/>
            </p:cNvSpPr>
            <p:nvPr/>
          </p:nvSpPr>
          <p:spPr bwMode="auto">
            <a:xfrm>
              <a:off x="2232343" y="3067050"/>
              <a:ext cx="300038" cy="398463"/>
            </a:xfrm>
            <a:custGeom>
              <a:avLst/>
              <a:gdLst>
                <a:gd name="T0" fmla="*/ 0 w 189"/>
                <a:gd name="T1" fmla="*/ 0 h 251"/>
                <a:gd name="T2" fmla="*/ 187 w 189"/>
                <a:gd name="T3" fmla="*/ 0 h 251"/>
                <a:gd name="T4" fmla="*/ 187 w 189"/>
                <a:gd name="T5" fmla="*/ 50 h 251"/>
                <a:gd name="T6" fmla="*/ 55 w 189"/>
                <a:gd name="T7" fmla="*/ 50 h 251"/>
                <a:gd name="T8" fmla="*/ 55 w 189"/>
                <a:gd name="T9" fmla="*/ 100 h 251"/>
                <a:gd name="T10" fmla="*/ 171 w 189"/>
                <a:gd name="T11" fmla="*/ 100 h 251"/>
                <a:gd name="T12" fmla="*/ 171 w 189"/>
                <a:gd name="T13" fmla="*/ 150 h 251"/>
                <a:gd name="T14" fmla="*/ 55 w 189"/>
                <a:gd name="T15" fmla="*/ 150 h 251"/>
                <a:gd name="T16" fmla="*/ 55 w 189"/>
                <a:gd name="T17" fmla="*/ 202 h 251"/>
                <a:gd name="T18" fmla="*/ 189 w 189"/>
                <a:gd name="T19" fmla="*/ 202 h 251"/>
                <a:gd name="T20" fmla="*/ 189 w 189"/>
                <a:gd name="T21" fmla="*/ 251 h 251"/>
                <a:gd name="T22" fmla="*/ 0 w 189"/>
                <a:gd name="T23" fmla="*/ 251 h 251"/>
                <a:gd name="T24" fmla="*/ 0 w 189"/>
                <a:gd name="T25"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251">
                  <a:moveTo>
                    <a:pt x="0" y="0"/>
                  </a:moveTo>
                  <a:lnTo>
                    <a:pt x="187" y="0"/>
                  </a:lnTo>
                  <a:lnTo>
                    <a:pt x="187" y="50"/>
                  </a:lnTo>
                  <a:lnTo>
                    <a:pt x="55" y="50"/>
                  </a:lnTo>
                  <a:lnTo>
                    <a:pt x="55" y="100"/>
                  </a:lnTo>
                  <a:lnTo>
                    <a:pt x="171" y="100"/>
                  </a:lnTo>
                  <a:lnTo>
                    <a:pt x="171" y="150"/>
                  </a:lnTo>
                  <a:lnTo>
                    <a:pt x="55" y="150"/>
                  </a:lnTo>
                  <a:lnTo>
                    <a:pt x="55" y="202"/>
                  </a:lnTo>
                  <a:lnTo>
                    <a:pt x="189" y="202"/>
                  </a:lnTo>
                  <a:lnTo>
                    <a:pt x="189" y="251"/>
                  </a:lnTo>
                  <a:lnTo>
                    <a:pt x="0" y="25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86"/>
            <p:cNvSpPr>
              <a:spLocks noEditPoints="1"/>
            </p:cNvSpPr>
            <p:nvPr/>
          </p:nvSpPr>
          <p:spPr bwMode="auto">
            <a:xfrm>
              <a:off x="2600643" y="3067050"/>
              <a:ext cx="341313" cy="398463"/>
            </a:xfrm>
            <a:custGeom>
              <a:avLst/>
              <a:gdLst>
                <a:gd name="T0" fmla="*/ 0 w 91"/>
                <a:gd name="T1" fmla="*/ 0 h 106"/>
                <a:gd name="T2" fmla="*/ 48 w 91"/>
                <a:gd name="T3" fmla="*/ 0 h 106"/>
                <a:gd name="T4" fmla="*/ 78 w 91"/>
                <a:gd name="T5" fmla="*/ 11 h 106"/>
                <a:gd name="T6" fmla="*/ 88 w 91"/>
                <a:gd name="T7" fmla="*/ 35 h 106"/>
                <a:gd name="T8" fmla="*/ 88 w 91"/>
                <a:gd name="T9" fmla="*/ 35 h 106"/>
                <a:gd name="T10" fmla="*/ 65 w 91"/>
                <a:gd name="T11" fmla="*/ 68 h 106"/>
                <a:gd name="T12" fmla="*/ 91 w 91"/>
                <a:gd name="T13" fmla="*/ 106 h 106"/>
                <a:gd name="T14" fmla="*/ 64 w 91"/>
                <a:gd name="T15" fmla="*/ 106 h 106"/>
                <a:gd name="T16" fmla="*/ 41 w 91"/>
                <a:gd name="T17" fmla="*/ 72 h 106"/>
                <a:gd name="T18" fmla="*/ 23 w 91"/>
                <a:gd name="T19" fmla="*/ 72 h 106"/>
                <a:gd name="T20" fmla="*/ 23 w 91"/>
                <a:gd name="T21" fmla="*/ 106 h 106"/>
                <a:gd name="T22" fmla="*/ 0 w 91"/>
                <a:gd name="T23" fmla="*/ 106 h 106"/>
                <a:gd name="T24" fmla="*/ 0 w 91"/>
                <a:gd name="T25" fmla="*/ 0 h 106"/>
                <a:gd name="T26" fmla="*/ 46 w 91"/>
                <a:gd name="T27" fmla="*/ 51 h 106"/>
                <a:gd name="T28" fmla="*/ 64 w 91"/>
                <a:gd name="T29" fmla="*/ 36 h 106"/>
                <a:gd name="T30" fmla="*/ 64 w 91"/>
                <a:gd name="T31" fmla="*/ 36 h 106"/>
                <a:gd name="T32" fmla="*/ 46 w 91"/>
                <a:gd name="T33" fmla="*/ 21 h 106"/>
                <a:gd name="T34" fmla="*/ 23 w 91"/>
                <a:gd name="T35" fmla="*/ 21 h 106"/>
                <a:gd name="T36" fmla="*/ 23 w 91"/>
                <a:gd name="T37" fmla="*/ 51 h 106"/>
                <a:gd name="T38" fmla="*/ 46 w 91"/>
                <a:gd name="T39"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06">
                  <a:moveTo>
                    <a:pt x="0" y="0"/>
                  </a:moveTo>
                  <a:cubicBezTo>
                    <a:pt x="48" y="0"/>
                    <a:pt x="48" y="0"/>
                    <a:pt x="48" y="0"/>
                  </a:cubicBezTo>
                  <a:cubicBezTo>
                    <a:pt x="61" y="0"/>
                    <a:pt x="72" y="4"/>
                    <a:pt x="78" y="11"/>
                  </a:cubicBezTo>
                  <a:cubicBezTo>
                    <a:pt x="84" y="17"/>
                    <a:pt x="88" y="25"/>
                    <a:pt x="88" y="35"/>
                  </a:cubicBezTo>
                  <a:cubicBezTo>
                    <a:pt x="88" y="35"/>
                    <a:pt x="88" y="35"/>
                    <a:pt x="88" y="35"/>
                  </a:cubicBezTo>
                  <a:cubicBezTo>
                    <a:pt x="88" y="52"/>
                    <a:pt x="78" y="63"/>
                    <a:pt x="65" y="68"/>
                  </a:cubicBezTo>
                  <a:cubicBezTo>
                    <a:pt x="91" y="106"/>
                    <a:pt x="91" y="106"/>
                    <a:pt x="91" y="106"/>
                  </a:cubicBezTo>
                  <a:cubicBezTo>
                    <a:pt x="64" y="106"/>
                    <a:pt x="64" y="106"/>
                    <a:pt x="64" y="106"/>
                  </a:cubicBezTo>
                  <a:cubicBezTo>
                    <a:pt x="41" y="72"/>
                    <a:pt x="41" y="72"/>
                    <a:pt x="41" y="72"/>
                  </a:cubicBezTo>
                  <a:cubicBezTo>
                    <a:pt x="23" y="72"/>
                    <a:pt x="23" y="72"/>
                    <a:pt x="23" y="72"/>
                  </a:cubicBezTo>
                  <a:cubicBezTo>
                    <a:pt x="23" y="106"/>
                    <a:pt x="23" y="106"/>
                    <a:pt x="23" y="106"/>
                  </a:cubicBezTo>
                  <a:cubicBezTo>
                    <a:pt x="0" y="106"/>
                    <a:pt x="0" y="106"/>
                    <a:pt x="0" y="106"/>
                  </a:cubicBezTo>
                  <a:lnTo>
                    <a:pt x="0" y="0"/>
                  </a:lnTo>
                  <a:close/>
                  <a:moveTo>
                    <a:pt x="46" y="51"/>
                  </a:moveTo>
                  <a:cubicBezTo>
                    <a:pt x="58" y="51"/>
                    <a:pt x="64" y="45"/>
                    <a:pt x="64" y="36"/>
                  </a:cubicBezTo>
                  <a:cubicBezTo>
                    <a:pt x="64" y="36"/>
                    <a:pt x="64" y="36"/>
                    <a:pt x="64" y="36"/>
                  </a:cubicBezTo>
                  <a:cubicBezTo>
                    <a:pt x="64" y="26"/>
                    <a:pt x="57" y="21"/>
                    <a:pt x="46" y="21"/>
                  </a:cubicBezTo>
                  <a:cubicBezTo>
                    <a:pt x="23" y="21"/>
                    <a:pt x="23" y="21"/>
                    <a:pt x="23" y="21"/>
                  </a:cubicBezTo>
                  <a:cubicBezTo>
                    <a:pt x="23" y="51"/>
                    <a:pt x="23" y="51"/>
                    <a:pt x="23" y="51"/>
                  </a:cubicBezTo>
                  <a:lnTo>
                    <a:pt x="4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87"/>
            <p:cNvSpPr>
              <a:spLocks/>
            </p:cNvSpPr>
            <p:nvPr/>
          </p:nvSpPr>
          <p:spPr bwMode="auto">
            <a:xfrm>
              <a:off x="27305" y="2827337"/>
              <a:ext cx="127000" cy="187325"/>
            </a:xfrm>
            <a:custGeom>
              <a:avLst/>
              <a:gdLst>
                <a:gd name="T0" fmla="*/ 25 w 34"/>
                <a:gd name="T1" fmla="*/ 50 h 50"/>
                <a:gd name="T2" fmla="*/ 14 w 34"/>
                <a:gd name="T3" fmla="*/ 27 h 50"/>
                <a:gd name="T4" fmla="*/ 8 w 34"/>
                <a:gd name="T5" fmla="*/ 12 h 50"/>
                <a:gd name="T6" fmla="*/ 7 w 34"/>
                <a:gd name="T7" fmla="*/ 12 h 50"/>
                <a:gd name="T8" fmla="*/ 8 w 34"/>
                <a:gd name="T9" fmla="*/ 26 h 50"/>
                <a:gd name="T10" fmla="*/ 8 w 34"/>
                <a:gd name="T11" fmla="*/ 50 h 50"/>
                <a:gd name="T12" fmla="*/ 0 w 34"/>
                <a:gd name="T13" fmla="*/ 50 h 50"/>
                <a:gd name="T14" fmla="*/ 0 w 34"/>
                <a:gd name="T15" fmla="*/ 0 h 50"/>
                <a:gd name="T16" fmla="*/ 9 w 34"/>
                <a:gd name="T17" fmla="*/ 0 h 50"/>
                <a:gd name="T18" fmla="*/ 21 w 34"/>
                <a:gd name="T19" fmla="*/ 24 h 50"/>
                <a:gd name="T20" fmla="*/ 27 w 34"/>
                <a:gd name="T21" fmla="*/ 37 h 50"/>
                <a:gd name="T22" fmla="*/ 27 w 34"/>
                <a:gd name="T23" fmla="*/ 37 h 50"/>
                <a:gd name="T24" fmla="*/ 26 w 34"/>
                <a:gd name="T25" fmla="*/ 23 h 50"/>
                <a:gd name="T26" fmla="*/ 26 w 34"/>
                <a:gd name="T27" fmla="*/ 0 h 50"/>
                <a:gd name="T28" fmla="*/ 34 w 34"/>
                <a:gd name="T29" fmla="*/ 0 h 50"/>
                <a:gd name="T30" fmla="*/ 34 w 34"/>
                <a:gd name="T31" fmla="*/ 50 h 50"/>
                <a:gd name="T32" fmla="*/ 25 w 34"/>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0">
                  <a:moveTo>
                    <a:pt x="25" y="50"/>
                  </a:moveTo>
                  <a:cubicBezTo>
                    <a:pt x="14" y="27"/>
                    <a:pt x="14" y="27"/>
                    <a:pt x="14" y="27"/>
                  </a:cubicBezTo>
                  <a:cubicBezTo>
                    <a:pt x="11" y="21"/>
                    <a:pt x="8" y="15"/>
                    <a:pt x="8" y="12"/>
                  </a:cubicBezTo>
                  <a:cubicBezTo>
                    <a:pt x="7" y="12"/>
                    <a:pt x="7" y="12"/>
                    <a:pt x="7" y="12"/>
                  </a:cubicBezTo>
                  <a:cubicBezTo>
                    <a:pt x="8" y="16"/>
                    <a:pt x="8" y="21"/>
                    <a:pt x="8" y="26"/>
                  </a:cubicBezTo>
                  <a:cubicBezTo>
                    <a:pt x="8" y="50"/>
                    <a:pt x="8" y="50"/>
                    <a:pt x="8" y="50"/>
                  </a:cubicBezTo>
                  <a:cubicBezTo>
                    <a:pt x="0" y="50"/>
                    <a:pt x="0" y="50"/>
                    <a:pt x="0" y="50"/>
                  </a:cubicBezTo>
                  <a:cubicBezTo>
                    <a:pt x="0" y="0"/>
                    <a:pt x="0" y="0"/>
                    <a:pt x="0" y="0"/>
                  </a:cubicBezTo>
                  <a:cubicBezTo>
                    <a:pt x="9" y="0"/>
                    <a:pt x="9" y="0"/>
                    <a:pt x="9" y="0"/>
                  </a:cubicBezTo>
                  <a:cubicBezTo>
                    <a:pt x="21" y="24"/>
                    <a:pt x="21" y="24"/>
                    <a:pt x="21" y="24"/>
                  </a:cubicBezTo>
                  <a:cubicBezTo>
                    <a:pt x="24" y="29"/>
                    <a:pt x="26" y="35"/>
                    <a:pt x="27" y="37"/>
                  </a:cubicBezTo>
                  <a:cubicBezTo>
                    <a:pt x="27" y="37"/>
                    <a:pt x="27" y="37"/>
                    <a:pt x="27" y="37"/>
                  </a:cubicBezTo>
                  <a:cubicBezTo>
                    <a:pt x="27" y="35"/>
                    <a:pt x="26" y="27"/>
                    <a:pt x="26" y="23"/>
                  </a:cubicBezTo>
                  <a:cubicBezTo>
                    <a:pt x="26" y="0"/>
                    <a:pt x="26" y="0"/>
                    <a:pt x="26" y="0"/>
                  </a:cubicBezTo>
                  <a:cubicBezTo>
                    <a:pt x="34" y="0"/>
                    <a:pt x="34" y="0"/>
                    <a:pt x="34" y="0"/>
                  </a:cubicBezTo>
                  <a:cubicBezTo>
                    <a:pt x="34" y="50"/>
                    <a:pt x="34" y="50"/>
                    <a:pt x="34" y="50"/>
                  </a:cubicBezTo>
                  <a:lnTo>
                    <a:pt x="25"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88"/>
            <p:cNvSpPr>
              <a:spLocks noEditPoints="1"/>
            </p:cNvSpPr>
            <p:nvPr/>
          </p:nvSpPr>
          <p:spPr bwMode="auto">
            <a:xfrm>
              <a:off x="176530" y="2876550"/>
              <a:ext cx="112713" cy="142875"/>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0"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2"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89"/>
            <p:cNvSpPr>
              <a:spLocks/>
            </p:cNvSpPr>
            <p:nvPr/>
          </p:nvSpPr>
          <p:spPr bwMode="auto">
            <a:xfrm>
              <a:off x="305118" y="2876550"/>
              <a:ext cx="184150" cy="138113"/>
            </a:xfrm>
            <a:custGeom>
              <a:avLst/>
              <a:gdLst>
                <a:gd name="T0" fmla="*/ 38 w 49"/>
                <a:gd name="T1" fmla="*/ 37 h 37"/>
                <a:gd name="T2" fmla="*/ 31 w 49"/>
                <a:gd name="T3" fmla="*/ 37 h 37"/>
                <a:gd name="T4" fmla="*/ 27 w 49"/>
                <a:gd name="T5" fmla="*/ 20 h 37"/>
                <a:gd name="T6" fmla="*/ 24 w 49"/>
                <a:gd name="T7" fmla="*/ 10 h 37"/>
                <a:gd name="T8" fmla="*/ 24 w 49"/>
                <a:gd name="T9" fmla="*/ 10 h 37"/>
                <a:gd name="T10" fmla="*/ 22 w 49"/>
                <a:gd name="T11" fmla="*/ 21 h 37"/>
                <a:gd name="T12" fmla="*/ 17 w 49"/>
                <a:gd name="T13" fmla="*/ 37 h 37"/>
                <a:gd name="T14" fmla="*/ 10 w 49"/>
                <a:gd name="T15" fmla="*/ 37 h 37"/>
                <a:gd name="T16" fmla="*/ 0 w 49"/>
                <a:gd name="T17" fmla="*/ 1 h 37"/>
                <a:gd name="T18" fmla="*/ 8 w 49"/>
                <a:gd name="T19" fmla="*/ 0 h 37"/>
                <a:gd name="T20" fmla="*/ 12 w 49"/>
                <a:gd name="T21" fmla="*/ 18 h 37"/>
                <a:gd name="T22" fmla="*/ 14 w 49"/>
                <a:gd name="T23" fmla="*/ 27 h 37"/>
                <a:gd name="T24" fmla="*/ 14 w 49"/>
                <a:gd name="T25" fmla="*/ 27 h 37"/>
                <a:gd name="T26" fmla="*/ 16 w 49"/>
                <a:gd name="T27" fmla="*/ 17 h 37"/>
                <a:gd name="T28" fmla="*/ 21 w 49"/>
                <a:gd name="T29" fmla="*/ 1 h 37"/>
                <a:gd name="T30" fmla="*/ 28 w 49"/>
                <a:gd name="T31" fmla="*/ 1 h 37"/>
                <a:gd name="T32" fmla="*/ 32 w 49"/>
                <a:gd name="T33" fmla="*/ 17 h 37"/>
                <a:gd name="T34" fmla="*/ 35 w 49"/>
                <a:gd name="T35" fmla="*/ 27 h 37"/>
                <a:gd name="T36" fmla="*/ 35 w 49"/>
                <a:gd name="T37" fmla="*/ 27 h 37"/>
                <a:gd name="T38" fmla="*/ 37 w 49"/>
                <a:gd name="T39" fmla="*/ 17 h 37"/>
                <a:gd name="T40" fmla="*/ 41 w 49"/>
                <a:gd name="T41" fmla="*/ 1 h 37"/>
                <a:gd name="T42" fmla="*/ 49 w 49"/>
                <a:gd name="T43" fmla="*/ 1 h 37"/>
                <a:gd name="T44" fmla="*/ 38 w 49"/>
                <a:gd name="T4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7">
                  <a:moveTo>
                    <a:pt x="38" y="37"/>
                  </a:moveTo>
                  <a:cubicBezTo>
                    <a:pt x="31" y="37"/>
                    <a:pt x="31" y="37"/>
                    <a:pt x="31" y="37"/>
                  </a:cubicBezTo>
                  <a:cubicBezTo>
                    <a:pt x="27" y="20"/>
                    <a:pt x="27" y="20"/>
                    <a:pt x="27" y="20"/>
                  </a:cubicBezTo>
                  <a:cubicBezTo>
                    <a:pt x="25" y="16"/>
                    <a:pt x="24" y="10"/>
                    <a:pt x="24" y="10"/>
                  </a:cubicBezTo>
                  <a:cubicBezTo>
                    <a:pt x="24" y="10"/>
                    <a:pt x="24" y="10"/>
                    <a:pt x="24" y="10"/>
                  </a:cubicBezTo>
                  <a:cubicBezTo>
                    <a:pt x="24" y="10"/>
                    <a:pt x="23" y="14"/>
                    <a:pt x="22" y="21"/>
                  </a:cubicBezTo>
                  <a:cubicBezTo>
                    <a:pt x="17" y="37"/>
                    <a:pt x="17" y="37"/>
                    <a:pt x="17" y="37"/>
                  </a:cubicBezTo>
                  <a:cubicBezTo>
                    <a:pt x="10" y="37"/>
                    <a:pt x="10" y="37"/>
                    <a:pt x="10" y="37"/>
                  </a:cubicBezTo>
                  <a:cubicBezTo>
                    <a:pt x="0" y="1"/>
                    <a:pt x="0" y="1"/>
                    <a:pt x="0" y="1"/>
                  </a:cubicBezTo>
                  <a:cubicBezTo>
                    <a:pt x="8" y="0"/>
                    <a:pt x="8" y="0"/>
                    <a:pt x="8" y="0"/>
                  </a:cubicBezTo>
                  <a:cubicBezTo>
                    <a:pt x="12" y="18"/>
                    <a:pt x="12" y="18"/>
                    <a:pt x="12" y="18"/>
                  </a:cubicBezTo>
                  <a:cubicBezTo>
                    <a:pt x="13" y="22"/>
                    <a:pt x="14" y="27"/>
                    <a:pt x="14" y="27"/>
                  </a:cubicBezTo>
                  <a:cubicBezTo>
                    <a:pt x="14" y="27"/>
                    <a:pt x="14" y="27"/>
                    <a:pt x="14" y="27"/>
                  </a:cubicBezTo>
                  <a:cubicBezTo>
                    <a:pt x="14" y="27"/>
                    <a:pt x="15" y="22"/>
                    <a:pt x="16" y="17"/>
                  </a:cubicBezTo>
                  <a:cubicBezTo>
                    <a:pt x="21" y="1"/>
                    <a:pt x="21" y="1"/>
                    <a:pt x="21" y="1"/>
                  </a:cubicBezTo>
                  <a:cubicBezTo>
                    <a:pt x="28" y="1"/>
                    <a:pt x="28" y="1"/>
                    <a:pt x="28" y="1"/>
                  </a:cubicBezTo>
                  <a:cubicBezTo>
                    <a:pt x="32" y="17"/>
                    <a:pt x="32" y="17"/>
                    <a:pt x="32" y="17"/>
                  </a:cubicBezTo>
                  <a:cubicBezTo>
                    <a:pt x="34" y="23"/>
                    <a:pt x="35" y="27"/>
                    <a:pt x="35" y="27"/>
                  </a:cubicBezTo>
                  <a:cubicBezTo>
                    <a:pt x="35" y="27"/>
                    <a:pt x="35" y="27"/>
                    <a:pt x="35" y="27"/>
                  </a:cubicBezTo>
                  <a:cubicBezTo>
                    <a:pt x="35" y="27"/>
                    <a:pt x="36" y="22"/>
                    <a:pt x="37" y="17"/>
                  </a:cubicBezTo>
                  <a:cubicBezTo>
                    <a:pt x="41" y="1"/>
                    <a:pt x="41" y="1"/>
                    <a:pt x="41" y="1"/>
                  </a:cubicBezTo>
                  <a:cubicBezTo>
                    <a:pt x="49" y="1"/>
                    <a:pt x="49" y="1"/>
                    <a:pt x="49" y="1"/>
                  </a:cubicBezTo>
                  <a:lnTo>
                    <a:pt x="38"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90"/>
            <p:cNvSpPr>
              <a:spLocks noEditPoints="1"/>
            </p:cNvSpPr>
            <p:nvPr/>
          </p:nvSpPr>
          <p:spPr bwMode="auto">
            <a:xfrm>
              <a:off x="571818" y="2827337"/>
              <a:ext cx="127000" cy="187325"/>
            </a:xfrm>
            <a:custGeom>
              <a:avLst/>
              <a:gdLst>
                <a:gd name="T0" fmla="*/ 24 w 34"/>
                <a:gd name="T1" fmla="*/ 50 h 50"/>
                <a:gd name="T2" fmla="*/ 20 w 34"/>
                <a:gd name="T3" fmla="*/ 42 h 50"/>
                <a:gd name="T4" fmla="*/ 11 w 34"/>
                <a:gd name="T5" fmla="*/ 30 h 50"/>
                <a:gd name="T6" fmla="*/ 8 w 34"/>
                <a:gd name="T7" fmla="*/ 28 h 50"/>
                <a:gd name="T8" fmla="*/ 8 w 34"/>
                <a:gd name="T9" fmla="*/ 50 h 50"/>
                <a:gd name="T10" fmla="*/ 0 w 34"/>
                <a:gd name="T11" fmla="*/ 50 h 50"/>
                <a:gd name="T12" fmla="*/ 0 w 34"/>
                <a:gd name="T13" fmla="*/ 0 h 50"/>
                <a:gd name="T14" fmla="*/ 15 w 34"/>
                <a:gd name="T15" fmla="*/ 0 h 50"/>
                <a:gd name="T16" fmla="*/ 31 w 34"/>
                <a:gd name="T17" fmla="*/ 14 h 50"/>
                <a:gd name="T18" fmla="*/ 19 w 34"/>
                <a:gd name="T19" fmla="*/ 28 h 50"/>
                <a:gd name="T20" fmla="*/ 26 w 34"/>
                <a:gd name="T21" fmla="*/ 38 h 50"/>
                <a:gd name="T22" fmla="*/ 34 w 34"/>
                <a:gd name="T23" fmla="*/ 50 h 50"/>
                <a:gd name="T24" fmla="*/ 24 w 34"/>
                <a:gd name="T25" fmla="*/ 50 h 50"/>
                <a:gd name="T26" fmla="*/ 12 w 34"/>
                <a:gd name="T27" fmla="*/ 7 h 50"/>
                <a:gd name="T28" fmla="*/ 8 w 34"/>
                <a:gd name="T29" fmla="*/ 7 h 50"/>
                <a:gd name="T30" fmla="*/ 8 w 34"/>
                <a:gd name="T31" fmla="*/ 23 h 50"/>
                <a:gd name="T32" fmla="*/ 12 w 34"/>
                <a:gd name="T33" fmla="*/ 23 h 50"/>
                <a:gd name="T34" fmla="*/ 20 w 34"/>
                <a:gd name="T35" fmla="*/ 20 h 50"/>
                <a:gd name="T36" fmla="*/ 22 w 34"/>
                <a:gd name="T37" fmla="*/ 14 h 50"/>
                <a:gd name="T38" fmla="*/ 12 w 34"/>
                <a:gd name="T3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24" y="50"/>
                  </a:moveTo>
                  <a:cubicBezTo>
                    <a:pt x="20" y="42"/>
                    <a:pt x="20" y="42"/>
                    <a:pt x="20" y="42"/>
                  </a:cubicBezTo>
                  <a:cubicBezTo>
                    <a:pt x="16" y="36"/>
                    <a:pt x="14" y="33"/>
                    <a:pt x="11" y="30"/>
                  </a:cubicBezTo>
                  <a:cubicBezTo>
                    <a:pt x="10" y="29"/>
                    <a:pt x="9" y="28"/>
                    <a:pt x="8" y="28"/>
                  </a:cubicBezTo>
                  <a:cubicBezTo>
                    <a:pt x="8" y="50"/>
                    <a:pt x="8" y="50"/>
                    <a:pt x="8" y="50"/>
                  </a:cubicBezTo>
                  <a:cubicBezTo>
                    <a:pt x="0" y="50"/>
                    <a:pt x="0" y="50"/>
                    <a:pt x="0" y="50"/>
                  </a:cubicBezTo>
                  <a:cubicBezTo>
                    <a:pt x="0" y="0"/>
                    <a:pt x="0" y="0"/>
                    <a:pt x="0" y="0"/>
                  </a:cubicBezTo>
                  <a:cubicBezTo>
                    <a:pt x="15" y="0"/>
                    <a:pt x="15" y="0"/>
                    <a:pt x="15" y="0"/>
                  </a:cubicBezTo>
                  <a:cubicBezTo>
                    <a:pt x="26" y="0"/>
                    <a:pt x="31" y="7"/>
                    <a:pt x="31" y="14"/>
                  </a:cubicBezTo>
                  <a:cubicBezTo>
                    <a:pt x="31" y="21"/>
                    <a:pt x="26" y="28"/>
                    <a:pt x="19" y="28"/>
                  </a:cubicBezTo>
                  <a:cubicBezTo>
                    <a:pt x="21" y="29"/>
                    <a:pt x="24" y="34"/>
                    <a:pt x="26" y="38"/>
                  </a:cubicBezTo>
                  <a:cubicBezTo>
                    <a:pt x="34" y="50"/>
                    <a:pt x="34" y="50"/>
                    <a:pt x="34" y="50"/>
                  </a:cubicBezTo>
                  <a:lnTo>
                    <a:pt x="24" y="50"/>
                  </a:lnTo>
                  <a:close/>
                  <a:moveTo>
                    <a:pt x="12" y="7"/>
                  </a:moveTo>
                  <a:cubicBezTo>
                    <a:pt x="8" y="7"/>
                    <a:pt x="8" y="7"/>
                    <a:pt x="8" y="7"/>
                  </a:cubicBezTo>
                  <a:cubicBezTo>
                    <a:pt x="8" y="23"/>
                    <a:pt x="8" y="23"/>
                    <a:pt x="8" y="23"/>
                  </a:cubicBezTo>
                  <a:cubicBezTo>
                    <a:pt x="12" y="23"/>
                    <a:pt x="12" y="23"/>
                    <a:pt x="12" y="23"/>
                  </a:cubicBezTo>
                  <a:cubicBezTo>
                    <a:pt x="16" y="23"/>
                    <a:pt x="19" y="22"/>
                    <a:pt x="20" y="20"/>
                  </a:cubicBezTo>
                  <a:cubicBezTo>
                    <a:pt x="22" y="19"/>
                    <a:pt x="22" y="17"/>
                    <a:pt x="22" y="14"/>
                  </a:cubicBezTo>
                  <a:cubicBezTo>
                    <a:pt x="22" y="9"/>
                    <a:pt x="20" y="7"/>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91"/>
            <p:cNvSpPr>
              <a:spLocks noEditPoints="1"/>
            </p:cNvSpPr>
            <p:nvPr/>
          </p:nvSpPr>
          <p:spPr bwMode="auto">
            <a:xfrm>
              <a:off x="706755" y="2876550"/>
              <a:ext cx="112713" cy="142875"/>
            </a:xfrm>
            <a:custGeom>
              <a:avLst/>
              <a:gdLst>
                <a:gd name="T0" fmla="*/ 9 w 30"/>
                <a:gd name="T1" fmla="*/ 21 h 38"/>
                <a:gd name="T2" fmla="*/ 9 w 30"/>
                <a:gd name="T3" fmla="*/ 21 h 38"/>
                <a:gd name="T4" fmla="*/ 18 w 30"/>
                <a:gd name="T5" fmla="*/ 32 h 38"/>
                <a:gd name="T6" fmla="*/ 27 w 30"/>
                <a:gd name="T7" fmla="*/ 28 h 38"/>
                <a:gd name="T8" fmla="*/ 30 w 30"/>
                <a:gd name="T9" fmla="*/ 33 h 38"/>
                <a:gd name="T10" fmla="*/ 17 w 30"/>
                <a:gd name="T11" fmla="*/ 38 h 38"/>
                <a:gd name="T12" fmla="*/ 0 w 30"/>
                <a:gd name="T13" fmla="*/ 19 h 38"/>
                <a:gd name="T14" fmla="*/ 4 w 30"/>
                <a:gd name="T15" fmla="*/ 5 h 38"/>
                <a:gd name="T16" fmla="*/ 16 w 30"/>
                <a:gd name="T17" fmla="*/ 0 h 38"/>
                <a:gd name="T18" fmla="*/ 26 w 30"/>
                <a:gd name="T19" fmla="*/ 3 h 38"/>
                <a:gd name="T20" fmla="*/ 30 w 30"/>
                <a:gd name="T21" fmla="*/ 19 h 38"/>
                <a:gd name="T22" fmla="*/ 30 w 30"/>
                <a:gd name="T23" fmla="*/ 21 h 38"/>
                <a:gd name="T24" fmla="*/ 9 w 30"/>
                <a:gd name="T25" fmla="*/ 21 h 38"/>
                <a:gd name="T26" fmla="*/ 16 w 30"/>
                <a:gd name="T27" fmla="*/ 6 h 38"/>
                <a:gd name="T28" fmla="*/ 9 w 30"/>
                <a:gd name="T29" fmla="*/ 15 h 38"/>
                <a:gd name="T30" fmla="*/ 22 w 30"/>
                <a:gd name="T31" fmla="*/ 15 h 38"/>
                <a:gd name="T32" fmla="*/ 16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9" y="21"/>
                  </a:moveTo>
                  <a:cubicBezTo>
                    <a:pt x="9" y="21"/>
                    <a:pt x="9" y="21"/>
                    <a:pt x="9" y="21"/>
                  </a:cubicBezTo>
                  <a:cubicBezTo>
                    <a:pt x="9" y="26"/>
                    <a:pt x="11" y="32"/>
                    <a:pt x="18" y="32"/>
                  </a:cubicBezTo>
                  <a:cubicBezTo>
                    <a:pt x="21" y="32"/>
                    <a:pt x="24" y="31"/>
                    <a:pt x="27" y="28"/>
                  </a:cubicBezTo>
                  <a:cubicBezTo>
                    <a:pt x="30" y="33"/>
                    <a:pt x="30" y="33"/>
                    <a:pt x="30" y="33"/>
                  </a:cubicBezTo>
                  <a:cubicBezTo>
                    <a:pt x="26" y="36"/>
                    <a:pt x="22" y="38"/>
                    <a:pt x="17" y="38"/>
                  </a:cubicBezTo>
                  <a:cubicBezTo>
                    <a:pt x="6" y="38"/>
                    <a:pt x="0" y="30"/>
                    <a:pt x="0" y="19"/>
                  </a:cubicBezTo>
                  <a:cubicBezTo>
                    <a:pt x="0" y="12"/>
                    <a:pt x="1" y="8"/>
                    <a:pt x="4" y="5"/>
                  </a:cubicBezTo>
                  <a:cubicBezTo>
                    <a:pt x="7" y="1"/>
                    <a:pt x="11" y="0"/>
                    <a:pt x="16" y="0"/>
                  </a:cubicBezTo>
                  <a:cubicBezTo>
                    <a:pt x="19" y="0"/>
                    <a:pt x="23" y="1"/>
                    <a:pt x="26" y="3"/>
                  </a:cubicBezTo>
                  <a:cubicBezTo>
                    <a:pt x="29" y="6"/>
                    <a:pt x="30" y="11"/>
                    <a:pt x="30" y="19"/>
                  </a:cubicBezTo>
                  <a:cubicBezTo>
                    <a:pt x="30" y="21"/>
                    <a:pt x="30" y="21"/>
                    <a:pt x="30" y="21"/>
                  </a:cubicBezTo>
                  <a:lnTo>
                    <a:pt x="9" y="21"/>
                  </a:lnTo>
                  <a:close/>
                  <a:moveTo>
                    <a:pt x="16" y="6"/>
                  </a:moveTo>
                  <a:cubicBezTo>
                    <a:pt x="11" y="6"/>
                    <a:pt x="9" y="9"/>
                    <a:pt x="9" y="15"/>
                  </a:cubicBezTo>
                  <a:cubicBezTo>
                    <a:pt x="22" y="15"/>
                    <a:pt x="22" y="15"/>
                    <a:pt x="22" y="15"/>
                  </a:cubicBezTo>
                  <a:cubicBezTo>
                    <a:pt x="22" y="9"/>
                    <a:pt x="20" y="6"/>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92"/>
            <p:cNvSpPr>
              <a:spLocks/>
            </p:cNvSpPr>
            <p:nvPr/>
          </p:nvSpPr>
          <p:spPr bwMode="auto">
            <a:xfrm>
              <a:off x="841693" y="2816225"/>
              <a:ext cx="52388" cy="203200"/>
            </a:xfrm>
            <a:custGeom>
              <a:avLst/>
              <a:gdLst>
                <a:gd name="T0" fmla="*/ 9 w 14"/>
                <a:gd name="T1" fmla="*/ 54 h 54"/>
                <a:gd name="T2" fmla="*/ 1 w 14"/>
                <a:gd name="T3" fmla="*/ 43 h 54"/>
                <a:gd name="T4" fmla="*/ 1 w 14"/>
                <a:gd name="T5" fmla="*/ 12 h 54"/>
                <a:gd name="T6" fmla="*/ 0 w 14"/>
                <a:gd name="T7" fmla="*/ 2 h 54"/>
                <a:gd name="T8" fmla="*/ 9 w 14"/>
                <a:gd name="T9" fmla="*/ 0 h 54"/>
                <a:gd name="T10" fmla="*/ 9 w 14"/>
                <a:gd name="T11" fmla="*/ 10 h 54"/>
                <a:gd name="T12" fmla="*/ 9 w 14"/>
                <a:gd name="T13" fmla="*/ 41 h 54"/>
                <a:gd name="T14" fmla="*/ 10 w 14"/>
                <a:gd name="T15" fmla="*/ 47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3"/>
                  </a:cubicBezTo>
                  <a:cubicBezTo>
                    <a:pt x="1" y="12"/>
                    <a:pt x="1" y="12"/>
                    <a:pt x="1" y="12"/>
                  </a:cubicBezTo>
                  <a:cubicBezTo>
                    <a:pt x="1" y="7"/>
                    <a:pt x="1" y="5"/>
                    <a:pt x="0" y="2"/>
                  </a:cubicBezTo>
                  <a:cubicBezTo>
                    <a:pt x="9" y="0"/>
                    <a:pt x="9" y="0"/>
                    <a:pt x="9" y="0"/>
                  </a:cubicBezTo>
                  <a:cubicBezTo>
                    <a:pt x="9" y="2"/>
                    <a:pt x="9" y="5"/>
                    <a:pt x="9" y="10"/>
                  </a:cubicBezTo>
                  <a:cubicBezTo>
                    <a:pt x="9" y="41"/>
                    <a:pt x="9" y="41"/>
                    <a:pt x="9" y="41"/>
                  </a:cubicBezTo>
                  <a:cubicBezTo>
                    <a:pt x="9" y="46"/>
                    <a:pt x="9" y="47"/>
                    <a:pt x="10" y="47"/>
                  </a:cubicBezTo>
                  <a:cubicBezTo>
                    <a:pt x="11" y="48"/>
                    <a:pt x="12" y="48"/>
                    <a:pt x="13" y="48"/>
                  </a:cubicBezTo>
                  <a:cubicBezTo>
                    <a:pt x="14" y="53"/>
                    <a:pt x="14" y="53"/>
                    <a:pt x="14" y="53"/>
                  </a:cubicBezTo>
                  <a:cubicBezTo>
                    <a:pt x="13" y="53"/>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93"/>
            <p:cNvSpPr>
              <a:spLocks noEditPoints="1"/>
            </p:cNvSpPr>
            <p:nvPr/>
          </p:nvSpPr>
          <p:spPr bwMode="auto">
            <a:xfrm>
              <a:off x="908368" y="2819400"/>
              <a:ext cx="38100" cy="195263"/>
            </a:xfrm>
            <a:custGeom>
              <a:avLst/>
              <a:gdLst>
                <a:gd name="T0" fmla="*/ 5 w 10"/>
                <a:gd name="T1" fmla="*/ 10 h 52"/>
                <a:gd name="T2" fmla="*/ 0 w 10"/>
                <a:gd name="T3" fmla="*/ 5 h 52"/>
                <a:gd name="T4" fmla="*/ 5 w 10"/>
                <a:gd name="T5" fmla="*/ 0 h 52"/>
                <a:gd name="T6" fmla="*/ 10 w 10"/>
                <a:gd name="T7" fmla="*/ 5 h 52"/>
                <a:gd name="T8" fmla="*/ 5 w 10"/>
                <a:gd name="T9" fmla="*/ 10 h 52"/>
                <a:gd name="T10" fmla="*/ 1 w 10"/>
                <a:gd name="T11" fmla="*/ 52 h 52"/>
                <a:gd name="T12" fmla="*/ 1 w 10"/>
                <a:gd name="T13" fmla="*/ 16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0"/>
                  </a:moveTo>
                  <a:cubicBezTo>
                    <a:pt x="2" y="10"/>
                    <a:pt x="0" y="8"/>
                    <a:pt x="0" y="5"/>
                  </a:cubicBezTo>
                  <a:cubicBezTo>
                    <a:pt x="0" y="2"/>
                    <a:pt x="2" y="0"/>
                    <a:pt x="5" y="0"/>
                  </a:cubicBezTo>
                  <a:cubicBezTo>
                    <a:pt x="8" y="0"/>
                    <a:pt x="10" y="2"/>
                    <a:pt x="10" y="5"/>
                  </a:cubicBezTo>
                  <a:cubicBezTo>
                    <a:pt x="10" y="8"/>
                    <a:pt x="8" y="10"/>
                    <a:pt x="5" y="10"/>
                  </a:cubicBezTo>
                  <a:close/>
                  <a:moveTo>
                    <a:pt x="1" y="52"/>
                  </a:moveTo>
                  <a:cubicBezTo>
                    <a:pt x="1" y="16"/>
                    <a:pt x="1" y="16"/>
                    <a:pt x="1" y="16"/>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94"/>
            <p:cNvSpPr>
              <a:spLocks/>
            </p:cNvSpPr>
            <p:nvPr/>
          </p:nvSpPr>
          <p:spPr bwMode="auto">
            <a:xfrm>
              <a:off x="968693" y="2876550"/>
              <a:ext cx="101600" cy="142875"/>
            </a:xfrm>
            <a:custGeom>
              <a:avLst/>
              <a:gdLst>
                <a:gd name="T0" fmla="*/ 16 w 27"/>
                <a:gd name="T1" fmla="*/ 38 h 38"/>
                <a:gd name="T2" fmla="*/ 0 w 27"/>
                <a:gd name="T3" fmla="*/ 19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4 w 27"/>
                <a:gd name="T21" fmla="*/ 28 h 38"/>
                <a:gd name="T22" fmla="*/ 27 w 27"/>
                <a:gd name="T23" fmla="*/ 33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19"/>
                  </a:cubicBezTo>
                  <a:cubicBezTo>
                    <a:pt x="0" y="6"/>
                    <a:pt x="8" y="0"/>
                    <a:pt x="16" y="0"/>
                  </a:cubicBezTo>
                  <a:cubicBezTo>
                    <a:pt x="20" y="0"/>
                    <a:pt x="23" y="1"/>
                    <a:pt x="26" y="4"/>
                  </a:cubicBezTo>
                  <a:cubicBezTo>
                    <a:pt x="22" y="9"/>
                    <a:pt x="22" y="9"/>
                    <a:pt x="22" y="9"/>
                  </a:cubicBezTo>
                  <a:cubicBezTo>
                    <a:pt x="20" y="7"/>
                    <a:pt x="18" y="6"/>
                    <a:pt x="16" y="6"/>
                  </a:cubicBezTo>
                  <a:cubicBezTo>
                    <a:pt x="14" y="6"/>
                    <a:pt x="12" y="7"/>
                    <a:pt x="10" y="10"/>
                  </a:cubicBezTo>
                  <a:cubicBezTo>
                    <a:pt x="9" y="12"/>
                    <a:pt x="9" y="15"/>
                    <a:pt x="9" y="20"/>
                  </a:cubicBezTo>
                  <a:cubicBezTo>
                    <a:pt x="9" y="25"/>
                    <a:pt x="10" y="28"/>
                    <a:pt x="11" y="30"/>
                  </a:cubicBezTo>
                  <a:cubicBezTo>
                    <a:pt x="13" y="31"/>
                    <a:pt x="14" y="32"/>
                    <a:pt x="16" y="32"/>
                  </a:cubicBezTo>
                  <a:cubicBezTo>
                    <a:pt x="19" y="32"/>
                    <a:pt x="21" y="31"/>
                    <a:pt x="24" y="28"/>
                  </a:cubicBezTo>
                  <a:cubicBezTo>
                    <a:pt x="27" y="33"/>
                    <a:pt x="27" y="33"/>
                    <a:pt x="27" y="33"/>
                  </a:cubicBezTo>
                  <a:cubicBezTo>
                    <a:pt x="24" y="36"/>
                    <a:pt x="21"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95"/>
            <p:cNvSpPr>
              <a:spLocks noEditPoints="1"/>
            </p:cNvSpPr>
            <p:nvPr/>
          </p:nvSpPr>
          <p:spPr bwMode="auto">
            <a:xfrm>
              <a:off x="1078230" y="2976562"/>
              <a:ext cx="36513" cy="42863"/>
            </a:xfrm>
            <a:custGeom>
              <a:avLst/>
              <a:gdLst>
                <a:gd name="T0" fmla="*/ 5 w 10"/>
                <a:gd name="T1" fmla="*/ 11 h 11"/>
                <a:gd name="T2" fmla="*/ 0 w 10"/>
                <a:gd name="T3" fmla="*/ 5 h 11"/>
                <a:gd name="T4" fmla="*/ 5 w 10"/>
                <a:gd name="T5" fmla="*/ 0 h 11"/>
                <a:gd name="T6" fmla="*/ 10 w 10"/>
                <a:gd name="T7" fmla="*/ 5 h 11"/>
                <a:gd name="T8" fmla="*/ 5 w 10"/>
                <a:gd name="T9" fmla="*/ 11 h 11"/>
                <a:gd name="T10" fmla="*/ 5 w 10"/>
                <a:gd name="T11" fmla="*/ 1 h 11"/>
                <a:gd name="T12" fmla="*/ 1 w 10"/>
                <a:gd name="T13" fmla="*/ 5 h 11"/>
                <a:gd name="T14" fmla="*/ 5 w 10"/>
                <a:gd name="T15" fmla="*/ 10 h 11"/>
                <a:gd name="T16" fmla="*/ 9 w 10"/>
                <a:gd name="T17" fmla="*/ 5 h 11"/>
                <a:gd name="T18" fmla="*/ 5 w 10"/>
                <a:gd name="T19" fmla="*/ 1 h 11"/>
                <a:gd name="T20" fmla="*/ 6 w 10"/>
                <a:gd name="T21" fmla="*/ 8 h 11"/>
                <a:gd name="T22" fmla="*/ 6 w 10"/>
                <a:gd name="T23" fmla="*/ 7 h 11"/>
                <a:gd name="T24" fmla="*/ 5 w 10"/>
                <a:gd name="T25" fmla="*/ 6 h 11"/>
                <a:gd name="T26" fmla="*/ 4 w 10"/>
                <a:gd name="T27" fmla="*/ 6 h 11"/>
                <a:gd name="T28" fmla="*/ 4 w 10"/>
                <a:gd name="T29" fmla="*/ 8 h 11"/>
                <a:gd name="T30" fmla="*/ 3 w 10"/>
                <a:gd name="T31" fmla="*/ 8 h 11"/>
                <a:gd name="T32" fmla="*/ 3 w 10"/>
                <a:gd name="T33" fmla="*/ 2 h 11"/>
                <a:gd name="T34" fmla="*/ 5 w 10"/>
                <a:gd name="T35" fmla="*/ 2 h 11"/>
                <a:gd name="T36" fmla="*/ 7 w 10"/>
                <a:gd name="T37" fmla="*/ 4 h 11"/>
                <a:gd name="T38" fmla="*/ 6 w 10"/>
                <a:gd name="T39" fmla="*/ 6 h 11"/>
                <a:gd name="T40" fmla="*/ 6 w 10"/>
                <a:gd name="T41" fmla="*/ 6 h 11"/>
                <a:gd name="T42" fmla="*/ 8 w 10"/>
                <a:gd name="T43" fmla="*/ 8 h 11"/>
                <a:gd name="T44" fmla="*/ 6 w 10"/>
                <a:gd name="T45" fmla="*/ 8 h 11"/>
                <a:gd name="T46" fmla="*/ 6 w 10"/>
                <a:gd name="T47" fmla="*/ 3 h 11"/>
                <a:gd name="T48" fmla="*/ 5 w 10"/>
                <a:gd name="T49" fmla="*/ 3 h 11"/>
                <a:gd name="T50" fmla="*/ 4 w 10"/>
                <a:gd name="T51" fmla="*/ 3 h 11"/>
                <a:gd name="T52" fmla="*/ 4 w 10"/>
                <a:gd name="T53" fmla="*/ 5 h 11"/>
                <a:gd name="T54" fmla="*/ 5 w 10"/>
                <a:gd name="T55" fmla="*/ 5 h 11"/>
                <a:gd name="T56" fmla="*/ 6 w 10"/>
                <a:gd name="T57" fmla="*/ 5 h 11"/>
                <a:gd name="T58" fmla="*/ 6 w 10"/>
                <a:gd name="T59" fmla="*/ 4 h 11"/>
                <a:gd name="T60" fmla="*/ 6 w 10"/>
                <a:gd name="T6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8"/>
                    <a:pt x="0" y="5"/>
                  </a:cubicBezTo>
                  <a:cubicBezTo>
                    <a:pt x="0" y="2"/>
                    <a:pt x="2" y="0"/>
                    <a:pt x="5" y="0"/>
                  </a:cubicBezTo>
                  <a:cubicBezTo>
                    <a:pt x="8" y="0"/>
                    <a:pt x="10" y="2"/>
                    <a:pt x="10" y="5"/>
                  </a:cubicBezTo>
                  <a:cubicBezTo>
                    <a:pt x="10" y="8"/>
                    <a:pt x="8" y="11"/>
                    <a:pt x="5" y="11"/>
                  </a:cubicBezTo>
                  <a:close/>
                  <a:moveTo>
                    <a:pt x="5" y="1"/>
                  </a:moveTo>
                  <a:cubicBezTo>
                    <a:pt x="3" y="1"/>
                    <a:pt x="1" y="3"/>
                    <a:pt x="1" y="5"/>
                  </a:cubicBezTo>
                  <a:cubicBezTo>
                    <a:pt x="1" y="8"/>
                    <a:pt x="3" y="10"/>
                    <a:pt x="5" y="10"/>
                  </a:cubicBezTo>
                  <a:cubicBezTo>
                    <a:pt x="7" y="10"/>
                    <a:pt x="9" y="8"/>
                    <a:pt x="9" y="5"/>
                  </a:cubicBezTo>
                  <a:cubicBezTo>
                    <a:pt x="9" y="3"/>
                    <a:pt x="7" y="1"/>
                    <a:pt x="5" y="1"/>
                  </a:cubicBezTo>
                  <a:close/>
                  <a:moveTo>
                    <a:pt x="6" y="8"/>
                  </a:moveTo>
                  <a:cubicBezTo>
                    <a:pt x="6" y="8"/>
                    <a:pt x="6" y="8"/>
                    <a:pt x="6" y="7"/>
                  </a:cubicBezTo>
                  <a:cubicBezTo>
                    <a:pt x="5" y="6"/>
                    <a:pt x="5" y="6"/>
                    <a:pt x="5" y="6"/>
                  </a:cubicBezTo>
                  <a:cubicBezTo>
                    <a:pt x="5" y="6"/>
                    <a:pt x="4" y="6"/>
                    <a:pt x="4" y="6"/>
                  </a:cubicBezTo>
                  <a:cubicBezTo>
                    <a:pt x="4" y="8"/>
                    <a:pt x="4" y="8"/>
                    <a:pt x="4" y="8"/>
                  </a:cubicBezTo>
                  <a:cubicBezTo>
                    <a:pt x="3" y="8"/>
                    <a:pt x="3" y="8"/>
                    <a:pt x="3" y="8"/>
                  </a:cubicBezTo>
                  <a:cubicBezTo>
                    <a:pt x="3" y="2"/>
                    <a:pt x="3" y="2"/>
                    <a:pt x="3" y="2"/>
                  </a:cubicBezTo>
                  <a:cubicBezTo>
                    <a:pt x="5" y="2"/>
                    <a:pt x="5" y="2"/>
                    <a:pt x="5" y="2"/>
                  </a:cubicBezTo>
                  <a:cubicBezTo>
                    <a:pt x="7" y="2"/>
                    <a:pt x="7" y="3"/>
                    <a:pt x="7" y="4"/>
                  </a:cubicBezTo>
                  <a:cubicBezTo>
                    <a:pt x="7" y="5"/>
                    <a:pt x="7" y="6"/>
                    <a:pt x="6" y="6"/>
                  </a:cubicBezTo>
                  <a:cubicBezTo>
                    <a:pt x="6" y="6"/>
                    <a:pt x="6" y="6"/>
                    <a:pt x="6" y="6"/>
                  </a:cubicBezTo>
                  <a:cubicBezTo>
                    <a:pt x="6" y="6"/>
                    <a:pt x="8" y="8"/>
                    <a:pt x="8" y="8"/>
                  </a:cubicBezTo>
                  <a:lnTo>
                    <a:pt x="6" y="8"/>
                  </a:lnTo>
                  <a:close/>
                  <a:moveTo>
                    <a:pt x="6" y="3"/>
                  </a:moveTo>
                  <a:cubicBezTo>
                    <a:pt x="5" y="3"/>
                    <a:pt x="5" y="3"/>
                    <a:pt x="5" y="3"/>
                  </a:cubicBezTo>
                  <a:cubicBezTo>
                    <a:pt x="4" y="3"/>
                    <a:pt x="4" y="3"/>
                    <a:pt x="4" y="3"/>
                  </a:cubicBezTo>
                  <a:cubicBezTo>
                    <a:pt x="4" y="5"/>
                    <a:pt x="4" y="5"/>
                    <a:pt x="4" y="5"/>
                  </a:cubicBezTo>
                  <a:cubicBezTo>
                    <a:pt x="5" y="5"/>
                    <a:pt x="5" y="5"/>
                    <a:pt x="5" y="5"/>
                  </a:cubicBezTo>
                  <a:cubicBezTo>
                    <a:pt x="5" y="5"/>
                    <a:pt x="6" y="5"/>
                    <a:pt x="6" y="5"/>
                  </a:cubicBezTo>
                  <a:cubicBezTo>
                    <a:pt x="6" y="5"/>
                    <a:pt x="6" y="4"/>
                    <a:pt x="6" y="4"/>
                  </a:cubicBezTo>
                  <a:cubicBezTo>
                    <a:pt x="6" y="4"/>
                    <a:pt x="6"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96"/>
            <p:cNvSpPr>
              <a:spLocks/>
            </p:cNvSpPr>
            <p:nvPr/>
          </p:nvSpPr>
          <p:spPr bwMode="auto">
            <a:xfrm>
              <a:off x="2949893" y="3067050"/>
              <a:ext cx="36513" cy="52388"/>
            </a:xfrm>
            <a:custGeom>
              <a:avLst/>
              <a:gdLst>
                <a:gd name="T0" fmla="*/ 9 w 23"/>
                <a:gd name="T1" fmla="*/ 5 h 33"/>
                <a:gd name="T2" fmla="*/ 0 w 23"/>
                <a:gd name="T3" fmla="*/ 5 h 33"/>
                <a:gd name="T4" fmla="*/ 0 w 23"/>
                <a:gd name="T5" fmla="*/ 0 h 33"/>
                <a:gd name="T6" fmla="*/ 23 w 23"/>
                <a:gd name="T7" fmla="*/ 0 h 33"/>
                <a:gd name="T8" fmla="*/ 23 w 23"/>
                <a:gd name="T9" fmla="*/ 5 h 33"/>
                <a:gd name="T10" fmla="*/ 14 w 23"/>
                <a:gd name="T11" fmla="*/ 5 h 33"/>
                <a:gd name="T12" fmla="*/ 14 w 23"/>
                <a:gd name="T13" fmla="*/ 33 h 33"/>
                <a:gd name="T14" fmla="*/ 9 w 23"/>
                <a:gd name="T15" fmla="*/ 33 h 33"/>
                <a:gd name="T16" fmla="*/ 9 w 23"/>
                <a:gd name="T1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3">
                  <a:moveTo>
                    <a:pt x="9" y="5"/>
                  </a:moveTo>
                  <a:lnTo>
                    <a:pt x="0" y="5"/>
                  </a:lnTo>
                  <a:lnTo>
                    <a:pt x="0" y="0"/>
                  </a:lnTo>
                  <a:lnTo>
                    <a:pt x="23" y="0"/>
                  </a:lnTo>
                  <a:lnTo>
                    <a:pt x="23" y="5"/>
                  </a:lnTo>
                  <a:lnTo>
                    <a:pt x="14" y="5"/>
                  </a:lnTo>
                  <a:lnTo>
                    <a:pt x="14" y="33"/>
                  </a:lnTo>
                  <a:lnTo>
                    <a:pt x="9" y="33"/>
                  </a:lnTo>
                  <a:lnTo>
                    <a:pt x="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97"/>
            <p:cNvSpPr>
              <a:spLocks/>
            </p:cNvSpPr>
            <p:nvPr/>
          </p:nvSpPr>
          <p:spPr bwMode="auto">
            <a:xfrm>
              <a:off x="2997518" y="3067050"/>
              <a:ext cx="49213" cy="52388"/>
            </a:xfrm>
            <a:custGeom>
              <a:avLst/>
              <a:gdLst>
                <a:gd name="T0" fmla="*/ 0 w 31"/>
                <a:gd name="T1" fmla="*/ 0 h 33"/>
                <a:gd name="T2" fmla="*/ 5 w 31"/>
                <a:gd name="T3" fmla="*/ 0 h 33"/>
                <a:gd name="T4" fmla="*/ 17 w 31"/>
                <a:gd name="T5" fmla="*/ 19 h 33"/>
                <a:gd name="T6" fmla="*/ 29 w 31"/>
                <a:gd name="T7" fmla="*/ 0 h 33"/>
                <a:gd name="T8" fmla="*/ 31 w 31"/>
                <a:gd name="T9" fmla="*/ 0 h 33"/>
                <a:gd name="T10" fmla="*/ 31 w 31"/>
                <a:gd name="T11" fmla="*/ 33 h 33"/>
                <a:gd name="T12" fmla="*/ 29 w 31"/>
                <a:gd name="T13" fmla="*/ 33 h 33"/>
                <a:gd name="T14" fmla="*/ 29 w 31"/>
                <a:gd name="T15" fmla="*/ 7 h 33"/>
                <a:gd name="T16" fmla="*/ 17 w 31"/>
                <a:gd name="T17" fmla="*/ 24 h 33"/>
                <a:gd name="T18" fmla="*/ 17 w 31"/>
                <a:gd name="T19" fmla="*/ 24 h 33"/>
                <a:gd name="T20" fmla="*/ 5 w 31"/>
                <a:gd name="T21" fmla="*/ 7 h 33"/>
                <a:gd name="T22" fmla="*/ 5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5" y="0"/>
                  </a:lnTo>
                  <a:lnTo>
                    <a:pt x="17" y="19"/>
                  </a:lnTo>
                  <a:lnTo>
                    <a:pt x="29" y="0"/>
                  </a:lnTo>
                  <a:lnTo>
                    <a:pt x="31" y="0"/>
                  </a:lnTo>
                  <a:lnTo>
                    <a:pt x="31" y="33"/>
                  </a:lnTo>
                  <a:lnTo>
                    <a:pt x="29" y="33"/>
                  </a:lnTo>
                  <a:lnTo>
                    <a:pt x="29" y="7"/>
                  </a:lnTo>
                  <a:lnTo>
                    <a:pt x="17" y="24"/>
                  </a:lnTo>
                  <a:lnTo>
                    <a:pt x="17" y="24"/>
                  </a:lnTo>
                  <a:lnTo>
                    <a:pt x="5" y="7"/>
                  </a:lnTo>
                  <a:lnTo>
                    <a:pt x="5"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6" name="Group 525"/>
          <p:cNvGrpSpPr/>
          <p:nvPr/>
        </p:nvGrpSpPr>
        <p:grpSpPr>
          <a:xfrm>
            <a:off x="4812040" y="1971213"/>
            <a:ext cx="957638" cy="959908"/>
            <a:chOff x="3489643" y="1119187"/>
            <a:chExt cx="4017963" cy="4027488"/>
          </a:xfrm>
        </p:grpSpPr>
        <p:sp>
          <p:nvSpPr>
            <p:cNvPr id="527" name="Rectangle 10"/>
            <p:cNvSpPr>
              <a:spLocks noChangeArrowheads="1"/>
            </p:cNvSpPr>
            <p:nvPr/>
          </p:nvSpPr>
          <p:spPr bwMode="auto">
            <a:xfrm>
              <a:off x="3489643" y="1119187"/>
              <a:ext cx="4017963" cy="4027488"/>
            </a:xfrm>
            <a:prstGeom prst="rect">
              <a:avLst/>
            </a:prstGeom>
            <a:solidFill>
              <a:srgbClr val="7A5A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98"/>
            <p:cNvSpPr>
              <a:spLocks/>
            </p:cNvSpPr>
            <p:nvPr/>
          </p:nvSpPr>
          <p:spPr bwMode="auto">
            <a:xfrm>
              <a:off x="3811905" y="3082925"/>
              <a:ext cx="311150" cy="401638"/>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5 w 83"/>
                <a:gd name="T13" fmla="*/ 31 h 107"/>
                <a:gd name="T14" fmla="*/ 5 w 83"/>
                <a:gd name="T15" fmla="*/ 31 h 107"/>
                <a:gd name="T16" fmla="*/ 41 w 83"/>
                <a:gd name="T17" fmla="*/ 0 h 107"/>
                <a:gd name="T18" fmla="*/ 80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5" y="52"/>
                    <a:pt x="5" y="31"/>
                  </a:cubicBezTo>
                  <a:cubicBezTo>
                    <a:pt x="5" y="31"/>
                    <a:pt x="5" y="31"/>
                    <a:pt x="5" y="31"/>
                  </a:cubicBezTo>
                  <a:cubicBezTo>
                    <a:pt x="5" y="12"/>
                    <a:pt x="20" y="0"/>
                    <a:pt x="41" y="0"/>
                  </a:cubicBezTo>
                  <a:cubicBezTo>
                    <a:pt x="56" y="0"/>
                    <a:pt x="69" y="5"/>
                    <a:pt x="80"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99"/>
            <p:cNvSpPr>
              <a:spLocks/>
            </p:cNvSpPr>
            <p:nvPr/>
          </p:nvSpPr>
          <p:spPr bwMode="auto">
            <a:xfrm>
              <a:off x="4111943" y="3086100"/>
              <a:ext cx="387350" cy="392113"/>
            </a:xfrm>
            <a:custGeom>
              <a:avLst/>
              <a:gdLst>
                <a:gd name="T0" fmla="*/ 95 w 244"/>
                <a:gd name="T1" fmla="*/ 149 h 247"/>
                <a:gd name="T2" fmla="*/ 0 w 244"/>
                <a:gd name="T3" fmla="*/ 0 h 247"/>
                <a:gd name="T4" fmla="*/ 64 w 244"/>
                <a:gd name="T5" fmla="*/ 0 h 247"/>
                <a:gd name="T6" fmla="*/ 123 w 244"/>
                <a:gd name="T7" fmla="*/ 100 h 247"/>
                <a:gd name="T8" fmla="*/ 182 w 244"/>
                <a:gd name="T9" fmla="*/ 0 h 247"/>
                <a:gd name="T10" fmla="*/ 244 w 244"/>
                <a:gd name="T11" fmla="*/ 0 h 247"/>
                <a:gd name="T12" fmla="*/ 149 w 244"/>
                <a:gd name="T13" fmla="*/ 149 h 247"/>
                <a:gd name="T14" fmla="*/ 149 w 244"/>
                <a:gd name="T15" fmla="*/ 247 h 247"/>
                <a:gd name="T16" fmla="*/ 95 w 244"/>
                <a:gd name="T17" fmla="*/ 247 h 247"/>
                <a:gd name="T18" fmla="*/ 95 w 244"/>
                <a:gd name="T19" fmla="*/ 14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47">
                  <a:moveTo>
                    <a:pt x="95" y="149"/>
                  </a:moveTo>
                  <a:lnTo>
                    <a:pt x="0" y="0"/>
                  </a:lnTo>
                  <a:lnTo>
                    <a:pt x="64" y="0"/>
                  </a:lnTo>
                  <a:lnTo>
                    <a:pt x="123" y="100"/>
                  </a:lnTo>
                  <a:lnTo>
                    <a:pt x="182" y="0"/>
                  </a:lnTo>
                  <a:lnTo>
                    <a:pt x="244" y="0"/>
                  </a:lnTo>
                  <a:lnTo>
                    <a:pt x="149" y="149"/>
                  </a:lnTo>
                  <a:lnTo>
                    <a:pt x="149" y="247"/>
                  </a:lnTo>
                  <a:lnTo>
                    <a:pt x="95" y="247"/>
                  </a:lnTo>
                  <a:lnTo>
                    <a:pt x="95"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00"/>
            <p:cNvSpPr>
              <a:spLocks/>
            </p:cNvSpPr>
            <p:nvPr/>
          </p:nvSpPr>
          <p:spPr bwMode="auto">
            <a:xfrm>
              <a:off x="4524693" y="3086100"/>
              <a:ext cx="346075" cy="392113"/>
            </a:xfrm>
            <a:custGeom>
              <a:avLst/>
              <a:gdLst>
                <a:gd name="T0" fmla="*/ 0 w 218"/>
                <a:gd name="T1" fmla="*/ 0 h 247"/>
                <a:gd name="T2" fmla="*/ 50 w 218"/>
                <a:gd name="T3" fmla="*/ 0 h 247"/>
                <a:gd name="T4" fmla="*/ 163 w 218"/>
                <a:gd name="T5" fmla="*/ 152 h 247"/>
                <a:gd name="T6" fmla="*/ 163 w 218"/>
                <a:gd name="T7" fmla="*/ 0 h 247"/>
                <a:gd name="T8" fmla="*/ 218 w 218"/>
                <a:gd name="T9" fmla="*/ 0 h 247"/>
                <a:gd name="T10" fmla="*/ 218 w 218"/>
                <a:gd name="T11" fmla="*/ 247 h 247"/>
                <a:gd name="T12" fmla="*/ 173 w 218"/>
                <a:gd name="T13" fmla="*/ 247 h 247"/>
                <a:gd name="T14" fmla="*/ 52 w 218"/>
                <a:gd name="T15" fmla="*/ 90 h 247"/>
                <a:gd name="T16" fmla="*/ 52 w 218"/>
                <a:gd name="T17" fmla="*/ 247 h 247"/>
                <a:gd name="T18" fmla="*/ 0 w 218"/>
                <a:gd name="T19" fmla="*/ 247 h 247"/>
                <a:gd name="T20" fmla="*/ 0 w 218"/>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47">
                  <a:moveTo>
                    <a:pt x="0" y="0"/>
                  </a:moveTo>
                  <a:lnTo>
                    <a:pt x="50" y="0"/>
                  </a:lnTo>
                  <a:lnTo>
                    <a:pt x="163" y="152"/>
                  </a:lnTo>
                  <a:lnTo>
                    <a:pt x="163" y="0"/>
                  </a:lnTo>
                  <a:lnTo>
                    <a:pt x="218" y="0"/>
                  </a:lnTo>
                  <a:lnTo>
                    <a:pt x="218" y="247"/>
                  </a:lnTo>
                  <a:lnTo>
                    <a:pt x="173" y="247"/>
                  </a:lnTo>
                  <a:lnTo>
                    <a:pt x="52" y="90"/>
                  </a:lnTo>
                  <a:lnTo>
                    <a:pt x="52"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01"/>
            <p:cNvSpPr>
              <a:spLocks/>
            </p:cNvSpPr>
            <p:nvPr/>
          </p:nvSpPr>
          <p:spPr bwMode="auto">
            <a:xfrm>
              <a:off x="4907280" y="3086100"/>
              <a:ext cx="323850" cy="392113"/>
            </a:xfrm>
            <a:custGeom>
              <a:avLst/>
              <a:gdLst>
                <a:gd name="T0" fmla="*/ 76 w 204"/>
                <a:gd name="T1" fmla="*/ 50 h 247"/>
                <a:gd name="T2" fmla="*/ 0 w 204"/>
                <a:gd name="T3" fmla="*/ 50 h 247"/>
                <a:gd name="T4" fmla="*/ 0 w 204"/>
                <a:gd name="T5" fmla="*/ 0 h 247"/>
                <a:gd name="T6" fmla="*/ 204 w 204"/>
                <a:gd name="T7" fmla="*/ 0 h 247"/>
                <a:gd name="T8" fmla="*/ 204 w 204"/>
                <a:gd name="T9" fmla="*/ 50 h 247"/>
                <a:gd name="T10" fmla="*/ 130 w 204"/>
                <a:gd name="T11" fmla="*/ 50 h 247"/>
                <a:gd name="T12" fmla="*/ 130 w 204"/>
                <a:gd name="T13" fmla="*/ 247 h 247"/>
                <a:gd name="T14" fmla="*/ 76 w 204"/>
                <a:gd name="T15" fmla="*/ 247 h 247"/>
                <a:gd name="T16" fmla="*/ 76 w 204"/>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247">
                  <a:moveTo>
                    <a:pt x="76" y="50"/>
                  </a:moveTo>
                  <a:lnTo>
                    <a:pt x="0" y="50"/>
                  </a:lnTo>
                  <a:lnTo>
                    <a:pt x="0" y="0"/>
                  </a:lnTo>
                  <a:lnTo>
                    <a:pt x="204" y="0"/>
                  </a:lnTo>
                  <a:lnTo>
                    <a:pt x="204"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102"/>
            <p:cNvSpPr>
              <a:spLocks/>
            </p:cNvSpPr>
            <p:nvPr/>
          </p:nvSpPr>
          <p:spPr bwMode="auto">
            <a:xfrm>
              <a:off x="5267643" y="3086100"/>
              <a:ext cx="330200" cy="392113"/>
            </a:xfrm>
            <a:custGeom>
              <a:avLst/>
              <a:gdLst>
                <a:gd name="T0" fmla="*/ 0 w 208"/>
                <a:gd name="T1" fmla="*/ 0 h 247"/>
                <a:gd name="T2" fmla="*/ 54 w 208"/>
                <a:gd name="T3" fmla="*/ 0 h 247"/>
                <a:gd name="T4" fmla="*/ 54 w 208"/>
                <a:gd name="T5" fmla="*/ 97 h 247"/>
                <a:gd name="T6" fmla="*/ 154 w 208"/>
                <a:gd name="T7" fmla="*/ 97 h 247"/>
                <a:gd name="T8" fmla="*/ 154 w 208"/>
                <a:gd name="T9" fmla="*/ 0 h 247"/>
                <a:gd name="T10" fmla="*/ 208 w 208"/>
                <a:gd name="T11" fmla="*/ 0 h 247"/>
                <a:gd name="T12" fmla="*/ 208 w 208"/>
                <a:gd name="T13" fmla="*/ 247 h 247"/>
                <a:gd name="T14" fmla="*/ 154 w 208"/>
                <a:gd name="T15" fmla="*/ 247 h 247"/>
                <a:gd name="T16" fmla="*/ 154 w 208"/>
                <a:gd name="T17" fmla="*/ 149 h 247"/>
                <a:gd name="T18" fmla="*/ 54 w 208"/>
                <a:gd name="T19" fmla="*/ 149 h 247"/>
                <a:gd name="T20" fmla="*/ 54 w 208"/>
                <a:gd name="T21" fmla="*/ 247 h 247"/>
                <a:gd name="T22" fmla="*/ 0 w 208"/>
                <a:gd name="T23" fmla="*/ 247 h 247"/>
                <a:gd name="T24" fmla="*/ 0 w 208"/>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7">
                  <a:moveTo>
                    <a:pt x="0" y="0"/>
                  </a:moveTo>
                  <a:lnTo>
                    <a:pt x="54" y="0"/>
                  </a:lnTo>
                  <a:lnTo>
                    <a:pt x="54" y="97"/>
                  </a:lnTo>
                  <a:lnTo>
                    <a:pt x="154" y="97"/>
                  </a:lnTo>
                  <a:lnTo>
                    <a:pt x="154" y="0"/>
                  </a:lnTo>
                  <a:lnTo>
                    <a:pt x="208" y="0"/>
                  </a:lnTo>
                  <a:lnTo>
                    <a:pt x="208" y="247"/>
                  </a:lnTo>
                  <a:lnTo>
                    <a:pt x="154" y="247"/>
                  </a:lnTo>
                  <a:lnTo>
                    <a:pt x="154" y="149"/>
                  </a:lnTo>
                  <a:lnTo>
                    <a:pt x="54" y="149"/>
                  </a:lnTo>
                  <a:lnTo>
                    <a:pt x="54"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03"/>
            <p:cNvSpPr>
              <a:spLocks/>
            </p:cNvSpPr>
            <p:nvPr/>
          </p:nvSpPr>
          <p:spPr bwMode="auto">
            <a:xfrm>
              <a:off x="5666105" y="3086100"/>
              <a:ext cx="295275" cy="392113"/>
            </a:xfrm>
            <a:custGeom>
              <a:avLst/>
              <a:gdLst>
                <a:gd name="T0" fmla="*/ 0 w 186"/>
                <a:gd name="T1" fmla="*/ 0 h 247"/>
                <a:gd name="T2" fmla="*/ 184 w 186"/>
                <a:gd name="T3" fmla="*/ 0 h 247"/>
                <a:gd name="T4" fmla="*/ 184 w 186"/>
                <a:gd name="T5" fmla="*/ 50 h 247"/>
                <a:gd name="T6" fmla="*/ 54 w 186"/>
                <a:gd name="T7" fmla="*/ 50 h 247"/>
                <a:gd name="T8" fmla="*/ 54 w 186"/>
                <a:gd name="T9" fmla="*/ 100 h 247"/>
                <a:gd name="T10" fmla="*/ 170 w 186"/>
                <a:gd name="T11" fmla="*/ 100 h 247"/>
                <a:gd name="T12" fmla="*/ 170 w 186"/>
                <a:gd name="T13" fmla="*/ 147 h 247"/>
                <a:gd name="T14" fmla="*/ 54 w 186"/>
                <a:gd name="T15" fmla="*/ 147 h 247"/>
                <a:gd name="T16" fmla="*/ 54 w 186"/>
                <a:gd name="T17" fmla="*/ 199 h 247"/>
                <a:gd name="T18" fmla="*/ 186 w 186"/>
                <a:gd name="T19" fmla="*/ 199 h 247"/>
                <a:gd name="T20" fmla="*/ 186 w 186"/>
                <a:gd name="T21" fmla="*/ 247 h 247"/>
                <a:gd name="T22" fmla="*/ 0 w 186"/>
                <a:gd name="T23" fmla="*/ 247 h 247"/>
                <a:gd name="T24" fmla="*/ 0 w 186"/>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47">
                  <a:moveTo>
                    <a:pt x="0" y="0"/>
                  </a:moveTo>
                  <a:lnTo>
                    <a:pt x="184" y="0"/>
                  </a:lnTo>
                  <a:lnTo>
                    <a:pt x="184" y="50"/>
                  </a:lnTo>
                  <a:lnTo>
                    <a:pt x="54" y="50"/>
                  </a:lnTo>
                  <a:lnTo>
                    <a:pt x="54" y="100"/>
                  </a:lnTo>
                  <a:lnTo>
                    <a:pt x="170" y="100"/>
                  </a:lnTo>
                  <a:lnTo>
                    <a:pt x="170" y="147"/>
                  </a:lnTo>
                  <a:lnTo>
                    <a:pt x="54" y="147"/>
                  </a:lnTo>
                  <a:lnTo>
                    <a:pt x="54" y="199"/>
                  </a:lnTo>
                  <a:lnTo>
                    <a:pt x="186" y="199"/>
                  </a:lnTo>
                  <a:lnTo>
                    <a:pt x="186" y="247"/>
                  </a:lnTo>
                  <a:lnTo>
                    <a:pt x="0" y="2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104"/>
            <p:cNvSpPr>
              <a:spLocks/>
            </p:cNvSpPr>
            <p:nvPr/>
          </p:nvSpPr>
          <p:spPr bwMode="auto">
            <a:xfrm>
              <a:off x="5980430" y="3086100"/>
              <a:ext cx="327025" cy="392113"/>
            </a:xfrm>
            <a:custGeom>
              <a:avLst/>
              <a:gdLst>
                <a:gd name="T0" fmla="*/ 76 w 206"/>
                <a:gd name="T1" fmla="*/ 50 h 247"/>
                <a:gd name="T2" fmla="*/ 0 w 206"/>
                <a:gd name="T3" fmla="*/ 50 h 247"/>
                <a:gd name="T4" fmla="*/ 0 w 206"/>
                <a:gd name="T5" fmla="*/ 0 h 247"/>
                <a:gd name="T6" fmla="*/ 206 w 206"/>
                <a:gd name="T7" fmla="*/ 0 h 247"/>
                <a:gd name="T8" fmla="*/ 206 w 206"/>
                <a:gd name="T9" fmla="*/ 50 h 247"/>
                <a:gd name="T10" fmla="*/ 130 w 206"/>
                <a:gd name="T11" fmla="*/ 50 h 247"/>
                <a:gd name="T12" fmla="*/ 130 w 206"/>
                <a:gd name="T13" fmla="*/ 247 h 247"/>
                <a:gd name="T14" fmla="*/ 76 w 206"/>
                <a:gd name="T15" fmla="*/ 247 h 247"/>
                <a:gd name="T16" fmla="*/ 76 w 206"/>
                <a:gd name="T17" fmla="*/ 5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47">
                  <a:moveTo>
                    <a:pt x="76" y="50"/>
                  </a:moveTo>
                  <a:lnTo>
                    <a:pt x="0" y="50"/>
                  </a:lnTo>
                  <a:lnTo>
                    <a:pt x="0" y="0"/>
                  </a:lnTo>
                  <a:lnTo>
                    <a:pt x="206" y="0"/>
                  </a:lnTo>
                  <a:lnTo>
                    <a:pt x="206" y="50"/>
                  </a:lnTo>
                  <a:lnTo>
                    <a:pt x="130" y="50"/>
                  </a:lnTo>
                  <a:lnTo>
                    <a:pt x="130" y="247"/>
                  </a:lnTo>
                  <a:lnTo>
                    <a:pt x="76" y="247"/>
                  </a:lnTo>
                  <a:lnTo>
                    <a:pt x="7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105"/>
            <p:cNvSpPr>
              <a:spLocks noChangeArrowheads="1"/>
            </p:cNvSpPr>
            <p:nvPr/>
          </p:nvSpPr>
          <p:spPr bwMode="auto">
            <a:xfrm>
              <a:off x="6348730" y="3086100"/>
              <a:ext cx="85725" cy="392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106"/>
            <p:cNvSpPr>
              <a:spLocks/>
            </p:cNvSpPr>
            <p:nvPr/>
          </p:nvSpPr>
          <p:spPr bwMode="auto">
            <a:xfrm>
              <a:off x="6486843" y="3082925"/>
              <a:ext cx="360363" cy="401638"/>
            </a:xfrm>
            <a:custGeom>
              <a:avLst/>
              <a:gdLst>
                <a:gd name="T0" fmla="*/ 0 w 96"/>
                <a:gd name="T1" fmla="*/ 54 h 107"/>
                <a:gd name="T2" fmla="*/ 0 w 96"/>
                <a:gd name="T3" fmla="*/ 53 h 107"/>
                <a:gd name="T4" fmla="*/ 54 w 96"/>
                <a:gd name="T5" fmla="*/ 0 h 107"/>
                <a:gd name="T6" fmla="*/ 95 w 96"/>
                <a:gd name="T7" fmla="*/ 16 h 107"/>
                <a:gd name="T8" fmla="*/ 80 w 96"/>
                <a:gd name="T9" fmla="*/ 32 h 107"/>
                <a:gd name="T10" fmla="*/ 54 w 96"/>
                <a:gd name="T11" fmla="*/ 21 h 107"/>
                <a:gd name="T12" fmla="*/ 24 w 96"/>
                <a:gd name="T13" fmla="*/ 53 h 107"/>
                <a:gd name="T14" fmla="*/ 24 w 96"/>
                <a:gd name="T15" fmla="*/ 53 h 107"/>
                <a:gd name="T16" fmla="*/ 54 w 96"/>
                <a:gd name="T17" fmla="*/ 86 h 107"/>
                <a:gd name="T18" fmla="*/ 81 w 96"/>
                <a:gd name="T19" fmla="*/ 74 h 107"/>
                <a:gd name="T20" fmla="*/ 96 w 96"/>
                <a:gd name="T21" fmla="*/ 89 h 107"/>
                <a:gd name="T22" fmla="*/ 53 w 96"/>
                <a:gd name="T23" fmla="*/ 107 h 107"/>
                <a:gd name="T24" fmla="*/ 0 w 96"/>
                <a:gd name="T25" fmla="*/ 5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0" y="54"/>
                  </a:moveTo>
                  <a:cubicBezTo>
                    <a:pt x="0" y="53"/>
                    <a:pt x="0" y="53"/>
                    <a:pt x="0" y="53"/>
                  </a:cubicBezTo>
                  <a:cubicBezTo>
                    <a:pt x="0" y="24"/>
                    <a:pt x="22" y="0"/>
                    <a:pt x="54" y="0"/>
                  </a:cubicBezTo>
                  <a:cubicBezTo>
                    <a:pt x="73" y="0"/>
                    <a:pt x="85" y="6"/>
                    <a:pt x="95" y="16"/>
                  </a:cubicBezTo>
                  <a:cubicBezTo>
                    <a:pt x="80" y="32"/>
                    <a:pt x="80" y="32"/>
                    <a:pt x="80" y="32"/>
                  </a:cubicBezTo>
                  <a:cubicBezTo>
                    <a:pt x="72" y="25"/>
                    <a:pt x="64" y="21"/>
                    <a:pt x="54" y="21"/>
                  </a:cubicBezTo>
                  <a:cubicBezTo>
                    <a:pt x="36" y="21"/>
                    <a:pt x="24" y="35"/>
                    <a:pt x="24" y="53"/>
                  </a:cubicBezTo>
                  <a:cubicBezTo>
                    <a:pt x="24" y="53"/>
                    <a:pt x="24" y="53"/>
                    <a:pt x="24" y="53"/>
                  </a:cubicBezTo>
                  <a:cubicBezTo>
                    <a:pt x="24" y="71"/>
                    <a:pt x="36" y="86"/>
                    <a:pt x="54" y="86"/>
                  </a:cubicBezTo>
                  <a:cubicBezTo>
                    <a:pt x="66" y="86"/>
                    <a:pt x="73" y="81"/>
                    <a:pt x="81" y="74"/>
                  </a:cubicBezTo>
                  <a:cubicBezTo>
                    <a:pt x="96" y="89"/>
                    <a:pt x="96" y="89"/>
                    <a:pt x="96" y="89"/>
                  </a:cubicBezTo>
                  <a:cubicBezTo>
                    <a:pt x="85" y="100"/>
                    <a:pt x="73" y="107"/>
                    <a:pt x="53" y="107"/>
                  </a:cubicBezTo>
                  <a:cubicBezTo>
                    <a:pt x="22" y="107"/>
                    <a:pt x="0" y="83"/>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07"/>
            <p:cNvSpPr>
              <a:spLocks/>
            </p:cNvSpPr>
            <p:nvPr/>
          </p:nvSpPr>
          <p:spPr bwMode="auto">
            <a:xfrm>
              <a:off x="6858318" y="3082925"/>
              <a:ext cx="311150" cy="401638"/>
            </a:xfrm>
            <a:custGeom>
              <a:avLst/>
              <a:gdLst>
                <a:gd name="T0" fmla="*/ 0 w 83"/>
                <a:gd name="T1" fmla="*/ 90 h 107"/>
                <a:gd name="T2" fmla="*/ 14 w 83"/>
                <a:gd name="T3" fmla="*/ 74 h 107"/>
                <a:gd name="T4" fmla="*/ 45 w 83"/>
                <a:gd name="T5" fmla="*/ 87 h 107"/>
                <a:gd name="T6" fmla="*/ 60 w 83"/>
                <a:gd name="T7" fmla="*/ 77 h 107"/>
                <a:gd name="T8" fmla="*/ 60 w 83"/>
                <a:gd name="T9" fmla="*/ 77 h 107"/>
                <a:gd name="T10" fmla="*/ 39 w 83"/>
                <a:gd name="T11" fmla="*/ 63 h 107"/>
                <a:gd name="T12" fmla="*/ 4 w 83"/>
                <a:gd name="T13" fmla="*/ 31 h 107"/>
                <a:gd name="T14" fmla="*/ 4 w 83"/>
                <a:gd name="T15" fmla="*/ 31 h 107"/>
                <a:gd name="T16" fmla="*/ 41 w 83"/>
                <a:gd name="T17" fmla="*/ 0 h 107"/>
                <a:gd name="T18" fmla="*/ 79 w 83"/>
                <a:gd name="T19" fmla="*/ 13 h 107"/>
                <a:gd name="T20" fmla="*/ 68 w 83"/>
                <a:gd name="T21" fmla="*/ 30 h 107"/>
                <a:gd name="T22" fmla="*/ 41 w 83"/>
                <a:gd name="T23" fmla="*/ 20 h 107"/>
                <a:gd name="T24" fmla="*/ 27 w 83"/>
                <a:gd name="T25" fmla="*/ 29 h 107"/>
                <a:gd name="T26" fmla="*/ 27 w 83"/>
                <a:gd name="T27" fmla="*/ 29 h 107"/>
                <a:gd name="T28" fmla="*/ 50 w 83"/>
                <a:gd name="T29" fmla="*/ 43 h 107"/>
                <a:gd name="T30" fmla="*/ 83 w 83"/>
                <a:gd name="T31" fmla="*/ 74 h 107"/>
                <a:gd name="T32" fmla="*/ 83 w 83"/>
                <a:gd name="T33" fmla="*/ 75 h 107"/>
                <a:gd name="T34" fmla="*/ 44 w 83"/>
                <a:gd name="T35" fmla="*/ 107 h 107"/>
                <a:gd name="T36" fmla="*/ 0 w 83"/>
                <a:gd name="T3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7">
                  <a:moveTo>
                    <a:pt x="0" y="90"/>
                  </a:moveTo>
                  <a:cubicBezTo>
                    <a:pt x="14" y="74"/>
                    <a:pt x="14" y="74"/>
                    <a:pt x="14" y="74"/>
                  </a:cubicBezTo>
                  <a:cubicBezTo>
                    <a:pt x="23" y="82"/>
                    <a:pt x="33" y="87"/>
                    <a:pt x="45" y="87"/>
                  </a:cubicBezTo>
                  <a:cubicBezTo>
                    <a:pt x="54" y="87"/>
                    <a:pt x="60" y="83"/>
                    <a:pt x="60" y="77"/>
                  </a:cubicBezTo>
                  <a:cubicBezTo>
                    <a:pt x="60" y="77"/>
                    <a:pt x="60" y="77"/>
                    <a:pt x="60" y="77"/>
                  </a:cubicBezTo>
                  <a:cubicBezTo>
                    <a:pt x="60" y="71"/>
                    <a:pt x="56" y="68"/>
                    <a:pt x="39" y="63"/>
                  </a:cubicBezTo>
                  <a:cubicBezTo>
                    <a:pt x="18" y="58"/>
                    <a:pt x="4" y="52"/>
                    <a:pt x="4" y="31"/>
                  </a:cubicBezTo>
                  <a:cubicBezTo>
                    <a:pt x="4" y="31"/>
                    <a:pt x="4" y="31"/>
                    <a:pt x="4" y="31"/>
                  </a:cubicBezTo>
                  <a:cubicBezTo>
                    <a:pt x="4" y="12"/>
                    <a:pt x="20" y="0"/>
                    <a:pt x="41" y="0"/>
                  </a:cubicBezTo>
                  <a:cubicBezTo>
                    <a:pt x="56" y="0"/>
                    <a:pt x="69" y="5"/>
                    <a:pt x="79" y="13"/>
                  </a:cubicBezTo>
                  <a:cubicBezTo>
                    <a:pt x="68" y="30"/>
                    <a:pt x="68" y="30"/>
                    <a:pt x="68" y="30"/>
                  </a:cubicBezTo>
                  <a:cubicBezTo>
                    <a:pt x="58" y="24"/>
                    <a:pt x="49" y="20"/>
                    <a:pt x="41" y="20"/>
                  </a:cubicBezTo>
                  <a:cubicBezTo>
                    <a:pt x="32" y="20"/>
                    <a:pt x="27" y="24"/>
                    <a:pt x="27" y="29"/>
                  </a:cubicBezTo>
                  <a:cubicBezTo>
                    <a:pt x="27" y="29"/>
                    <a:pt x="27" y="29"/>
                    <a:pt x="27" y="29"/>
                  </a:cubicBezTo>
                  <a:cubicBezTo>
                    <a:pt x="27" y="36"/>
                    <a:pt x="32" y="38"/>
                    <a:pt x="50" y="43"/>
                  </a:cubicBezTo>
                  <a:cubicBezTo>
                    <a:pt x="71" y="49"/>
                    <a:pt x="83" y="56"/>
                    <a:pt x="83" y="74"/>
                  </a:cubicBezTo>
                  <a:cubicBezTo>
                    <a:pt x="83" y="75"/>
                    <a:pt x="83" y="75"/>
                    <a:pt x="83" y="75"/>
                  </a:cubicBezTo>
                  <a:cubicBezTo>
                    <a:pt x="83" y="95"/>
                    <a:pt x="67" y="107"/>
                    <a:pt x="44" y="107"/>
                  </a:cubicBezTo>
                  <a:cubicBezTo>
                    <a:pt x="29" y="107"/>
                    <a:pt x="13" y="101"/>
                    <a:pt x="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08"/>
            <p:cNvSpPr>
              <a:spLocks/>
            </p:cNvSpPr>
            <p:nvPr/>
          </p:nvSpPr>
          <p:spPr bwMode="auto">
            <a:xfrm>
              <a:off x="3838893" y="2852737"/>
              <a:ext cx="127000" cy="184150"/>
            </a:xfrm>
            <a:custGeom>
              <a:avLst/>
              <a:gdLst>
                <a:gd name="T0" fmla="*/ 25 w 34"/>
                <a:gd name="T1" fmla="*/ 49 h 49"/>
                <a:gd name="T2" fmla="*/ 14 w 34"/>
                <a:gd name="T3" fmla="*/ 26 h 49"/>
                <a:gd name="T4" fmla="*/ 7 w 34"/>
                <a:gd name="T5" fmla="*/ 11 h 49"/>
                <a:gd name="T6" fmla="*/ 7 w 34"/>
                <a:gd name="T7" fmla="*/ 11 h 49"/>
                <a:gd name="T8" fmla="*/ 8 w 34"/>
                <a:gd name="T9" fmla="*/ 25 h 49"/>
                <a:gd name="T10" fmla="*/ 8 w 34"/>
                <a:gd name="T11" fmla="*/ 49 h 49"/>
                <a:gd name="T12" fmla="*/ 0 w 34"/>
                <a:gd name="T13" fmla="*/ 49 h 49"/>
                <a:gd name="T14" fmla="*/ 0 w 34"/>
                <a:gd name="T15" fmla="*/ 0 h 49"/>
                <a:gd name="T16" fmla="*/ 9 w 34"/>
                <a:gd name="T17" fmla="*/ 0 h 49"/>
                <a:gd name="T18" fmla="*/ 21 w 34"/>
                <a:gd name="T19" fmla="*/ 24 h 49"/>
                <a:gd name="T20" fmla="*/ 26 w 34"/>
                <a:gd name="T21" fmla="*/ 37 h 49"/>
                <a:gd name="T22" fmla="*/ 27 w 34"/>
                <a:gd name="T23" fmla="*/ 37 h 49"/>
                <a:gd name="T24" fmla="*/ 26 w 34"/>
                <a:gd name="T25" fmla="*/ 22 h 49"/>
                <a:gd name="T26" fmla="*/ 26 w 34"/>
                <a:gd name="T27" fmla="*/ 0 h 49"/>
                <a:gd name="T28" fmla="*/ 34 w 34"/>
                <a:gd name="T29" fmla="*/ 0 h 49"/>
                <a:gd name="T30" fmla="*/ 34 w 34"/>
                <a:gd name="T31" fmla="*/ 49 h 49"/>
                <a:gd name="T32" fmla="*/ 25 w 34"/>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9">
                  <a:moveTo>
                    <a:pt x="25" y="49"/>
                  </a:moveTo>
                  <a:cubicBezTo>
                    <a:pt x="14" y="26"/>
                    <a:pt x="14" y="26"/>
                    <a:pt x="14" y="26"/>
                  </a:cubicBezTo>
                  <a:cubicBezTo>
                    <a:pt x="11" y="20"/>
                    <a:pt x="8" y="14"/>
                    <a:pt x="7" y="11"/>
                  </a:cubicBezTo>
                  <a:cubicBezTo>
                    <a:pt x="7" y="11"/>
                    <a:pt x="7" y="11"/>
                    <a:pt x="7" y="11"/>
                  </a:cubicBezTo>
                  <a:cubicBezTo>
                    <a:pt x="8" y="16"/>
                    <a:pt x="8" y="21"/>
                    <a:pt x="8" y="25"/>
                  </a:cubicBezTo>
                  <a:cubicBezTo>
                    <a:pt x="8" y="49"/>
                    <a:pt x="8" y="49"/>
                    <a:pt x="8" y="49"/>
                  </a:cubicBezTo>
                  <a:cubicBezTo>
                    <a:pt x="0" y="49"/>
                    <a:pt x="0" y="49"/>
                    <a:pt x="0" y="49"/>
                  </a:cubicBezTo>
                  <a:cubicBezTo>
                    <a:pt x="0" y="0"/>
                    <a:pt x="0" y="0"/>
                    <a:pt x="0" y="0"/>
                  </a:cubicBezTo>
                  <a:cubicBezTo>
                    <a:pt x="9" y="0"/>
                    <a:pt x="9" y="0"/>
                    <a:pt x="9" y="0"/>
                  </a:cubicBezTo>
                  <a:cubicBezTo>
                    <a:pt x="21" y="24"/>
                    <a:pt x="21" y="24"/>
                    <a:pt x="21" y="24"/>
                  </a:cubicBezTo>
                  <a:cubicBezTo>
                    <a:pt x="24" y="29"/>
                    <a:pt x="26" y="34"/>
                    <a:pt x="26" y="37"/>
                  </a:cubicBezTo>
                  <a:cubicBezTo>
                    <a:pt x="27" y="37"/>
                    <a:pt x="27" y="37"/>
                    <a:pt x="27" y="37"/>
                  </a:cubicBezTo>
                  <a:cubicBezTo>
                    <a:pt x="26" y="34"/>
                    <a:pt x="26" y="27"/>
                    <a:pt x="26" y="22"/>
                  </a:cubicBezTo>
                  <a:cubicBezTo>
                    <a:pt x="26" y="0"/>
                    <a:pt x="26" y="0"/>
                    <a:pt x="26" y="0"/>
                  </a:cubicBezTo>
                  <a:cubicBezTo>
                    <a:pt x="34" y="0"/>
                    <a:pt x="34" y="0"/>
                    <a:pt x="34" y="0"/>
                  </a:cubicBezTo>
                  <a:cubicBezTo>
                    <a:pt x="34" y="49"/>
                    <a:pt x="34" y="49"/>
                    <a:pt x="34" y="49"/>
                  </a:cubicBezTo>
                  <a:lnTo>
                    <a:pt x="2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109"/>
            <p:cNvSpPr>
              <a:spLocks noEditPoints="1"/>
            </p:cNvSpPr>
            <p:nvPr/>
          </p:nvSpPr>
          <p:spPr bwMode="auto">
            <a:xfrm>
              <a:off x="3988118" y="2898775"/>
              <a:ext cx="112713" cy="142875"/>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10"/>
            <p:cNvSpPr>
              <a:spLocks/>
            </p:cNvSpPr>
            <p:nvPr/>
          </p:nvSpPr>
          <p:spPr bwMode="auto">
            <a:xfrm>
              <a:off x="4116705" y="2898775"/>
              <a:ext cx="182563" cy="142875"/>
            </a:xfrm>
            <a:custGeom>
              <a:avLst/>
              <a:gdLst>
                <a:gd name="T0" fmla="*/ 38 w 49"/>
                <a:gd name="T1" fmla="*/ 38 h 38"/>
                <a:gd name="T2" fmla="*/ 31 w 49"/>
                <a:gd name="T3" fmla="*/ 38 h 38"/>
                <a:gd name="T4" fmla="*/ 26 w 49"/>
                <a:gd name="T5" fmla="*/ 21 h 38"/>
                <a:gd name="T6" fmla="*/ 24 w 49"/>
                <a:gd name="T7" fmla="*/ 11 h 38"/>
                <a:gd name="T8" fmla="*/ 24 w 49"/>
                <a:gd name="T9" fmla="*/ 11 h 38"/>
                <a:gd name="T10" fmla="*/ 22 w 49"/>
                <a:gd name="T11" fmla="*/ 21 h 38"/>
                <a:gd name="T12" fmla="*/ 17 w 49"/>
                <a:gd name="T13" fmla="*/ 38 h 38"/>
                <a:gd name="T14" fmla="*/ 10 w 49"/>
                <a:gd name="T15" fmla="*/ 38 h 38"/>
                <a:gd name="T16" fmla="*/ 0 w 49"/>
                <a:gd name="T17" fmla="*/ 1 h 38"/>
                <a:gd name="T18" fmla="*/ 8 w 49"/>
                <a:gd name="T19" fmla="*/ 0 h 38"/>
                <a:gd name="T20" fmla="*/ 12 w 49"/>
                <a:gd name="T21" fmla="*/ 18 h 38"/>
                <a:gd name="T22" fmla="*/ 13 w 49"/>
                <a:gd name="T23" fmla="*/ 28 h 38"/>
                <a:gd name="T24" fmla="*/ 14 w 49"/>
                <a:gd name="T25" fmla="*/ 28 h 38"/>
                <a:gd name="T26" fmla="*/ 16 w 49"/>
                <a:gd name="T27" fmla="*/ 18 h 38"/>
                <a:gd name="T28" fmla="*/ 20 w 49"/>
                <a:gd name="T29" fmla="*/ 1 h 38"/>
                <a:gd name="T30" fmla="*/ 28 w 49"/>
                <a:gd name="T31" fmla="*/ 1 h 38"/>
                <a:gd name="T32" fmla="*/ 32 w 49"/>
                <a:gd name="T33" fmla="*/ 17 h 38"/>
                <a:gd name="T34" fmla="*/ 35 w 49"/>
                <a:gd name="T35" fmla="*/ 28 h 38"/>
                <a:gd name="T36" fmla="*/ 35 w 49"/>
                <a:gd name="T37" fmla="*/ 28 h 38"/>
                <a:gd name="T38" fmla="*/ 37 w 49"/>
                <a:gd name="T39" fmla="*/ 18 h 38"/>
                <a:gd name="T40" fmla="*/ 40 w 49"/>
                <a:gd name="T41" fmla="*/ 1 h 38"/>
                <a:gd name="T42" fmla="*/ 49 w 49"/>
                <a:gd name="T43" fmla="*/ 1 h 38"/>
                <a:gd name="T44" fmla="*/ 38 w 49"/>
                <a:gd name="T4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38">
                  <a:moveTo>
                    <a:pt x="38" y="38"/>
                  </a:moveTo>
                  <a:cubicBezTo>
                    <a:pt x="31" y="38"/>
                    <a:pt x="31" y="38"/>
                    <a:pt x="31" y="38"/>
                  </a:cubicBezTo>
                  <a:cubicBezTo>
                    <a:pt x="26" y="21"/>
                    <a:pt x="26" y="21"/>
                    <a:pt x="26" y="21"/>
                  </a:cubicBezTo>
                  <a:cubicBezTo>
                    <a:pt x="25" y="16"/>
                    <a:pt x="24" y="11"/>
                    <a:pt x="24" y="11"/>
                  </a:cubicBezTo>
                  <a:cubicBezTo>
                    <a:pt x="24" y="11"/>
                    <a:pt x="24" y="11"/>
                    <a:pt x="24" y="11"/>
                  </a:cubicBezTo>
                  <a:cubicBezTo>
                    <a:pt x="24" y="11"/>
                    <a:pt x="23" y="14"/>
                    <a:pt x="22" y="21"/>
                  </a:cubicBezTo>
                  <a:cubicBezTo>
                    <a:pt x="17" y="38"/>
                    <a:pt x="17" y="38"/>
                    <a:pt x="17" y="38"/>
                  </a:cubicBezTo>
                  <a:cubicBezTo>
                    <a:pt x="10" y="38"/>
                    <a:pt x="10" y="38"/>
                    <a:pt x="10" y="38"/>
                  </a:cubicBezTo>
                  <a:cubicBezTo>
                    <a:pt x="0" y="1"/>
                    <a:pt x="0" y="1"/>
                    <a:pt x="0" y="1"/>
                  </a:cubicBezTo>
                  <a:cubicBezTo>
                    <a:pt x="8" y="0"/>
                    <a:pt x="8" y="0"/>
                    <a:pt x="8" y="0"/>
                  </a:cubicBezTo>
                  <a:cubicBezTo>
                    <a:pt x="12" y="18"/>
                    <a:pt x="12" y="18"/>
                    <a:pt x="12" y="18"/>
                  </a:cubicBezTo>
                  <a:cubicBezTo>
                    <a:pt x="13" y="23"/>
                    <a:pt x="13" y="28"/>
                    <a:pt x="13" y="28"/>
                  </a:cubicBezTo>
                  <a:cubicBezTo>
                    <a:pt x="14" y="28"/>
                    <a:pt x="14" y="28"/>
                    <a:pt x="14" y="28"/>
                  </a:cubicBezTo>
                  <a:cubicBezTo>
                    <a:pt x="14" y="28"/>
                    <a:pt x="14" y="23"/>
                    <a:pt x="16" y="18"/>
                  </a:cubicBezTo>
                  <a:cubicBezTo>
                    <a:pt x="20" y="1"/>
                    <a:pt x="20" y="1"/>
                    <a:pt x="20" y="1"/>
                  </a:cubicBezTo>
                  <a:cubicBezTo>
                    <a:pt x="28" y="1"/>
                    <a:pt x="28" y="1"/>
                    <a:pt x="28" y="1"/>
                  </a:cubicBezTo>
                  <a:cubicBezTo>
                    <a:pt x="32" y="17"/>
                    <a:pt x="32" y="17"/>
                    <a:pt x="32" y="17"/>
                  </a:cubicBezTo>
                  <a:cubicBezTo>
                    <a:pt x="34" y="23"/>
                    <a:pt x="35" y="28"/>
                    <a:pt x="35" y="28"/>
                  </a:cubicBezTo>
                  <a:cubicBezTo>
                    <a:pt x="35" y="28"/>
                    <a:pt x="35" y="28"/>
                    <a:pt x="35" y="28"/>
                  </a:cubicBezTo>
                  <a:cubicBezTo>
                    <a:pt x="35" y="28"/>
                    <a:pt x="36" y="22"/>
                    <a:pt x="37" y="18"/>
                  </a:cubicBezTo>
                  <a:cubicBezTo>
                    <a:pt x="40" y="1"/>
                    <a:pt x="40" y="1"/>
                    <a:pt x="40" y="1"/>
                  </a:cubicBezTo>
                  <a:cubicBezTo>
                    <a:pt x="49" y="1"/>
                    <a:pt x="49" y="1"/>
                    <a:pt x="49" y="1"/>
                  </a:cubicBezTo>
                  <a:lnTo>
                    <a:pt x="38"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11"/>
            <p:cNvSpPr>
              <a:spLocks noEditPoints="1"/>
            </p:cNvSpPr>
            <p:nvPr/>
          </p:nvSpPr>
          <p:spPr bwMode="auto">
            <a:xfrm>
              <a:off x="4381818" y="2852737"/>
              <a:ext cx="128588" cy="184150"/>
            </a:xfrm>
            <a:custGeom>
              <a:avLst/>
              <a:gdLst>
                <a:gd name="T0" fmla="*/ 24 w 34"/>
                <a:gd name="T1" fmla="*/ 49 h 49"/>
                <a:gd name="T2" fmla="*/ 19 w 34"/>
                <a:gd name="T3" fmla="*/ 42 h 49"/>
                <a:gd name="T4" fmla="*/ 11 w 34"/>
                <a:gd name="T5" fmla="*/ 29 h 49"/>
                <a:gd name="T6" fmla="*/ 8 w 34"/>
                <a:gd name="T7" fmla="*/ 28 h 49"/>
                <a:gd name="T8" fmla="*/ 8 w 34"/>
                <a:gd name="T9" fmla="*/ 49 h 49"/>
                <a:gd name="T10" fmla="*/ 0 w 34"/>
                <a:gd name="T11" fmla="*/ 49 h 49"/>
                <a:gd name="T12" fmla="*/ 0 w 34"/>
                <a:gd name="T13" fmla="*/ 0 h 49"/>
                <a:gd name="T14" fmla="*/ 15 w 34"/>
                <a:gd name="T15" fmla="*/ 0 h 49"/>
                <a:gd name="T16" fmla="*/ 31 w 34"/>
                <a:gd name="T17" fmla="*/ 14 h 49"/>
                <a:gd name="T18" fmla="*/ 19 w 34"/>
                <a:gd name="T19" fmla="*/ 28 h 49"/>
                <a:gd name="T20" fmla="*/ 26 w 34"/>
                <a:gd name="T21" fmla="*/ 37 h 49"/>
                <a:gd name="T22" fmla="*/ 34 w 34"/>
                <a:gd name="T23" fmla="*/ 49 h 49"/>
                <a:gd name="T24" fmla="*/ 24 w 34"/>
                <a:gd name="T25" fmla="*/ 49 h 49"/>
                <a:gd name="T26" fmla="*/ 12 w 34"/>
                <a:gd name="T27" fmla="*/ 6 h 49"/>
                <a:gd name="T28" fmla="*/ 8 w 34"/>
                <a:gd name="T29" fmla="*/ 6 h 49"/>
                <a:gd name="T30" fmla="*/ 8 w 34"/>
                <a:gd name="T31" fmla="*/ 22 h 49"/>
                <a:gd name="T32" fmla="*/ 12 w 34"/>
                <a:gd name="T33" fmla="*/ 22 h 49"/>
                <a:gd name="T34" fmla="*/ 20 w 34"/>
                <a:gd name="T35" fmla="*/ 20 h 49"/>
                <a:gd name="T36" fmla="*/ 22 w 34"/>
                <a:gd name="T37" fmla="*/ 14 h 49"/>
                <a:gd name="T38" fmla="*/ 12 w 34"/>
                <a:gd name="T39"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9">
                  <a:moveTo>
                    <a:pt x="24" y="49"/>
                  </a:moveTo>
                  <a:cubicBezTo>
                    <a:pt x="19" y="42"/>
                    <a:pt x="19" y="42"/>
                    <a:pt x="19" y="42"/>
                  </a:cubicBezTo>
                  <a:cubicBezTo>
                    <a:pt x="16" y="36"/>
                    <a:pt x="14" y="32"/>
                    <a:pt x="11" y="29"/>
                  </a:cubicBezTo>
                  <a:cubicBezTo>
                    <a:pt x="10" y="28"/>
                    <a:pt x="9" y="28"/>
                    <a:pt x="8" y="28"/>
                  </a:cubicBezTo>
                  <a:cubicBezTo>
                    <a:pt x="8" y="49"/>
                    <a:pt x="8" y="49"/>
                    <a:pt x="8" y="49"/>
                  </a:cubicBezTo>
                  <a:cubicBezTo>
                    <a:pt x="0" y="49"/>
                    <a:pt x="0" y="49"/>
                    <a:pt x="0" y="49"/>
                  </a:cubicBezTo>
                  <a:cubicBezTo>
                    <a:pt x="0" y="0"/>
                    <a:pt x="0" y="0"/>
                    <a:pt x="0" y="0"/>
                  </a:cubicBezTo>
                  <a:cubicBezTo>
                    <a:pt x="15" y="0"/>
                    <a:pt x="15" y="0"/>
                    <a:pt x="15" y="0"/>
                  </a:cubicBezTo>
                  <a:cubicBezTo>
                    <a:pt x="26" y="0"/>
                    <a:pt x="31" y="6"/>
                    <a:pt x="31" y="14"/>
                  </a:cubicBezTo>
                  <a:cubicBezTo>
                    <a:pt x="31" y="21"/>
                    <a:pt x="26" y="28"/>
                    <a:pt x="19" y="28"/>
                  </a:cubicBezTo>
                  <a:cubicBezTo>
                    <a:pt x="20" y="28"/>
                    <a:pt x="24" y="33"/>
                    <a:pt x="26" y="37"/>
                  </a:cubicBezTo>
                  <a:cubicBezTo>
                    <a:pt x="34" y="49"/>
                    <a:pt x="34" y="49"/>
                    <a:pt x="34" y="49"/>
                  </a:cubicBezTo>
                  <a:lnTo>
                    <a:pt x="24" y="49"/>
                  </a:lnTo>
                  <a:close/>
                  <a:moveTo>
                    <a:pt x="12" y="6"/>
                  </a:moveTo>
                  <a:cubicBezTo>
                    <a:pt x="8" y="6"/>
                    <a:pt x="8" y="6"/>
                    <a:pt x="8" y="6"/>
                  </a:cubicBezTo>
                  <a:cubicBezTo>
                    <a:pt x="8" y="22"/>
                    <a:pt x="8" y="22"/>
                    <a:pt x="8" y="22"/>
                  </a:cubicBezTo>
                  <a:cubicBezTo>
                    <a:pt x="12" y="22"/>
                    <a:pt x="12" y="22"/>
                    <a:pt x="12" y="22"/>
                  </a:cubicBezTo>
                  <a:cubicBezTo>
                    <a:pt x="16" y="22"/>
                    <a:pt x="19" y="21"/>
                    <a:pt x="20" y="20"/>
                  </a:cubicBezTo>
                  <a:cubicBezTo>
                    <a:pt x="21" y="19"/>
                    <a:pt x="22" y="16"/>
                    <a:pt x="22" y="14"/>
                  </a:cubicBezTo>
                  <a:cubicBezTo>
                    <a:pt x="22" y="9"/>
                    <a:pt x="20" y="6"/>
                    <a:pt x="1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12"/>
            <p:cNvSpPr>
              <a:spLocks noEditPoints="1"/>
            </p:cNvSpPr>
            <p:nvPr/>
          </p:nvSpPr>
          <p:spPr bwMode="auto">
            <a:xfrm>
              <a:off x="4518343" y="2898775"/>
              <a:ext cx="111125" cy="142875"/>
            </a:xfrm>
            <a:custGeom>
              <a:avLst/>
              <a:gdLst>
                <a:gd name="T0" fmla="*/ 8 w 30"/>
                <a:gd name="T1" fmla="*/ 21 h 38"/>
                <a:gd name="T2" fmla="*/ 8 w 30"/>
                <a:gd name="T3" fmla="*/ 22 h 38"/>
                <a:gd name="T4" fmla="*/ 17 w 30"/>
                <a:gd name="T5" fmla="*/ 32 h 38"/>
                <a:gd name="T6" fmla="*/ 27 w 30"/>
                <a:gd name="T7" fmla="*/ 29 h 38"/>
                <a:gd name="T8" fmla="*/ 30 w 30"/>
                <a:gd name="T9" fmla="*/ 34 h 38"/>
                <a:gd name="T10" fmla="*/ 17 w 30"/>
                <a:gd name="T11" fmla="*/ 38 h 38"/>
                <a:gd name="T12" fmla="*/ 0 w 30"/>
                <a:gd name="T13" fmla="*/ 19 h 38"/>
                <a:gd name="T14" fmla="*/ 4 w 30"/>
                <a:gd name="T15" fmla="*/ 5 h 38"/>
                <a:gd name="T16" fmla="*/ 15 w 30"/>
                <a:gd name="T17" fmla="*/ 0 h 38"/>
                <a:gd name="T18" fmla="*/ 25 w 30"/>
                <a:gd name="T19" fmla="*/ 4 h 38"/>
                <a:gd name="T20" fmla="*/ 30 w 30"/>
                <a:gd name="T21" fmla="*/ 20 h 38"/>
                <a:gd name="T22" fmla="*/ 30 w 30"/>
                <a:gd name="T23" fmla="*/ 21 h 38"/>
                <a:gd name="T24" fmla="*/ 8 w 30"/>
                <a:gd name="T25" fmla="*/ 21 h 38"/>
                <a:gd name="T26" fmla="*/ 15 w 30"/>
                <a:gd name="T27" fmla="*/ 6 h 38"/>
                <a:gd name="T28" fmla="*/ 9 w 30"/>
                <a:gd name="T29" fmla="*/ 16 h 38"/>
                <a:gd name="T30" fmla="*/ 22 w 30"/>
                <a:gd name="T31" fmla="*/ 16 h 38"/>
                <a:gd name="T32" fmla="*/ 15 w 30"/>
                <a:gd name="T3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8">
                  <a:moveTo>
                    <a:pt x="8" y="21"/>
                  </a:moveTo>
                  <a:cubicBezTo>
                    <a:pt x="8" y="22"/>
                    <a:pt x="8" y="22"/>
                    <a:pt x="8" y="22"/>
                  </a:cubicBezTo>
                  <a:cubicBezTo>
                    <a:pt x="8" y="27"/>
                    <a:pt x="10" y="32"/>
                    <a:pt x="17" y="32"/>
                  </a:cubicBezTo>
                  <a:cubicBezTo>
                    <a:pt x="21" y="32"/>
                    <a:pt x="24" y="31"/>
                    <a:pt x="27" y="29"/>
                  </a:cubicBezTo>
                  <a:cubicBezTo>
                    <a:pt x="30" y="34"/>
                    <a:pt x="30" y="34"/>
                    <a:pt x="30" y="34"/>
                  </a:cubicBezTo>
                  <a:cubicBezTo>
                    <a:pt x="26" y="37"/>
                    <a:pt x="21" y="38"/>
                    <a:pt x="17" y="38"/>
                  </a:cubicBezTo>
                  <a:cubicBezTo>
                    <a:pt x="6" y="38"/>
                    <a:pt x="0" y="31"/>
                    <a:pt x="0" y="19"/>
                  </a:cubicBezTo>
                  <a:cubicBezTo>
                    <a:pt x="0" y="13"/>
                    <a:pt x="1" y="9"/>
                    <a:pt x="4" y="5"/>
                  </a:cubicBezTo>
                  <a:cubicBezTo>
                    <a:pt x="7" y="2"/>
                    <a:pt x="11" y="0"/>
                    <a:pt x="15" y="0"/>
                  </a:cubicBezTo>
                  <a:cubicBezTo>
                    <a:pt x="19" y="0"/>
                    <a:pt x="22" y="1"/>
                    <a:pt x="25" y="4"/>
                  </a:cubicBezTo>
                  <a:cubicBezTo>
                    <a:pt x="29" y="7"/>
                    <a:pt x="30" y="11"/>
                    <a:pt x="30" y="20"/>
                  </a:cubicBezTo>
                  <a:cubicBezTo>
                    <a:pt x="30" y="21"/>
                    <a:pt x="30" y="21"/>
                    <a:pt x="30" y="21"/>
                  </a:cubicBezTo>
                  <a:lnTo>
                    <a:pt x="8" y="21"/>
                  </a:lnTo>
                  <a:close/>
                  <a:moveTo>
                    <a:pt x="15" y="6"/>
                  </a:moveTo>
                  <a:cubicBezTo>
                    <a:pt x="11" y="6"/>
                    <a:pt x="9" y="10"/>
                    <a:pt x="9" y="16"/>
                  </a:cubicBezTo>
                  <a:cubicBezTo>
                    <a:pt x="22" y="16"/>
                    <a:pt x="22" y="16"/>
                    <a:pt x="22" y="16"/>
                  </a:cubicBezTo>
                  <a:cubicBezTo>
                    <a:pt x="22" y="10"/>
                    <a:pt x="19"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113"/>
            <p:cNvSpPr>
              <a:spLocks/>
            </p:cNvSpPr>
            <p:nvPr/>
          </p:nvSpPr>
          <p:spPr bwMode="auto">
            <a:xfrm>
              <a:off x="4653280" y="2838450"/>
              <a:ext cx="52388" cy="203200"/>
            </a:xfrm>
            <a:custGeom>
              <a:avLst/>
              <a:gdLst>
                <a:gd name="T0" fmla="*/ 9 w 14"/>
                <a:gd name="T1" fmla="*/ 54 h 54"/>
                <a:gd name="T2" fmla="*/ 1 w 14"/>
                <a:gd name="T3" fmla="*/ 44 h 54"/>
                <a:gd name="T4" fmla="*/ 1 w 14"/>
                <a:gd name="T5" fmla="*/ 13 h 54"/>
                <a:gd name="T6" fmla="*/ 0 w 14"/>
                <a:gd name="T7" fmla="*/ 2 h 54"/>
                <a:gd name="T8" fmla="*/ 8 w 14"/>
                <a:gd name="T9" fmla="*/ 0 h 54"/>
                <a:gd name="T10" fmla="*/ 9 w 14"/>
                <a:gd name="T11" fmla="*/ 10 h 54"/>
                <a:gd name="T12" fmla="*/ 9 w 14"/>
                <a:gd name="T13" fmla="*/ 41 h 54"/>
                <a:gd name="T14" fmla="*/ 10 w 14"/>
                <a:gd name="T15" fmla="*/ 48 h 54"/>
                <a:gd name="T16" fmla="*/ 13 w 14"/>
                <a:gd name="T17" fmla="*/ 48 h 54"/>
                <a:gd name="T18" fmla="*/ 14 w 14"/>
                <a:gd name="T19" fmla="*/ 53 h 54"/>
                <a:gd name="T20" fmla="*/ 9 w 14"/>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54">
                  <a:moveTo>
                    <a:pt x="9" y="54"/>
                  </a:moveTo>
                  <a:cubicBezTo>
                    <a:pt x="1" y="54"/>
                    <a:pt x="1" y="47"/>
                    <a:pt x="1" y="44"/>
                  </a:cubicBezTo>
                  <a:cubicBezTo>
                    <a:pt x="1" y="13"/>
                    <a:pt x="1" y="13"/>
                    <a:pt x="1" y="13"/>
                  </a:cubicBezTo>
                  <a:cubicBezTo>
                    <a:pt x="1" y="8"/>
                    <a:pt x="1" y="5"/>
                    <a:pt x="0" y="2"/>
                  </a:cubicBezTo>
                  <a:cubicBezTo>
                    <a:pt x="8" y="0"/>
                    <a:pt x="8" y="0"/>
                    <a:pt x="8" y="0"/>
                  </a:cubicBezTo>
                  <a:cubicBezTo>
                    <a:pt x="9" y="3"/>
                    <a:pt x="9" y="6"/>
                    <a:pt x="9" y="10"/>
                  </a:cubicBezTo>
                  <a:cubicBezTo>
                    <a:pt x="9" y="41"/>
                    <a:pt x="9" y="41"/>
                    <a:pt x="9" y="41"/>
                  </a:cubicBezTo>
                  <a:cubicBezTo>
                    <a:pt x="9" y="46"/>
                    <a:pt x="9" y="47"/>
                    <a:pt x="10" y="48"/>
                  </a:cubicBezTo>
                  <a:cubicBezTo>
                    <a:pt x="10" y="48"/>
                    <a:pt x="12" y="49"/>
                    <a:pt x="13" y="48"/>
                  </a:cubicBezTo>
                  <a:cubicBezTo>
                    <a:pt x="14" y="53"/>
                    <a:pt x="14" y="53"/>
                    <a:pt x="14" y="53"/>
                  </a:cubicBezTo>
                  <a:cubicBezTo>
                    <a:pt x="12" y="54"/>
                    <a:pt x="11" y="54"/>
                    <a:pt x="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114"/>
            <p:cNvSpPr>
              <a:spLocks noEditPoints="1"/>
            </p:cNvSpPr>
            <p:nvPr/>
          </p:nvSpPr>
          <p:spPr bwMode="auto">
            <a:xfrm>
              <a:off x="4719955" y="2841625"/>
              <a:ext cx="38100" cy="195263"/>
            </a:xfrm>
            <a:custGeom>
              <a:avLst/>
              <a:gdLst>
                <a:gd name="T0" fmla="*/ 5 w 10"/>
                <a:gd name="T1" fmla="*/ 11 h 52"/>
                <a:gd name="T2" fmla="*/ 0 w 10"/>
                <a:gd name="T3" fmla="*/ 5 h 52"/>
                <a:gd name="T4" fmla="*/ 5 w 10"/>
                <a:gd name="T5" fmla="*/ 0 h 52"/>
                <a:gd name="T6" fmla="*/ 10 w 10"/>
                <a:gd name="T7" fmla="*/ 5 h 52"/>
                <a:gd name="T8" fmla="*/ 5 w 10"/>
                <a:gd name="T9" fmla="*/ 11 h 52"/>
                <a:gd name="T10" fmla="*/ 1 w 10"/>
                <a:gd name="T11" fmla="*/ 52 h 52"/>
                <a:gd name="T12" fmla="*/ 1 w 10"/>
                <a:gd name="T13" fmla="*/ 17 h 52"/>
                <a:gd name="T14" fmla="*/ 9 w 10"/>
                <a:gd name="T15" fmla="*/ 15 h 52"/>
                <a:gd name="T16" fmla="*/ 9 w 10"/>
                <a:gd name="T17" fmla="*/ 52 h 52"/>
                <a:gd name="T18" fmla="*/ 1 w 10"/>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52">
                  <a:moveTo>
                    <a:pt x="5" y="11"/>
                  </a:moveTo>
                  <a:cubicBezTo>
                    <a:pt x="2" y="11"/>
                    <a:pt x="0" y="8"/>
                    <a:pt x="0" y="5"/>
                  </a:cubicBezTo>
                  <a:cubicBezTo>
                    <a:pt x="0" y="2"/>
                    <a:pt x="2" y="0"/>
                    <a:pt x="5" y="0"/>
                  </a:cubicBezTo>
                  <a:cubicBezTo>
                    <a:pt x="8" y="0"/>
                    <a:pt x="10" y="2"/>
                    <a:pt x="10" y="5"/>
                  </a:cubicBezTo>
                  <a:cubicBezTo>
                    <a:pt x="10" y="8"/>
                    <a:pt x="8" y="11"/>
                    <a:pt x="5" y="11"/>
                  </a:cubicBezTo>
                  <a:close/>
                  <a:moveTo>
                    <a:pt x="1" y="52"/>
                  </a:moveTo>
                  <a:cubicBezTo>
                    <a:pt x="1" y="17"/>
                    <a:pt x="1" y="17"/>
                    <a:pt x="1" y="17"/>
                  </a:cubicBezTo>
                  <a:cubicBezTo>
                    <a:pt x="9" y="15"/>
                    <a:pt x="9" y="15"/>
                    <a:pt x="9" y="15"/>
                  </a:cubicBezTo>
                  <a:cubicBezTo>
                    <a:pt x="9" y="52"/>
                    <a:pt x="9" y="52"/>
                    <a:pt x="9" y="52"/>
                  </a:cubicBezTo>
                  <a:lnTo>
                    <a:pt x="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15"/>
            <p:cNvSpPr>
              <a:spLocks/>
            </p:cNvSpPr>
            <p:nvPr/>
          </p:nvSpPr>
          <p:spPr bwMode="auto">
            <a:xfrm>
              <a:off x="4780280" y="2898775"/>
              <a:ext cx="101600" cy="142875"/>
            </a:xfrm>
            <a:custGeom>
              <a:avLst/>
              <a:gdLst>
                <a:gd name="T0" fmla="*/ 16 w 27"/>
                <a:gd name="T1" fmla="*/ 38 h 38"/>
                <a:gd name="T2" fmla="*/ 0 w 27"/>
                <a:gd name="T3" fmla="*/ 20 h 38"/>
                <a:gd name="T4" fmla="*/ 16 w 27"/>
                <a:gd name="T5" fmla="*/ 0 h 38"/>
                <a:gd name="T6" fmla="*/ 26 w 27"/>
                <a:gd name="T7" fmla="*/ 4 h 38"/>
                <a:gd name="T8" fmla="*/ 22 w 27"/>
                <a:gd name="T9" fmla="*/ 9 h 38"/>
                <a:gd name="T10" fmla="*/ 16 w 27"/>
                <a:gd name="T11" fmla="*/ 6 h 38"/>
                <a:gd name="T12" fmla="*/ 10 w 27"/>
                <a:gd name="T13" fmla="*/ 10 h 38"/>
                <a:gd name="T14" fmla="*/ 9 w 27"/>
                <a:gd name="T15" fmla="*/ 20 h 38"/>
                <a:gd name="T16" fmla="*/ 11 w 27"/>
                <a:gd name="T17" fmla="*/ 30 h 38"/>
                <a:gd name="T18" fmla="*/ 16 w 27"/>
                <a:gd name="T19" fmla="*/ 32 h 38"/>
                <a:gd name="T20" fmla="*/ 23 w 27"/>
                <a:gd name="T21" fmla="*/ 29 h 38"/>
                <a:gd name="T22" fmla="*/ 27 w 27"/>
                <a:gd name="T23" fmla="*/ 34 h 38"/>
                <a:gd name="T24" fmla="*/ 16 w 27"/>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8">
                  <a:moveTo>
                    <a:pt x="16" y="38"/>
                  </a:moveTo>
                  <a:cubicBezTo>
                    <a:pt x="6" y="38"/>
                    <a:pt x="0" y="31"/>
                    <a:pt x="0" y="20"/>
                  </a:cubicBezTo>
                  <a:cubicBezTo>
                    <a:pt x="0" y="6"/>
                    <a:pt x="8" y="0"/>
                    <a:pt x="16" y="0"/>
                  </a:cubicBezTo>
                  <a:cubicBezTo>
                    <a:pt x="20" y="0"/>
                    <a:pt x="23" y="1"/>
                    <a:pt x="26" y="4"/>
                  </a:cubicBezTo>
                  <a:cubicBezTo>
                    <a:pt x="22" y="9"/>
                    <a:pt x="22" y="9"/>
                    <a:pt x="22" y="9"/>
                  </a:cubicBezTo>
                  <a:cubicBezTo>
                    <a:pt x="20" y="7"/>
                    <a:pt x="18" y="6"/>
                    <a:pt x="16" y="6"/>
                  </a:cubicBezTo>
                  <a:cubicBezTo>
                    <a:pt x="14" y="6"/>
                    <a:pt x="12" y="8"/>
                    <a:pt x="10" y="10"/>
                  </a:cubicBezTo>
                  <a:cubicBezTo>
                    <a:pt x="9" y="12"/>
                    <a:pt x="9" y="16"/>
                    <a:pt x="9" y="20"/>
                  </a:cubicBezTo>
                  <a:cubicBezTo>
                    <a:pt x="9" y="25"/>
                    <a:pt x="10" y="28"/>
                    <a:pt x="11" y="30"/>
                  </a:cubicBezTo>
                  <a:cubicBezTo>
                    <a:pt x="12" y="31"/>
                    <a:pt x="14" y="32"/>
                    <a:pt x="16" y="32"/>
                  </a:cubicBezTo>
                  <a:cubicBezTo>
                    <a:pt x="19" y="32"/>
                    <a:pt x="21" y="31"/>
                    <a:pt x="23" y="29"/>
                  </a:cubicBezTo>
                  <a:cubicBezTo>
                    <a:pt x="27" y="34"/>
                    <a:pt x="27" y="34"/>
                    <a:pt x="27" y="34"/>
                  </a:cubicBezTo>
                  <a:cubicBezTo>
                    <a:pt x="24" y="37"/>
                    <a:pt x="20" y="38"/>
                    <a:pt x="1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116"/>
            <p:cNvSpPr>
              <a:spLocks noEditPoints="1"/>
            </p:cNvSpPr>
            <p:nvPr/>
          </p:nvSpPr>
          <p:spPr bwMode="auto">
            <a:xfrm>
              <a:off x="4888230" y="3000375"/>
              <a:ext cx="38100" cy="41275"/>
            </a:xfrm>
            <a:custGeom>
              <a:avLst/>
              <a:gdLst>
                <a:gd name="T0" fmla="*/ 5 w 10"/>
                <a:gd name="T1" fmla="*/ 11 h 11"/>
                <a:gd name="T2" fmla="*/ 0 w 10"/>
                <a:gd name="T3" fmla="*/ 6 h 11"/>
                <a:gd name="T4" fmla="*/ 5 w 10"/>
                <a:gd name="T5" fmla="*/ 0 h 11"/>
                <a:gd name="T6" fmla="*/ 10 w 10"/>
                <a:gd name="T7" fmla="*/ 6 h 11"/>
                <a:gd name="T8" fmla="*/ 5 w 10"/>
                <a:gd name="T9" fmla="*/ 11 h 11"/>
                <a:gd name="T10" fmla="*/ 5 w 10"/>
                <a:gd name="T11" fmla="*/ 2 h 11"/>
                <a:gd name="T12" fmla="*/ 1 w 10"/>
                <a:gd name="T13" fmla="*/ 6 h 11"/>
                <a:gd name="T14" fmla="*/ 5 w 10"/>
                <a:gd name="T15" fmla="*/ 10 h 11"/>
                <a:gd name="T16" fmla="*/ 9 w 10"/>
                <a:gd name="T17" fmla="*/ 6 h 11"/>
                <a:gd name="T18" fmla="*/ 5 w 10"/>
                <a:gd name="T19" fmla="*/ 2 h 11"/>
                <a:gd name="T20" fmla="*/ 6 w 10"/>
                <a:gd name="T21" fmla="*/ 9 h 11"/>
                <a:gd name="T22" fmla="*/ 5 w 10"/>
                <a:gd name="T23" fmla="*/ 8 h 11"/>
                <a:gd name="T24" fmla="*/ 4 w 10"/>
                <a:gd name="T25" fmla="*/ 6 h 11"/>
                <a:gd name="T26" fmla="*/ 4 w 10"/>
                <a:gd name="T27" fmla="*/ 6 h 11"/>
                <a:gd name="T28" fmla="*/ 4 w 10"/>
                <a:gd name="T29" fmla="*/ 9 h 11"/>
                <a:gd name="T30" fmla="*/ 3 w 10"/>
                <a:gd name="T31" fmla="*/ 9 h 11"/>
                <a:gd name="T32" fmla="*/ 3 w 10"/>
                <a:gd name="T33" fmla="*/ 3 h 11"/>
                <a:gd name="T34" fmla="*/ 5 w 10"/>
                <a:gd name="T35" fmla="*/ 3 h 11"/>
                <a:gd name="T36" fmla="*/ 7 w 10"/>
                <a:gd name="T37" fmla="*/ 5 h 11"/>
                <a:gd name="T38" fmla="*/ 6 w 10"/>
                <a:gd name="T39" fmla="*/ 6 h 11"/>
                <a:gd name="T40" fmla="*/ 6 w 10"/>
                <a:gd name="T41" fmla="*/ 6 h 11"/>
                <a:gd name="T42" fmla="*/ 7 w 10"/>
                <a:gd name="T43" fmla="*/ 9 h 11"/>
                <a:gd name="T44" fmla="*/ 6 w 10"/>
                <a:gd name="T45" fmla="*/ 9 h 11"/>
                <a:gd name="T46" fmla="*/ 5 w 10"/>
                <a:gd name="T47" fmla="*/ 4 h 11"/>
                <a:gd name="T48" fmla="*/ 5 w 10"/>
                <a:gd name="T49" fmla="*/ 4 h 11"/>
                <a:gd name="T50" fmla="*/ 4 w 10"/>
                <a:gd name="T51" fmla="*/ 4 h 11"/>
                <a:gd name="T52" fmla="*/ 4 w 10"/>
                <a:gd name="T53" fmla="*/ 5 h 11"/>
                <a:gd name="T54" fmla="*/ 5 w 10"/>
                <a:gd name="T55" fmla="*/ 5 h 11"/>
                <a:gd name="T56" fmla="*/ 6 w 10"/>
                <a:gd name="T57" fmla="*/ 5 h 11"/>
                <a:gd name="T58" fmla="*/ 6 w 10"/>
                <a:gd name="T59" fmla="*/ 5 h 11"/>
                <a:gd name="T60" fmla="*/ 5 w 10"/>
                <a:gd name="T6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1">
                  <a:moveTo>
                    <a:pt x="5" y="11"/>
                  </a:moveTo>
                  <a:cubicBezTo>
                    <a:pt x="2" y="11"/>
                    <a:pt x="0" y="9"/>
                    <a:pt x="0" y="6"/>
                  </a:cubicBezTo>
                  <a:cubicBezTo>
                    <a:pt x="0" y="3"/>
                    <a:pt x="2" y="0"/>
                    <a:pt x="5" y="0"/>
                  </a:cubicBezTo>
                  <a:cubicBezTo>
                    <a:pt x="8" y="0"/>
                    <a:pt x="10" y="3"/>
                    <a:pt x="10" y="6"/>
                  </a:cubicBezTo>
                  <a:cubicBezTo>
                    <a:pt x="10" y="9"/>
                    <a:pt x="8" y="11"/>
                    <a:pt x="5" y="11"/>
                  </a:cubicBezTo>
                  <a:close/>
                  <a:moveTo>
                    <a:pt x="5" y="2"/>
                  </a:moveTo>
                  <a:cubicBezTo>
                    <a:pt x="3" y="2"/>
                    <a:pt x="1" y="3"/>
                    <a:pt x="1" y="6"/>
                  </a:cubicBezTo>
                  <a:cubicBezTo>
                    <a:pt x="1" y="8"/>
                    <a:pt x="3" y="10"/>
                    <a:pt x="5" y="10"/>
                  </a:cubicBezTo>
                  <a:cubicBezTo>
                    <a:pt x="7" y="10"/>
                    <a:pt x="9" y="8"/>
                    <a:pt x="9" y="6"/>
                  </a:cubicBezTo>
                  <a:cubicBezTo>
                    <a:pt x="9" y="3"/>
                    <a:pt x="7" y="2"/>
                    <a:pt x="5" y="2"/>
                  </a:cubicBezTo>
                  <a:close/>
                  <a:moveTo>
                    <a:pt x="6" y="9"/>
                  </a:moveTo>
                  <a:cubicBezTo>
                    <a:pt x="6" y="8"/>
                    <a:pt x="6" y="8"/>
                    <a:pt x="5" y="8"/>
                  </a:cubicBezTo>
                  <a:cubicBezTo>
                    <a:pt x="5" y="7"/>
                    <a:pt x="5" y="6"/>
                    <a:pt x="4" y="6"/>
                  </a:cubicBezTo>
                  <a:cubicBezTo>
                    <a:pt x="4" y="6"/>
                    <a:pt x="4" y="6"/>
                    <a:pt x="4" y="6"/>
                  </a:cubicBezTo>
                  <a:cubicBezTo>
                    <a:pt x="4" y="9"/>
                    <a:pt x="4" y="9"/>
                    <a:pt x="4" y="9"/>
                  </a:cubicBezTo>
                  <a:cubicBezTo>
                    <a:pt x="3" y="9"/>
                    <a:pt x="3" y="9"/>
                    <a:pt x="3" y="9"/>
                  </a:cubicBezTo>
                  <a:cubicBezTo>
                    <a:pt x="3" y="3"/>
                    <a:pt x="3" y="3"/>
                    <a:pt x="3" y="3"/>
                  </a:cubicBezTo>
                  <a:cubicBezTo>
                    <a:pt x="5" y="3"/>
                    <a:pt x="5" y="3"/>
                    <a:pt x="5" y="3"/>
                  </a:cubicBezTo>
                  <a:cubicBezTo>
                    <a:pt x="6" y="3"/>
                    <a:pt x="7" y="4"/>
                    <a:pt x="7" y="5"/>
                  </a:cubicBezTo>
                  <a:cubicBezTo>
                    <a:pt x="7" y="5"/>
                    <a:pt x="6" y="6"/>
                    <a:pt x="6" y="6"/>
                  </a:cubicBezTo>
                  <a:cubicBezTo>
                    <a:pt x="6" y="6"/>
                    <a:pt x="6" y="6"/>
                    <a:pt x="6" y="6"/>
                  </a:cubicBezTo>
                  <a:cubicBezTo>
                    <a:pt x="6" y="7"/>
                    <a:pt x="7" y="9"/>
                    <a:pt x="7" y="9"/>
                  </a:cubicBezTo>
                  <a:lnTo>
                    <a:pt x="6" y="9"/>
                  </a:lnTo>
                  <a:close/>
                  <a:moveTo>
                    <a:pt x="5" y="4"/>
                  </a:moveTo>
                  <a:cubicBezTo>
                    <a:pt x="5" y="4"/>
                    <a:pt x="5" y="4"/>
                    <a:pt x="5" y="4"/>
                  </a:cubicBezTo>
                  <a:cubicBezTo>
                    <a:pt x="4" y="4"/>
                    <a:pt x="4" y="4"/>
                    <a:pt x="4" y="4"/>
                  </a:cubicBezTo>
                  <a:cubicBezTo>
                    <a:pt x="4" y="5"/>
                    <a:pt x="4" y="5"/>
                    <a:pt x="4" y="5"/>
                  </a:cubicBezTo>
                  <a:cubicBezTo>
                    <a:pt x="5" y="5"/>
                    <a:pt x="5" y="5"/>
                    <a:pt x="5" y="5"/>
                  </a:cubicBezTo>
                  <a:cubicBezTo>
                    <a:pt x="5" y="5"/>
                    <a:pt x="5" y="5"/>
                    <a:pt x="6" y="5"/>
                  </a:cubicBezTo>
                  <a:cubicBezTo>
                    <a:pt x="6" y="5"/>
                    <a:pt x="6" y="5"/>
                    <a:pt x="6" y="5"/>
                  </a:cubicBezTo>
                  <a:cubicBezTo>
                    <a:pt x="6" y="4"/>
                    <a:pt x="6" y="4"/>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17"/>
            <p:cNvSpPr>
              <a:spLocks/>
            </p:cNvSpPr>
            <p:nvPr/>
          </p:nvSpPr>
          <p:spPr bwMode="auto">
            <a:xfrm>
              <a:off x="7188518" y="3082925"/>
              <a:ext cx="41275" cy="52388"/>
            </a:xfrm>
            <a:custGeom>
              <a:avLst/>
              <a:gdLst>
                <a:gd name="T0" fmla="*/ 9 w 26"/>
                <a:gd name="T1" fmla="*/ 2 h 33"/>
                <a:gd name="T2" fmla="*/ 0 w 26"/>
                <a:gd name="T3" fmla="*/ 2 h 33"/>
                <a:gd name="T4" fmla="*/ 0 w 26"/>
                <a:gd name="T5" fmla="*/ 0 h 33"/>
                <a:gd name="T6" fmla="*/ 26 w 26"/>
                <a:gd name="T7" fmla="*/ 0 h 33"/>
                <a:gd name="T8" fmla="*/ 26 w 26"/>
                <a:gd name="T9" fmla="*/ 2 h 33"/>
                <a:gd name="T10" fmla="*/ 14 w 26"/>
                <a:gd name="T11" fmla="*/ 2 h 33"/>
                <a:gd name="T12" fmla="*/ 14 w 26"/>
                <a:gd name="T13" fmla="*/ 33 h 33"/>
                <a:gd name="T14" fmla="*/ 9 w 26"/>
                <a:gd name="T15" fmla="*/ 33 h 33"/>
                <a:gd name="T16" fmla="*/ 9 w 26"/>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9" y="2"/>
                  </a:moveTo>
                  <a:lnTo>
                    <a:pt x="0" y="2"/>
                  </a:lnTo>
                  <a:lnTo>
                    <a:pt x="0" y="0"/>
                  </a:lnTo>
                  <a:lnTo>
                    <a:pt x="26" y="0"/>
                  </a:lnTo>
                  <a:lnTo>
                    <a:pt x="26" y="2"/>
                  </a:lnTo>
                  <a:lnTo>
                    <a:pt x="14" y="2"/>
                  </a:lnTo>
                  <a:lnTo>
                    <a:pt x="14" y="33"/>
                  </a:lnTo>
                  <a:lnTo>
                    <a:pt x="9"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118"/>
            <p:cNvSpPr>
              <a:spLocks/>
            </p:cNvSpPr>
            <p:nvPr/>
          </p:nvSpPr>
          <p:spPr bwMode="auto">
            <a:xfrm>
              <a:off x="7240905" y="3082925"/>
              <a:ext cx="49213" cy="52388"/>
            </a:xfrm>
            <a:custGeom>
              <a:avLst/>
              <a:gdLst>
                <a:gd name="T0" fmla="*/ 0 w 31"/>
                <a:gd name="T1" fmla="*/ 0 h 33"/>
                <a:gd name="T2" fmla="*/ 2 w 31"/>
                <a:gd name="T3" fmla="*/ 0 h 33"/>
                <a:gd name="T4" fmla="*/ 14 w 31"/>
                <a:gd name="T5" fmla="*/ 16 h 33"/>
                <a:gd name="T6" fmla="*/ 26 w 31"/>
                <a:gd name="T7" fmla="*/ 0 h 33"/>
                <a:gd name="T8" fmla="*/ 31 w 31"/>
                <a:gd name="T9" fmla="*/ 0 h 33"/>
                <a:gd name="T10" fmla="*/ 31 w 31"/>
                <a:gd name="T11" fmla="*/ 33 h 33"/>
                <a:gd name="T12" fmla="*/ 26 w 31"/>
                <a:gd name="T13" fmla="*/ 33 h 33"/>
                <a:gd name="T14" fmla="*/ 26 w 31"/>
                <a:gd name="T15" fmla="*/ 7 h 33"/>
                <a:gd name="T16" fmla="*/ 14 w 31"/>
                <a:gd name="T17" fmla="*/ 23 h 33"/>
                <a:gd name="T18" fmla="*/ 14 w 31"/>
                <a:gd name="T19" fmla="*/ 23 h 33"/>
                <a:gd name="T20" fmla="*/ 2 w 31"/>
                <a:gd name="T21" fmla="*/ 7 h 33"/>
                <a:gd name="T22" fmla="*/ 2 w 31"/>
                <a:gd name="T23" fmla="*/ 33 h 33"/>
                <a:gd name="T24" fmla="*/ 0 w 31"/>
                <a:gd name="T25" fmla="*/ 33 h 33"/>
                <a:gd name="T26" fmla="*/ 0 w 31"/>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3">
                  <a:moveTo>
                    <a:pt x="0" y="0"/>
                  </a:moveTo>
                  <a:lnTo>
                    <a:pt x="2" y="0"/>
                  </a:lnTo>
                  <a:lnTo>
                    <a:pt x="14" y="16"/>
                  </a:lnTo>
                  <a:lnTo>
                    <a:pt x="26" y="0"/>
                  </a:lnTo>
                  <a:lnTo>
                    <a:pt x="31" y="0"/>
                  </a:lnTo>
                  <a:lnTo>
                    <a:pt x="31" y="33"/>
                  </a:lnTo>
                  <a:lnTo>
                    <a:pt x="26" y="33"/>
                  </a:lnTo>
                  <a:lnTo>
                    <a:pt x="26" y="7"/>
                  </a:lnTo>
                  <a:lnTo>
                    <a:pt x="14" y="23"/>
                  </a:lnTo>
                  <a:lnTo>
                    <a:pt x="14" y="23"/>
                  </a:lnTo>
                  <a:lnTo>
                    <a:pt x="2" y="7"/>
                  </a:lnTo>
                  <a:lnTo>
                    <a:pt x="2" y="33"/>
                  </a:lnTo>
                  <a:lnTo>
                    <a:pt x="0" y="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5" name="Group 594"/>
          <p:cNvGrpSpPr/>
          <p:nvPr/>
        </p:nvGrpSpPr>
        <p:grpSpPr>
          <a:xfrm>
            <a:off x="7092838" y="1200150"/>
            <a:ext cx="1822562" cy="640259"/>
            <a:chOff x="4367213" y="1698625"/>
            <a:chExt cx="2386012" cy="838200"/>
          </a:xfrm>
        </p:grpSpPr>
        <p:sp>
          <p:nvSpPr>
            <p:cNvPr id="596" name="Freeform 55"/>
            <p:cNvSpPr>
              <a:spLocks noChangeArrowheads="1"/>
            </p:cNvSpPr>
            <p:nvPr/>
          </p:nvSpPr>
          <p:spPr bwMode="auto">
            <a:xfrm>
              <a:off x="4367213" y="1762125"/>
              <a:ext cx="1020762" cy="633413"/>
            </a:xfrm>
            <a:custGeom>
              <a:avLst/>
              <a:gdLst>
                <a:gd name="T0" fmla="*/ 2834 w 2835"/>
                <a:gd name="T1" fmla="*/ 1118 h 1760"/>
                <a:gd name="T2" fmla="*/ 2834 w 2835"/>
                <a:gd name="T3" fmla="*/ 1662 h 1760"/>
                <a:gd name="T4" fmla="*/ 2736 w 2835"/>
                <a:gd name="T5" fmla="*/ 1759 h 1760"/>
                <a:gd name="T6" fmla="*/ 98 w 2835"/>
                <a:gd name="T7" fmla="*/ 1759 h 1760"/>
                <a:gd name="T8" fmla="*/ 0 w 2835"/>
                <a:gd name="T9" fmla="*/ 1662 h 1760"/>
                <a:gd name="T10" fmla="*/ 0 w 2835"/>
                <a:gd name="T11" fmla="*/ 98 h 1760"/>
                <a:gd name="T12" fmla="*/ 98 w 2835"/>
                <a:gd name="T13" fmla="*/ 0 h 1760"/>
                <a:gd name="T14" fmla="*/ 2335 w 2835"/>
                <a:gd name="T15" fmla="*/ 0 h 17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5" h="1760">
                  <a:moveTo>
                    <a:pt x="2834" y="1118"/>
                  </a:moveTo>
                  <a:lnTo>
                    <a:pt x="2834" y="1662"/>
                  </a:lnTo>
                  <a:cubicBezTo>
                    <a:pt x="2834" y="1715"/>
                    <a:pt x="2790" y="1759"/>
                    <a:pt x="2736" y="1759"/>
                  </a:cubicBezTo>
                  <a:lnTo>
                    <a:pt x="98" y="1759"/>
                  </a:lnTo>
                  <a:cubicBezTo>
                    <a:pt x="44" y="1759"/>
                    <a:pt x="0" y="1715"/>
                    <a:pt x="0" y="1662"/>
                  </a:cubicBezTo>
                  <a:lnTo>
                    <a:pt x="0" y="98"/>
                  </a:lnTo>
                  <a:cubicBezTo>
                    <a:pt x="0" y="44"/>
                    <a:pt x="44" y="0"/>
                    <a:pt x="98" y="0"/>
                  </a:cubicBezTo>
                  <a:lnTo>
                    <a:pt x="2335"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597" name="Freeform 56"/>
            <p:cNvSpPr>
              <a:spLocks noChangeArrowheads="1"/>
            </p:cNvSpPr>
            <p:nvPr/>
          </p:nvSpPr>
          <p:spPr bwMode="auto">
            <a:xfrm>
              <a:off x="4437063" y="1831975"/>
              <a:ext cx="879475" cy="492125"/>
            </a:xfrm>
            <a:custGeom>
              <a:avLst/>
              <a:gdLst>
                <a:gd name="T0" fmla="*/ 2442 w 2443"/>
                <a:gd name="T1" fmla="*/ 922 h 1369"/>
                <a:gd name="T2" fmla="*/ 2442 w 2443"/>
                <a:gd name="T3" fmla="*/ 1368 h 1369"/>
                <a:gd name="T4" fmla="*/ 0 w 2443"/>
                <a:gd name="T5" fmla="*/ 1368 h 1369"/>
                <a:gd name="T6" fmla="*/ 0 w 2443"/>
                <a:gd name="T7" fmla="*/ 0 h 1369"/>
                <a:gd name="T8" fmla="*/ 1832 w 2443"/>
                <a:gd name="T9" fmla="*/ 0 h 1369"/>
              </a:gdLst>
              <a:ahLst/>
              <a:cxnLst>
                <a:cxn ang="0">
                  <a:pos x="T0" y="T1"/>
                </a:cxn>
                <a:cxn ang="0">
                  <a:pos x="T2" y="T3"/>
                </a:cxn>
                <a:cxn ang="0">
                  <a:pos x="T4" y="T5"/>
                </a:cxn>
                <a:cxn ang="0">
                  <a:pos x="T6" y="T7"/>
                </a:cxn>
                <a:cxn ang="0">
                  <a:pos x="T8" y="T9"/>
                </a:cxn>
              </a:cxnLst>
              <a:rect l="0" t="0" r="r" b="b"/>
              <a:pathLst>
                <a:path w="2443" h="1369">
                  <a:moveTo>
                    <a:pt x="2442" y="922"/>
                  </a:moveTo>
                  <a:lnTo>
                    <a:pt x="2442" y="1368"/>
                  </a:lnTo>
                  <a:lnTo>
                    <a:pt x="0" y="1368"/>
                  </a:lnTo>
                  <a:lnTo>
                    <a:pt x="0" y="0"/>
                  </a:lnTo>
                  <a:lnTo>
                    <a:pt x="1832"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598" name="Line 57"/>
            <p:cNvSpPr>
              <a:spLocks noChangeShapeType="1"/>
            </p:cNvSpPr>
            <p:nvPr/>
          </p:nvSpPr>
          <p:spPr bwMode="auto">
            <a:xfrm>
              <a:off x="4665663" y="2535238"/>
              <a:ext cx="422275" cy="1587"/>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599" name="Line 58"/>
            <p:cNvSpPr>
              <a:spLocks noChangeShapeType="1"/>
            </p:cNvSpPr>
            <p:nvPr/>
          </p:nvSpPr>
          <p:spPr bwMode="auto">
            <a:xfrm>
              <a:off x="4789488" y="2393950"/>
              <a:ext cx="1587" cy="141288"/>
            </a:xfrm>
            <a:prstGeom prst="line">
              <a:avLst/>
            </a:prstGeom>
            <a:noFill/>
            <a:ln w="12700" cap="flat"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0" name="Line 59"/>
            <p:cNvSpPr>
              <a:spLocks noChangeShapeType="1"/>
            </p:cNvSpPr>
            <p:nvPr/>
          </p:nvSpPr>
          <p:spPr bwMode="auto">
            <a:xfrm>
              <a:off x="4964113" y="2393950"/>
              <a:ext cx="1587" cy="141288"/>
            </a:xfrm>
            <a:prstGeom prst="line">
              <a:avLst/>
            </a:prstGeom>
            <a:noFill/>
            <a:ln w="12700" cap="flat"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1" name="Freeform 60"/>
            <p:cNvSpPr>
              <a:spLocks noChangeArrowheads="1"/>
            </p:cNvSpPr>
            <p:nvPr/>
          </p:nvSpPr>
          <p:spPr bwMode="auto">
            <a:xfrm>
              <a:off x="5100638" y="1797050"/>
              <a:ext cx="215900" cy="366713"/>
            </a:xfrm>
            <a:custGeom>
              <a:avLst/>
              <a:gdLst>
                <a:gd name="T0" fmla="*/ 597 w 598"/>
                <a:gd name="T1" fmla="*/ 929 h 1018"/>
                <a:gd name="T2" fmla="*/ 509 w 598"/>
                <a:gd name="T3" fmla="*/ 1017 h 1018"/>
                <a:gd name="T4" fmla="*/ 88 w 598"/>
                <a:gd name="T5" fmla="*/ 1017 h 1018"/>
                <a:gd name="T6" fmla="*/ 0 w 598"/>
                <a:gd name="T7" fmla="*/ 929 h 1018"/>
                <a:gd name="T8" fmla="*/ 0 w 598"/>
                <a:gd name="T9" fmla="*/ 88 h 1018"/>
                <a:gd name="T10" fmla="*/ 88 w 598"/>
                <a:gd name="T11" fmla="*/ 0 h 1018"/>
                <a:gd name="T12" fmla="*/ 509 w 598"/>
                <a:gd name="T13" fmla="*/ 0 h 1018"/>
                <a:gd name="T14" fmla="*/ 597 w 598"/>
                <a:gd name="T15" fmla="*/ 88 h 1018"/>
                <a:gd name="T16" fmla="*/ 597 w 598"/>
                <a:gd name="T17" fmla="*/ 92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1018">
                  <a:moveTo>
                    <a:pt x="597" y="929"/>
                  </a:moveTo>
                  <a:cubicBezTo>
                    <a:pt x="597" y="978"/>
                    <a:pt x="557" y="1017"/>
                    <a:pt x="509" y="1017"/>
                  </a:cubicBezTo>
                  <a:lnTo>
                    <a:pt x="88" y="1017"/>
                  </a:lnTo>
                  <a:cubicBezTo>
                    <a:pt x="40" y="1017"/>
                    <a:pt x="0" y="978"/>
                    <a:pt x="0" y="929"/>
                  </a:cubicBezTo>
                  <a:lnTo>
                    <a:pt x="0" y="88"/>
                  </a:lnTo>
                  <a:cubicBezTo>
                    <a:pt x="0" y="39"/>
                    <a:pt x="40" y="0"/>
                    <a:pt x="88" y="0"/>
                  </a:cubicBezTo>
                  <a:lnTo>
                    <a:pt x="509" y="0"/>
                  </a:lnTo>
                  <a:cubicBezTo>
                    <a:pt x="557" y="0"/>
                    <a:pt x="597" y="39"/>
                    <a:pt x="597" y="88"/>
                  </a:cubicBezTo>
                  <a:lnTo>
                    <a:pt x="597" y="929"/>
                  </a:ln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02" name="Line 61"/>
            <p:cNvSpPr>
              <a:spLocks noChangeShapeType="1"/>
            </p:cNvSpPr>
            <p:nvPr/>
          </p:nvSpPr>
          <p:spPr bwMode="auto">
            <a:xfrm>
              <a:off x="5100638" y="1860550"/>
              <a:ext cx="214312" cy="1588"/>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3" name="Line 62"/>
            <p:cNvSpPr>
              <a:spLocks noChangeShapeType="1"/>
            </p:cNvSpPr>
            <p:nvPr/>
          </p:nvSpPr>
          <p:spPr bwMode="auto">
            <a:xfrm>
              <a:off x="5100638" y="2100263"/>
              <a:ext cx="214312" cy="1587"/>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4" name="Freeform 63"/>
            <p:cNvSpPr>
              <a:spLocks noChangeArrowheads="1"/>
            </p:cNvSpPr>
            <p:nvPr/>
          </p:nvSpPr>
          <p:spPr bwMode="auto">
            <a:xfrm>
              <a:off x="5195888" y="2119313"/>
              <a:ext cx="25400" cy="25400"/>
            </a:xfrm>
            <a:custGeom>
              <a:avLst/>
              <a:gdLst>
                <a:gd name="T0" fmla="*/ 71 w 72"/>
                <a:gd name="T1" fmla="*/ 35 h 71"/>
                <a:gd name="T2" fmla="*/ 66 w 72"/>
                <a:gd name="T3" fmla="*/ 53 h 71"/>
                <a:gd name="T4" fmla="*/ 53 w 72"/>
                <a:gd name="T5" fmla="*/ 66 h 71"/>
                <a:gd name="T6" fmla="*/ 36 w 72"/>
                <a:gd name="T7" fmla="*/ 70 h 71"/>
                <a:gd name="T8" fmla="*/ 18 w 72"/>
                <a:gd name="T9" fmla="*/ 66 h 71"/>
                <a:gd name="T10" fmla="*/ 5 w 72"/>
                <a:gd name="T11" fmla="*/ 53 h 71"/>
                <a:gd name="T12" fmla="*/ 0 w 72"/>
                <a:gd name="T13" fmla="*/ 35 h 71"/>
                <a:gd name="T14" fmla="*/ 5 w 72"/>
                <a:gd name="T15" fmla="*/ 18 h 71"/>
                <a:gd name="T16" fmla="*/ 18 w 72"/>
                <a:gd name="T17" fmla="*/ 5 h 71"/>
                <a:gd name="T18" fmla="*/ 36 w 72"/>
                <a:gd name="T19" fmla="*/ 0 h 71"/>
                <a:gd name="T20" fmla="*/ 53 w 72"/>
                <a:gd name="T21" fmla="*/ 5 h 71"/>
                <a:gd name="T22" fmla="*/ 66 w 72"/>
                <a:gd name="T23" fmla="*/ 18 h 71"/>
                <a:gd name="T24" fmla="*/ 71 w 72"/>
                <a:gd name="T25"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1">
                  <a:moveTo>
                    <a:pt x="71" y="35"/>
                  </a:moveTo>
                  <a:cubicBezTo>
                    <a:pt x="71" y="42"/>
                    <a:pt x="69" y="47"/>
                    <a:pt x="66" y="53"/>
                  </a:cubicBezTo>
                  <a:cubicBezTo>
                    <a:pt x="63" y="58"/>
                    <a:pt x="59" y="62"/>
                    <a:pt x="53" y="66"/>
                  </a:cubicBezTo>
                  <a:cubicBezTo>
                    <a:pt x="47" y="69"/>
                    <a:pt x="43" y="70"/>
                    <a:pt x="36" y="70"/>
                  </a:cubicBezTo>
                  <a:cubicBezTo>
                    <a:pt x="30" y="70"/>
                    <a:pt x="25" y="69"/>
                    <a:pt x="18" y="66"/>
                  </a:cubicBezTo>
                  <a:cubicBezTo>
                    <a:pt x="12" y="62"/>
                    <a:pt x="8" y="58"/>
                    <a:pt x="5" y="53"/>
                  </a:cubicBezTo>
                  <a:cubicBezTo>
                    <a:pt x="2" y="47"/>
                    <a:pt x="0" y="41"/>
                    <a:pt x="0" y="35"/>
                  </a:cubicBezTo>
                  <a:cubicBezTo>
                    <a:pt x="0" y="28"/>
                    <a:pt x="2" y="23"/>
                    <a:pt x="5" y="18"/>
                  </a:cubicBezTo>
                  <a:cubicBezTo>
                    <a:pt x="8" y="12"/>
                    <a:pt x="12" y="8"/>
                    <a:pt x="18" y="5"/>
                  </a:cubicBezTo>
                  <a:cubicBezTo>
                    <a:pt x="24" y="2"/>
                    <a:pt x="29" y="0"/>
                    <a:pt x="36" y="0"/>
                  </a:cubicBezTo>
                  <a:cubicBezTo>
                    <a:pt x="42" y="0"/>
                    <a:pt x="47" y="2"/>
                    <a:pt x="53" y="5"/>
                  </a:cubicBezTo>
                  <a:cubicBezTo>
                    <a:pt x="59" y="8"/>
                    <a:pt x="63" y="12"/>
                    <a:pt x="66" y="18"/>
                  </a:cubicBezTo>
                  <a:cubicBezTo>
                    <a:pt x="69" y="23"/>
                    <a:pt x="71" y="29"/>
                    <a:pt x="71" y="35"/>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05" name="Freeform 64"/>
            <p:cNvSpPr>
              <a:spLocks noChangeArrowheads="1"/>
            </p:cNvSpPr>
            <p:nvPr/>
          </p:nvSpPr>
          <p:spPr bwMode="auto">
            <a:xfrm>
              <a:off x="5208588" y="1698625"/>
              <a:ext cx="312737" cy="465138"/>
            </a:xfrm>
            <a:custGeom>
              <a:avLst/>
              <a:gdLst>
                <a:gd name="T0" fmla="*/ 0 w 867"/>
                <a:gd name="T1" fmla="*/ 275 h 1293"/>
                <a:gd name="T2" fmla="*/ 0 w 867"/>
                <a:gd name="T3" fmla="*/ 89 h 1293"/>
                <a:gd name="T4" fmla="*/ 88 w 867"/>
                <a:gd name="T5" fmla="*/ 0 h 1293"/>
                <a:gd name="T6" fmla="*/ 777 w 867"/>
                <a:gd name="T7" fmla="*/ 0 h 1293"/>
                <a:gd name="T8" fmla="*/ 866 w 867"/>
                <a:gd name="T9" fmla="*/ 89 h 1293"/>
                <a:gd name="T10" fmla="*/ 866 w 867"/>
                <a:gd name="T11" fmla="*/ 1203 h 1293"/>
                <a:gd name="T12" fmla="*/ 777 w 867"/>
                <a:gd name="T13" fmla="*/ 1292 h 1293"/>
                <a:gd name="T14" fmla="*/ 192 w 867"/>
                <a:gd name="T15" fmla="*/ 1292 h 1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7" h="1293">
                  <a:moveTo>
                    <a:pt x="0" y="275"/>
                  </a:moveTo>
                  <a:lnTo>
                    <a:pt x="0" y="89"/>
                  </a:lnTo>
                  <a:cubicBezTo>
                    <a:pt x="0" y="40"/>
                    <a:pt x="39" y="0"/>
                    <a:pt x="88" y="0"/>
                  </a:cubicBezTo>
                  <a:lnTo>
                    <a:pt x="777" y="0"/>
                  </a:lnTo>
                  <a:cubicBezTo>
                    <a:pt x="826" y="0"/>
                    <a:pt x="866" y="40"/>
                    <a:pt x="866" y="89"/>
                  </a:cubicBezTo>
                  <a:lnTo>
                    <a:pt x="866" y="1203"/>
                  </a:lnTo>
                  <a:cubicBezTo>
                    <a:pt x="866" y="1252"/>
                    <a:pt x="826" y="1292"/>
                    <a:pt x="777" y="1292"/>
                  </a:cubicBezTo>
                  <a:lnTo>
                    <a:pt x="192" y="1292"/>
                  </a:ln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6" name="Line 65"/>
            <p:cNvSpPr>
              <a:spLocks noChangeShapeType="1"/>
            </p:cNvSpPr>
            <p:nvPr/>
          </p:nvSpPr>
          <p:spPr bwMode="auto">
            <a:xfrm>
              <a:off x="5208588" y="1762125"/>
              <a:ext cx="311150" cy="1588"/>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7" name="Line 66"/>
            <p:cNvSpPr>
              <a:spLocks noChangeShapeType="1"/>
            </p:cNvSpPr>
            <p:nvPr/>
          </p:nvSpPr>
          <p:spPr bwMode="auto">
            <a:xfrm>
              <a:off x="5316538" y="2100263"/>
              <a:ext cx="204787" cy="1587"/>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08" name="Freeform 67"/>
            <p:cNvSpPr>
              <a:spLocks noChangeArrowheads="1"/>
            </p:cNvSpPr>
            <p:nvPr/>
          </p:nvSpPr>
          <p:spPr bwMode="auto">
            <a:xfrm>
              <a:off x="5356225" y="2119313"/>
              <a:ext cx="25400" cy="25400"/>
            </a:xfrm>
            <a:custGeom>
              <a:avLst/>
              <a:gdLst>
                <a:gd name="T0" fmla="*/ 71 w 72"/>
                <a:gd name="T1" fmla="*/ 35 h 72"/>
                <a:gd name="T2" fmla="*/ 66 w 72"/>
                <a:gd name="T3" fmla="*/ 53 h 72"/>
                <a:gd name="T4" fmla="*/ 53 w 72"/>
                <a:gd name="T5" fmla="*/ 66 h 72"/>
                <a:gd name="T6" fmla="*/ 36 w 72"/>
                <a:gd name="T7" fmla="*/ 71 h 72"/>
                <a:gd name="T8" fmla="*/ 18 w 72"/>
                <a:gd name="T9" fmla="*/ 66 h 72"/>
                <a:gd name="T10" fmla="*/ 5 w 72"/>
                <a:gd name="T11" fmla="*/ 53 h 72"/>
                <a:gd name="T12" fmla="*/ 0 w 72"/>
                <a:gd name="T13" fmla="*/ 35 h 72"/>
                <a:gd name="T14" fmla="*/ 5 w 72"/>
                <a:gd name="T15" fmla="*/ 17 h 72"/>
                <a:gd name="T16" fmla="*/ 18 w 72"/>
                <a:gd name="T17" fmla="*/ 4 h 72"/>
                <a:gd name="T18" fmla="*/ 36 w 72"/>
                <a:gd name="T19" fmla="*/ 0 h 72"/>
                <a:gd name="T20" fmla="*/ 53 w 72"/>
                <a:gd name="T21" fmla="*/ 4 h 72"/>
                <a:gd name="T22" fmla="*/ 66 w 72"/>
                <a:gd name="T23" fmla="*/ 17 h 72"/>
                <a:gd name="T24" fmla="*/ 71 w 72"/>
                <a:gd name="T25"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2">
                  <a:moveTo>
                    <a:pt x="71" y="35"/>
                  </a:moveTo>
                  <a:cubicBezTo>
                    <a:pt x="71" y="42"/>
                    <a:pt x="70" y="47"/>
                    <a:pt x="66" y="53"/>
                  </a:cubicBezTo>
                  <a:cubicBezTo>
                    <a:pt x="63" y="59"/>
                    <a:pt x="59" y="63"/>
                    <a:pt x="53" y="66"/>
                  </a:cubicBezTo>
                  <a:cubicBezTo>
                    <a:pt x="48" y="69"/>
                    <a:pt x="43" y="71"/>
                    <a:pt x="36" y="71"/>
                  </a:cubicBezTo>
                  <a:cubicBezTo>
                    <a:pt x="30" y="71"/>
                    <a:pt x="24" y="69"/>
                    <a:pt x="18" y="66"/>
                  </a:cubicBezTo>
                  <a:cubicBezTo>
                    <a:pt x="12" y="63"/>
                    <a:pt x="8" y="59"/>
                    <a:pt x="5" y="53"/>
                  </a:cubicBezTo>
                  <a:cubicBezTo>
                    <a:pt x="2" y="47"/>
                    <a:pt x="0" y="41"/>
                    <a:pt x="0" y="35"/>
                  </a:cubicBezTo>
                  <a:cubicBezTo>
                    <a:pt x="0" y="28"/>
                    <a:pt x="2" y="22"/>
                    <a:pt x="5" y="17"/>
                  </a:cubicBezTo>
                  <a:cubicBezTo>
                    <a:pt x="8" y="11"/>
                    <a:pt x="12" y="7"/>
                    <a:pt x="18" y="4"/>
                  </a:cubicBezTo>
                  <a:cubicBezTo>
                    <a:pt x="24" y="0"/>
                    <a:pt x="29" y="0"/>
                    <a:pt x="36" y="0"/>
                  </a:cubicBezTo>
                  <a:cubicBezTo>
                    <a:pt x="42" y="0"/>
                    <a:pt x="48" y="0"/>
                    <a:pt x="53" y="4"/>
                  </a:cubicBezTo>
                  <a:cubicBezTo>
                    <a:pt x="59" y="7"/>
                    <a:pt x="63" y="11"/>
                    <a:pt x="66" y="17"/>
                  </a:cubicBezTo>
                  <a:cubicBezTo>
                    <a:pt x="70" y="22"/>
                    <a:pt x="71" y="29"/>
                    <a:pt x="71" y="35"/>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09" name="Freeform 68"/>
            <p:cNvSpPr>
              <a:spLocks noChangeArrowheads="1"/>
            </p:cNvSpPr>
            <p:nvPr/>
          </p:nvSpPr>
          <p:spPr bwMode="auto">
            <a:xfrm>
              <a:off x="4489450" y="210343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8"/>
                    <a:pt x="28" y="18"/>
                    <a:pt x="42" y="11"/>
                  </a:cubicBezTo>
                  <a:cubicBezTo>
                    <a:pt x="55" y="3"/>
                    <a:pt x="68" y="0"/>
                    <a:pt x="84" y="0"/>
                  </a:cubicBezTo>
                  <a:cubicBezTo>
                    <a:pt x="99" y="0"/>
                    <a:pt x="113" y="3"/>
                    <a:pt x="126" y="11"/>
                  </a:cubicBezTo>
                  <a:cubicBezTo>
                    <a:pt x="139" y="18"/>
                    <a:pt x="149" y="28"/>
                    <a:pt x="157" y="42"/>
                  </a:cubicBezTo>
                  <a:cubicBezTo>
                    <a:pt x="165" y="55"/>
                    <a:pt x="168" y="69"/>
                    <a:pt x="168" y="84"/>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0" name="Freeform 69"/>
            <p:cNvSpPr>
              <a:spLocks noChangeArrowheads="1"/>
            </p:cNvSpPr>
            <p:nvPr/>
          </p:nvSpPr>
          <p:spPr bwMode="auto">
            <a:xfrm>
              <a:off x="4616450" y="2190750"/>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2"/>
                    <a:pt x="0" y="99"/>
                    <a:pt x="0" y="84"/>
                  </a:cubicBezTo>
                  <a:cubicBezTo>
                    <a:pt x="0" y="68"/>
                    <a:pt x="3" y="55"/>
                    <a:pt x="11" y="42"/>
                  </a:cubicBezTo>
                  <a:cubicBezTo>
                    <a:pt x="19" y="29"/>
                    <a:pt x="28" y="19"/>
                    <a:pt x="42" y="11"/>
                  </a:cubicBezTo>
                  <a:cubicBezTo>
                    <a:pt x="55" y="3"/>
                    <a:pt x="68" y="0"/>
                    <a:pt x="84" y="0"/>
                  </a:cubicBezTo>
                  <a:cubicBezTo>
                    <a:pt x="99" y="0"/>
                    <a:pt x="113" y="3"/>
                    <a:pt x="126" y="11"/>
                  </a:cubicBezTo>
                  <a:cubicBezTo>
                    <a:pt x="139" y="19"/>
                    <a:pt x="149" y="29"/>
                    <a:pt x="157" y="42"/>
                  </a:cubicBezTo>
                  <a:cubicBezTo>
                    <a:pt x="165" y="55"/>
                    <a:pt x="168" y="69"/>
                    <a:pt x="168" y="84"/>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1" name="Freeform 70"/>
            <p:cNvSpPr>
              <a:spLocks noChangeArrowheads="1"/>
            </p:cNvSpPr>
            <p:nvPr/>
          </p:nvSpPr>
          <p:spPr bwMode="auto">
            <a:xfrm>
              <a:off x="4716463" y="2016125"/>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5" y="113"/>
                    <a:pt x="157" y="126"/>
                  </a:cubicBezTo>
                  <a:cubicBezTo>
                    <a:pt x="149" y="139"/>
                    <a:pt x="139" y="149"/>
                    <a:pt x="126" y="157"/>
                  </a:cubicBezTo>
                  <a:cubicBezTo>
                    <a:pt x="113" y="165"/>
                    <a:pt x="99" y="168"/>
                    <a:pt x="84" y="168"/>
                  </a:cubicBezTo>
                  <a:cubicBezTo>
                    <a:pt x="68" y="168"/>
                    <a:pt x="55" y="165"/>
                    <a:pt x="42" y="157"/>
                  </a:cubicBezTo>
                  <a:cubicBezTo>
                    <a:pt x="28" y="149"/>
                    <a:pt x="19" y="139"/>
                    <a:pt x="11" y="126"/>
                  </a:cubicBezTo>
                  <a:cubicBezTo>
                    <a:pt x="3" y="113"/>
                    <a:pt x="0" y="99"/>
                    <a:pt x="0" y="84"/>
                  </a:cubicBezTo>
                  <a:cubicBezTo>
                    <a:pt x="0" y="68"/>
                    <a:pt x="3" y="55"/>
                    <a:pt x="11" y="42"/>
                  </a:cubicBezTo>
                  <a:cubicBezTo>
                    <a:pt x="19" y="28"/>
                    <a:pt x="28" y="19"/>
                    <a:pt x="42" y="11"/>
                  </a:cubicBezTo>
                  <a:cubicBezTo>
                    <a:pt x="55" y="3"/>
                    <a:pt x="68" y="0"/>
                    <a:pt x="84" y="0"/>
                  </a:cubicBezTo>
                  <a:cubicBezTo>
                    <a:pt x="99" y="0"/>
                    <a:pt x="113" y="3"/>
                    <a:pt x="126" y="11"/>
                  </a:cubicBezTo>
                  <a:cubicBezTo>
                    <a:pt x="139" y="19"/>
                    <a:pt x="149" y="28"/>
                    <a:pt x="157" y="42"/>
                  </a:cubicBezTo>
                  <a:cubicBezTo>
                    <a:pt x="165" y="55"/>
                    <a:pt x="168" y="68"/>
                    <a:pt x="168" y="84"/>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2" name="Freeform 71"/>
            <p:cNvSpPr>
              <a:spLocks noChangeArrowheads="1"/>
            </p:cNvSpPr>
            <p:nvPr/>
          </p:nvSpPr>
          <p:spPr bwMode="auto">
            <a:xfrm>
              <a:off x="4846638" y="2101850"/>
              <a:ext cx="61912" cy="61913"/>
            </a:xfrm>
            <a:custGeom>
              <a:avLst/>
              <a:gdLst>
                <a:gd name="T0" fmla="*/ 169 w 170"/>
                <a:gd name="T1" fmla="*/ 84 h 170"/>
                <a:gd name="T2" fmla="*/ 158 w 170"/>
                <a:gd name="T3" fmla="*/ 126 h 170"/>
                <a:gd name="T4" fmla="*/ 127 w 170"/>
                <a:gd name="T5" fmla="*/ 157 h 170"/>
                <a:gd name="T6" fmla="*/ 85 w 170"/>
                <a:gd name="T7" fmla="*/ 169 h 170"/>
                <a:gd name="T8" fmla="*/ 42 w 170"/>
                <a:gd name="T9" fmla="*/ 157 h 170"/>
                <a:gd name="T10" fmla="*/ 12 w 170"/>
                <a:gd name="T11" fmla="*/ 126 h 170"/>
                <a:gd name="T12" fmla="*/ 0 w 170"/>
                <a:gd name="T13" fmla="*/ 84 h 170"/>
                <a:gd name="T14" fmla="*/ 12 w 170"/>
                <a:gd name="T15" fmla="*/ 42 h 170"/>
                <a:gd name="T16" fmla="*/ 42 w 170"/>
                <a:gd name="T17" fmla="*/ 11 h 170"/>
                <a:gd name="T18" fmla="*/ 85 w 170"/>
                <a:gd name="T19" fmla="*/ 0 h 170"/>
                <a:gd name="T20" fmla="*/ 127 w 170"/>
                <a:gd name="T21" fmla="*/ 11 h 170"/>
                <a:gd name="T22" fmla="*/ 158 w 170"/>
                <a:gd name="T23" fmla="*/ 42 h 170"/>
                <a:gd name="T24" fmla="*/ 169 w 170"/>
                <a:gd name="T25" fmla="*/ 8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4"/>
                  </a:moveTo>
                  <a:cubicBezTo>
                    <a:pt x="169" y="100"/>
                    <a:pt x="165" y="112"/>
                    <a:pt x="158" y="126"/>
                  </a:cubicBezTo>
                  <a:cubicBezTo>
                    <a:pt x="150" y="139"/>
                    <a:pt x="140" y="149"/>
                    <a:pt x="127" y="157"/>
                  </a:cubicBezTo>
                  <a:cubicBezTo>
                    <a:pt x="113" y="165"/>
                    <a:pt x="100" y="169"/>
                    <a:pt x="85" y="169"/>
                  </a:cubicBezTo>
                  <a:cubicBezTo>
                    <a:pt x="69" y="169"/>
                    <a:pt x="55" y="165"/>
                    <a:pt x="42" y="157"/>
                  </a:cubicBezTo>
                  <a:cubicBezTo>
                    <a:pt x="28" y="149"/>
                    <a:pt x="19" y="139"/>
                    <a:pt x="12" y="126"/>
                  </a:cubicBezTo>
                  <a:cubicBezTo>
                    <a:pt x="4" y="112"/>
                    <a:pt x="0" y="99"/>
                    <a:pt x="0" y="84"/>
                  </a:cubicBezTo>
                  <a:cubicBezTo>
                    <a:pt x="0" y="68"/>
                    <a:pt x="4" y="55"/>
                    <a:pt x="12" y="42"/>
                  </a:cubicBezTo>
                  <a:cubicBezTo>
                    <a:pt x="19" y="28"/>
                    <a:pt x="28" y="18"/>
                    <a:pt x="42" y="11"/>
                  </a:cubicBezTo>
                  <a:cubicBezTo>
                    <a:pt x="55" y="3"/>
                    <a:pt x="69" y="0"/>
                    <a:pt x="85" y="0"/>
                  </a:cubicBezTo>
                  <a:cubicBezTo>
                    <a:pt x="100" y="0"/>
                    <a:pt x="113" y="3"/>
                    <a:pt x="127" y="11"/>
                  </a:cubicBezTo>
                  <a:cubicBezTo>
                    <a:pt x="140" y="18"/>
                    <a:pt x="150" y="28"/>
                    <a:pt x="158" y="42"/>
                  </a:cubicBezTo>
                  <a:cubicBezTo>
                    <a:pt x="165" y="55"/>
                    <a:pt x="169" y="69"/>
                    <a:pt x="169" y="84"/>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3" name="Freeform 72"/>
            <p:cNvSpPr>
              <a:spLocks noChangeArrowheads="1"/>
            </p:cNvSpPr>
            <p:nvPr/>
          </p:nvSpPr>
          <p:spPr bwMode="auto">
            <a:xfrm>
              <a:off x="4964113" y="1931988"/>
              <a:ext cx="60325" cy="60325"/>
            </a:xfrm>
            <a:custGeom>
              <a:avLst/>
              <a:gdLst>
                <a:gd name="T0" fmla="*/ 168 w 169"/>
                <a:gd name="T1" fmla="*/ 84 h 169"/>
                <a:gd name="T2" fmla="*/ 157 w 169"/>
                <a:gd name="T3" fmla="*/ 126 h 169"/>
                <a:gd name="T4" fmla="*/ 126 w 169"/>
                <a:gd name="T5" fmla="*/ 157 h 169"/>
                <a:gd name="T6" fmla="*/ 84 w 169"/>
                <a:gd name="T7" fmla="*/ 168 h 169"/>
                <a:gd name="T8" fmla="*/ 42 w 169"/>
                <a:gd name="T9" fmla="*/ 157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100"/>
                    <a:pt x="165" y="112"/>
                    <a:pt x="157" y="126"/>
                  </a:cubicBezTo>
                  <a:cubicBezTo>
                    <a:pt x="149" y="139"/>
                    <a:pt x="139" y="149"/>
                    <a:pt x="126" y="157"/>
                  </a:cubicBezTo>
                  <a:cubicBezTo>
                    <a:pt x="112" y="165"/>
                    <a:pt x="99" y="168"/>
                    <a:pt x="84" y="168"/>
                  </a:cubicBezTo>
                  <a:cubicBezTo>
                    <a:pt x="68" y="168"/>
                    <a:pt x="55" y="165"/>
                    <a:pt x="42" y="157"/>
                  </a:cubicBezTo>
                  <a:cubicBezTo>
                    <a:pt x="29" y="149"/>
                    <a:pt x="19" y="139"/>
                    <a:pt x="11" y="126"/>
                  </a:cubicBezTo>
                  <a:cubicBezTo>
                    <a:pt x="3" y="112"/>
                    <a:pt x="0" y="99"/>
                    <a:pt x="0" y="84"/>
                  </a:cubicBezTo>
                  <a:cubicBezTo>
                    <a:pt x="0" y="68"/>
                    <a:pt x="3" y="55"/>
                    <a:pt x="11" y="42"/>
                  </a:cubicBezTo>
                  <a:cubicBezTo>
                    <a:pt x="19" y="29"/>
                    <a:pt x="29" y="19"/>
                    <a:pt x="42" y="11"/>
                  </a:cubicBezTo>
                  <a:cubicBezTo>
                    <a:pt x="55" y="3"/>
                    <a:pt x="69" y="0"/>
                    <a:pt x="84" y="0"/>
                  </a:cubicBezTo>
                  <a:cubicBezTo>
                    <a:pt x="100" y="0"/>
                    <a:pt x="112" y="3"/>
                    <a:pt x="126" y="11"/>
                  </a:cubicBezTo>
                  <a:cubicBezTo>
                    <a:pt x="139" y="19"/>
                    <a:pt x="149" y="29"/>
                    <a:pt x="157" y="42"/>
                  </a:cubicBezTo>
                  <a:cubicBezTo>
                    <a:pt x="165" y="55"/>
                    <a:pt x="168" y="69"/>
                    <a:pt x="168" y="84"/>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4" name="Freeform 73"/>
            <p:cNvSpPr>
              <a:spLocks noChangeArrowheads="1"/>
            </p:cNvSpPr>
            <p:nvPr/>
          </p:nvSpPr>
          <p:spPr bwMode="auto">
            <a:xfrm>
              <a:off x="5165725" y="1985963"/>
              <a:ext cx="61913" cy="61912"/>
            </a:xfrm>
            <a:custGeom>
              <a:avLst/>
              <a:gdLst>
                <a:gd name="T0" fmla="*/ 169 w 170"/>
                <a:gd name="T1" fmla="*/ 85 h 170"/>
                <a:gd name="T2" fmla="*/ 157 w 170"/>
                <a:gd name="T3" fmla="*/ 127 h 170"/>
                <a:gd name="T4" fmla="*/ 127 w 170"/>
                <a:gd name="T5" fmla="*/ 158 h 170"/>
                <a:gd name="T6" fmla="*/ 84 w 170"/>
                <a:gd name="T7" fmla="*/ 169 h 170"/>
                <a:gd name="T8" fmla="*/ 42 w 170"/>
                <a:gd name="T9" fmla="*/ 158 h 170"/>
                <a:gd name="T10" fmla="*/ 12 w 170"/>
                <a:gd name="T11" fmla="*/ 127 h 170"/>
                <a:gd name="T12" fmla="*/ 0 w 170"/>
                <a:gd name="T13" fmla="*/ 85 h 170"/>
                <a:gd name="T14" fmla="*/ 12 w 170"/>
                <a:gd name="T15" fmla="*/ 43 h 170"/>
                <a:gd name="T16" fmla="*/ 42 w 170"/>
                <a:gd name="T17" fmla="*/ 12 h 170"/>
                <a:gd name="T18" fmla="*/ 84 w 170"/>
                <a:gd name="T19" fmla="*/ 0 h 170"/>
                <a:gd name="T20" fmla="*/ 127 w 170"/>
                <a:gd name="T21" fmla="*/ 12 h 170"/>
                <a:gd name="T22" fmla="*/ 157 w 170"/>
                <a:gd name="T23" fmla="*/ 43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5" y="113"/>
                    <a:pt x="157" y="127"/>
                  </a:cubicBezTo>
                  <a:cubicBezTo>
                    <a:pt x="150" y="140"/>
                    <a:pt x="141" y="150"/>
                    <a:pt x="127" y="158"/>
                  </a:cubicBezTo>
                  <a:cubicBezTo>
                    <a:pt x="114" y="165"/>
                    <a:pt x="100" y="169"/>
                    <a:pt x="84" y="169"/>
                  </a:cubicBezTo>
                  <a:cubicBezTo>
                    <a:pt x="69" y="169"/>
                    <a:pt x="56" y="165"/>
                    <a:pt x="42" y="158"/>
                  </a:cubicBezTo>
                  <a:cubicBezTo>
                    <a:pt x="29" y="150"/>
                    <a:pt x="20" y="140"/>
                    <a:pt x="12" y="127"/>
                  </a:cubicBezTo>
                  <a:cubicBezTo>
                    <a:pt x="5" y="113"/>
                    <a:pt x="0" y="100"/>
                    <a:pt x="0" y="85"/>
                  </a:cubicBezTo>
                  <a:cubicBezTo>
                    <a:pt x="0" y="69"/>
                    <a:pt x="5" y="56"/>
                    <a:pt x="12" y="43"/>
                  </a:cubicBezTo>
                  <a:cubicBezTo>
                    <a:pt x="20" y="29"/>
                    <a:pt x="29" y="19"/>
                    <a:pt x="42" y="12"/>
                  </a:cubicBezTo>
                  <a:cubicBezTo>
                    <a:pt x="56" y="4"/>
                    <a:pt x="69" y="0"/>
                    <a:pt x="84" y="0"/>
                  </a:cubicBezTo>
                  <a:cubicBezTo>
                    <a:pt x="100" y="0"/>
                    <a:pt x="114" y="4"/>
                    <a:pt x="127" y="12"/>
                  </a:cubicBezTo>
                  <a:cubicBezTo>
                    <a:pt x="141" y="19"/>
                    <a:pt x="150" y="29"/>
                    <a:pt x="157" y="43"/>
                  </a:cubicBezTo>
                  <a:cubicBezTo>
                    <a:pt x="165" y="56"/>
                    <a:pt x="169" y="69"/>
                    <a:pt x="169" y="85"/>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5" name="Freeform 74"/>
            <p:cNvSpPr>
              <a:spLocks noChangeArrowheads="1"/>
            </p:cNvSpPr>
            <p:nvPr/>
          </p:nvSpPr>
          <p:spPr bwMode="auto">
            <a:xfrm>
              <a:off x="5387975" y="1860550"/>
              <a:ext cx="61913" cy="61913"/>
            </a:xfrm>
            <a:custGeom>
              <a:avLst/>
              <a:gdLst>
                <a:gd name="T0" fmla="*/ 169 w 170"/>
                <a:gd name="T1" fmla="*/ 85 h 170"/>
                <a:gd name="T2" fmla="*/ 158 w 170"/>
                <a:gd name="T3" fmla="*/ 127 h 170"/>
                <a:gd name="T4" fmla="*/ 127 w 170"/>
                <a:gd name="T5" fmla="*/ 157 h 170"/>
                <a:gd name="T6" fmla="*/ 85 w 170"/>
                <a:gd name="T7" fmla="*/ 169 h 170"/>
                <a:gd name="T8" fmla="*/ 42 w 170"/>
                <a:gd name="T9" fmla="*/ 157 h 170"/>
                <a:gd name="T10" fmla="*/ 12 w 170"/>
                <a:gd name="T11" fmla="*/ 127 h 170"/>
                <a:gd name="T12" fmla="*/ 0 w 170"/>
                <a:gd name="T13" fmla="*/ 85 h 170"/>
                <a:gd name="T14" fmla="*/ 12 w 170"/>
                <a:gd name="T15" fmla="*/ 42 h 170"/>
                <a:gd name="T16" fmla="*/ 42 w 170"/>
                <a:gd name="T17" fmla="*/ 12 h 170"/>
                <a:gd name="T18" fmla="*/ 85 w 170"/>
                <a:gd name="T19" fmla="*/ 0 h 170"/>
                <a:gd name="T20" fmla="*/ 127 w 170"/>
                <a:gd name="T21" fmla="*/ 12 h 170"/>
                <a:gd name="T22" fmla="*/ 158 w 170"/>
                <a:gd name="T23" fmla="*/ 42 h 170"/>
                <a:gd name="T24" fmla="*/ 169 w 170"/>
                <a:gd name="T2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85"/>
                  </a:moveTo>
                  <a:cubicBezTo>
                    <a:pt x="169" y="100"/>
                    <a:pt x="166" y="113"/>
                    <a:pt x="158" y="127"/>
                  </a:cubicBezTo>
                  <a:cubicBezTo>
                    <a:pt x="151" y="140"/>
                    <a:pt x="141" y="149"/>
                    <a:pt x="127" y="157"/>
                  </a:cubicBezTo>
                  <a:cubicBezTo>
                    <a:pt x="114" y="164"/>
                    <a:pt x="101" y="169"/>
                    <a:pt x="85" y="169"/>
                  </a:cubicBezTo>
                  <a:cubicBezTo>
                    <a:pt x="70" y="169"/>
                    <a:pt x="56" y="164"/>
                    <a:pt x="42" y="157"/>
                  </a:cubicBezTo>
                  <a:cubicBezTo>
                    <a:pt x="29" y="149"/>
                    <a:pt x="20" y="140"/>
                    <a:pt x="12" y="127"/>
                  </a:cubicBezTo>
                  <a:cubicBezTo>
                    <a:pt x="5" y="113"/>
                    <a:pt x="0" y="100"/>
                    <a:pt x="0" y="85"/>
                  </a:cubicBezTo>
                  <a:cubicBezTo>
                    <a:pt x="0" y="69"/>
                    <a:pt x="5" y="55"/>
                    <a:pt x="12" y="42"/>
                  </a:cubicBezTo>
                  <a:cubicBezTo>
                    <a:pt x="20" y="28"/>
                    <a:pt x="29" y="19"/>
                    <a:pt x="42" y="12"/>
                  </a:cubicBezTo>
                  <a:cubicBezTo>
                    <a:pt x="56" y="4"/>
                    <a:pt x="69" y="0"/>
                    <a:pt x="85" y="0"/>
                  </a:cubicBezTo>
                  <a:cubicBezTo>
                    <a:pt x="100" y="0"/>
                    <a:pt x="114" y="4"/>
                    <a:pt x="127" y="12"/>
                  </a:cubicBezTo>
                  <a:cubicBezTo>
                    <a:pt x="141" y="19"/>
                    <a:pt x="151" y="28"/>
                    <a:pt x="158" y="42"/>
                  </a:cubicBezTo>
                  <a:cubicBezTo>
                    <a:pt x="166" y="55"/>
                    <a:pt x="169" y="69"/>
                    <a:pt x="169" y="85"/>
                  </a:cubicBezTo>
                </a:path>
              </a:pathLst>
            </a:custGeom>
            <a:noFill/>
            <a:ln w="12700" cap="rnd"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16" name="Line 75"/>
            <p:cNvSpPr>
              <a:spLocks noChangeShapeType="1"/>
            </p:cNvSpPr>
            <p:nvPr/>
          </p:nvSpPr>
          <p:spPr bwMode="auto">
            <a:xfrm flipV="1">
              <a:off x="5445125" y="1843088"/>
              <a:ext cx="74613" cy="38100"/>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17" name="Line 76"/>
            <p:cNvSpPr>
              <a:spLocks noChangeShapeType="1"/>
            </p:cNvSpPr>
            <p:nvPr/>
          </p:nvSpPr>
          <p:spPr bwMode="auto">
            <a:xfrm flipV="1">
              <a:off x="5222875" y="1905000"/>
              <a:ext cx="169863" cy="98425"/>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18" name="Line 77"/>
            <p:cNvSpPr>
              <a:spLocks noChangeShapeType="1"/>
            </p:cNvSpPr>
            <p:nvPr/>
          </p:nvSpPr>
          <p:spPr bwMode="auto">
            <a:xfrm>
              <a:off x="5024438" y="1970088"/>
              <a:ext cx="142875" cy="38100"/>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19" name="Line 78"/>
            <p:cNvSpPr>
              <a:spLocks noChangeShapeType="1"/>
            </p:cNvSpPr>
            <p:nvPr/>
          </p:nvSpPr>
          <p:spPr bwMode="auto">
            <a:xfrm flipV="1">
              <a:off x="4894263" y="1985963"/>
              <a:ext cx="84137" cy="123825"/>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0" name="Line 79"/>
            <p:cNvSpPr>
              <a:spLocks noChangeShapeType="1"/>
            </p:cNvSpPr>
            <p:nvPr/>
          </p:nvSpPr>
          <p:spPr bwMode="auto">
            <a:xfrm>
              <a:off x="4772025" y="2063750"/>
              <a:ext cx="79375" cy="52388"/>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1" name="Line 80"/>
            <p:cNvSpPr>
              <a:spLocks noChangeShapeType="1"/>
            </p:cNvSpPr>
            <p:nvPr/>
          </p:nvSpPr>
          <p:spPr bwMode="auto">
            <a:xfrm flipV="1">
              <a:off x="4662488" y="2071688"/>
              <a:ext cx="69850" cy="125412"/>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2" name="Line 81"/>
            <p:cNvSpPr>
              <a:spLocks noChangeShapeType="1"/>
            </p:cNvSpPr>
            <p:nvPr/>
          </p:nvSpPr>
          <p:spPr bwMode="auto">
            <a:xfrm>
              <a:off x="4545013" y="2151063"/>
              <a:ext cx="77787" cy="52387"/>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3" name="Line 82"/>
            <p:cNvSpPr>
              <a:spLocks noChangeShapeType="1"/>
            </p:cNvSpPr>
            <p:nvPr/>
          </p:nvSpPr>
          <p:spPr bwMode="auto">
            <a:xfrm flipV="1">
              <a:off x="4437063" y="2149475"/>
              <a:ext cx="58737" cy="42863"/>
            </a:xfrm>
            <a:prstGeom prst="line">
              <a:avLst/>
            </a:prstGeom>
            <a:noFill/>
            <a:ln w="12700" cap="rnd" cmpd="sng">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grpSp>
          <p:nvGrpSpPr>
            <p:cNvPr id="624" name="Group 623"/>
            <p:cNvGrpSpPr/>
            <p:nvPr/>
          </p:nvGrpSpPr>
          <p:grpSpPr>
            <a:xfrm>
              <a:off x="5799138" y="1895475"/>
              <a:ext cx="954087" cy="493713"/>
              <a:chOff x="5799138" y="1895475"/>
              <a:chExt cx="954087" cy="493713"/>
            </a:xfrm>
          </p:grpSpPr>
          <p:sp>
            <p:nvSpPr>
              <p:cNvPr id="632" name="Freeform 83"/>
              <p:cNvSpPr>
                <a:spLocks noChangeArrowheads="1"/>
              </p:cNvSpPr>
              <p:nvPr/>
            </p:nvSpPr>
            <p:spPr bwMode="auto">
              <a:xfrm>
                <a:off x="6292850" y="2011363"/>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3" name="Freeform 84"/>
              <p:cNvSpPr>
                <a:spLocks noChangeArrowheads="1"/>
              </p:cNvSpPr>
              <p:nvPr/>
            </p:nvSpPr>
            <p:spPr bwMode="auto">
              <a:xfrm>
                <a:off x="6292850" y="210978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4" name="Freeform 85"/>
              <p:cNvSpPr>
                <a:spLocks noChangeArrowheads="1"/>
              </p:cNvSpPr>
              <p:nvPr/>
            </p:nvSpPr>
            <p:spPr bwMode="auto">
              <a:xfrm>
                <a:off x="6292850" y="2192338"/>
                <a:ext cx="460375" cy="165100"/>
              </a:xfrm>
              <a:custGeom>
                <a:avLst/>
                <a:gdLst>
                  <a:gd name="T0" fmla="*/ 1278 w 1279"/>
                  <a:gd name="T1" fmla="*/ 0 h 458"/>
                  <a:gd name="T2" fmla="*/ 593 w 1279"/>
                  <a:gd name="T3" fmla="*/ 457 h 458"/>
                  <a:gd name="T4" fmla="*/ 0 w 1279"/>
                  <a:gd name="T5" fmla="*/ 457 h 458"/>
                </a:gdLst>
                <a:ahLst/>
                <a:cxnLst>
                  <a:cxn ang="0">
                    <a:pos x="T0" y="T1"/>
                  </a:cxn>
                  <a:cxn ang="0">
                    <a:pos x="T2" y="T3"/>
                  </a:cxn>
                  <a:cxn ang="0">
                    <a:pos x="T4" y="T5"/>
                  </a:cxn>
                </a:cxnLst>
                <a:rect l="0" t="0" r="r" b="b"/>
                <a:pathLst>
                  <a:path w="1279" h="458">
                    <a:moveTo>
                      <a:pt x="1278" y="0"/>
                    </a:moveTo>
                    <a:lnTo>
                      <a:pt x="593" y="457"/>
                    </a:lnTo>
                    <a:lnTo>
                      <a:pt x="0" y="457"/>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5" name="Freeform 86"/>
              <p:cNvSpPr>
                <a:spLocks noChangeArrowheads="1"/>
              </p:cNvSpPr>
              <p:nvPr/>
            </p:nvSpPr>
            <p:spPr bwMode="auto">
              <a:xfrm>
                <a:off x="5997575" y="1895475"/>
                <a:ext cx="542925" cy="493713"/>
              </a:xfrm>
              <a:custGeom>
                <a:avLst/>
                <a:gdLst>
                  <a:gd name="T0" fmla="*/ 822 w 1508"/>
                  <a:gd name="T1" fmla="*/ 1370 h 1371"/>
                  <a:gd name="T2" fmla="*/ 0 w 1508"/>
                  <a:gd name="T3" fmla="*/ 1370 h 1371"/>
                  <a:gd name="T4" fmla="*/ 0 w 1508"/>
                  <a:gd name="T5" fmla="*/ 457 h 1371"/>
                  <a:gd name="T6" fmla="*/ 685 w 1508"/>
                  <a:gd name="T7" fmla="*/ 0 h 1371"/>
                  <a:gd name="T8" fmla="*/ 1507 w 1508"/>
                  <a:gd name="T9" fmla="*/ 0 h 1371"/>
                  <a:gd name="T10" fmla="*/ 822 w 1508"/>
                  <a:gd name="T11" fmla="*/ 457 h 1371"/>
                  <a:gd name="T12" fmla="*/ 822 w 1508"/>
                  <a:gd name="T13" fmla="*/ 1370 h 1371"/>
                </a:gdLst>
                <a:ahLst/>
                <a:cxnLst>
                  <a:cxn ang="0">
                    <a:pos x="T0" y="T1"/>
                  </a:cxn>
                  <a:cxn ang="0">
                    <a:pos x="T2" y="T3"/>
                  </a:cxn>
                  <a:cxn ang="0">
                    <a:pos x="T4" y="T5"/>
                  </a:cxn>
                  <a:cxn ang="0">
                    <a:pos x="T6" y="T7"/>
                  </a:cxn>
                  <a:cxn ang="0">
                    <a:pos x="T8" y="T9"/>
                  </a:cxn>
                  <a:cxn ang="0">
                    <a:pos x="T10" y="T11"/>
                  </a:cxn>
                  <a:cxn ang="0">
                    <a:pos x="T12" y="T13"/>
                  </a:cxn>
                </a:cxnLst>
                <a:rect l="0" t="0" r="r" b="b"/>
                <a:pathLst>
                  <a:path w="1508" h="1371">
                    <a:moveTo>
                      <a:pt x="822" y="1370"/>
                    </a:moveTo>
                    <a:lnTo>
                      <a:pt x="0" y="1370"/>
                    </a:lnTo>
                    <a:lnTo>
                      <a:pt x="0" y="457"/>
                    </a:lnTo>
                    <a:lnTo>
                      <a:pt x="685" y="0"/>
                    </a:lnTo>
                    <a:lnTo>
                      <a:pt x="1507" y="0"/>
                    </a:lnTo>
                    <a:lnTo>
                      <a:pt x="822" y="457"/>
                    </a:lnTo>
                    <a:lnTo>
                      <a:pt x="822" y="1370"/>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n>
                    <a:solidFill>
                      <a:srgbClr val="FFFFFF"/>
                    </a:solidFill>
                  </a:ln>
                </a:endParaRPr>
              </a:p>
            </p:txBody>
          </p:sp>
          <p:sp>
            <p:nvSpPr>
              <p:cNvPr id="636" name="Line 87"/>
              <p:cNvSpPr>
                <a:spLocks noChangeShapeType="1"/>
              </p:cNvSpPr>
              <p:nvPr/>
            </p:nvSpPr>
            <p:spPr bwMode="auto">
              <a:xfrm flipH="1">
                <a:off x="5799138" y="2159000"/>
                <a:ext cx="2000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7" name="Line 88"/>
              <p:cNvSpPr>
                <a:spLocks noChangeShapeType="1"/>
              </p:cNvSpPr>
              <p:nvPr/>
            </p:nvSpPr>
            <p:spPr bwMode="auto">
              <a:xfrm flipH="1">
                <a:off x="5799138" y="2224088"/>
                <a:ext cx="200025"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8" name="Line 89"/>
              <p:cNvSpPr>
                <a:spLocks noChangeShapeType="1"/>
              </p:cNvSpPr>
              <p:nvPr/>
            </p:nvSpPr>
            <p:spPr bwMode="auto">
              <a:xfrm flipH="1">
                <a:off x="5799138" y="2290763"/>
                <a:ext cx="200025"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9" name="Line 90"/>
              <p:cNvSpPr>
                <a:spLocks noChangeShapeType="1"/>
              </p:cNvSpPr>
              <p:nvPr/>
            </p:nvSpPr>
            <p:spPr bwMode="auto">
              <a:xfrm flipH="1">
                <a:off x="5799138" y="2355850"/>
                <a:ext cx="2000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40" name="Freeform 91"/>
              <p:cNvSpPr>
                <a:spLocks noChangeArrowheads="1"/>
              </p:cNvSpPr>
              <p:nvPr/>
            </p:nvSpPr>
            <p:spPr bwMode="auto">
              <a:xfrm>
                <a:off x="6292850" y="1928813"/>
                <a:ext cx="460375" cy="165100"/>
              </a:xfrm>
              <a:custGeom>
                <a:avLst/>
                <a:gdLst>
                  <a:gd name="T0" fmla="*/ 548 w 1279"/>
                  <a:gd name="T1" fmla="*/ 0 h 457"/>
                  <a:gd name="T2" fmla="*/ 1278 w 1279"/>
                  <a:gd name="T3" fmla="*/ 0 h 457"/>
                  <a:gd name="T4" fmla="*/ 593 w 1279"/>
                  <a:gd name="T5" fmla="*/ 456 h 457"/>
                  <a:gd name="T6" fmla="*/ 0 w 1279"/>
                  <a:gd name="T7" fmla="*/ 456 h 457"/>
                </a:gdLst>
                <a:ahLst/>
                <a:cxnLst>
                  <a:cxn ang="0">
                    <a:pos x="T0" y="T1"/>
                  </a:cxn>
                  <a:cxn ang="0">
                    <a:pos x="T2" y="T3"/>
                  </a:cxn>
                  <a:cxn ang="0">
                    <a:pos x="T4" y="T5"/>
                  </a:cxn>
                  <a:cxn ang="0">
                    <a:pos x="T6" y="T7"/>
                  </a:cxn>
                </a:cxnLst>
                <a:rect l="0" t="0" r="r" b="b"/>
                <a:pathLst>
                  <a:path w="1279" h="457">
                    <a:moveTo>
                      <a:pt x="548" y="0"/>
                    </a:moveTo>
                    <a:lnTo>
                      <a:pt x="1278" y="0"/>
                    </a:lnTo>
                    <a:lnTo>
                      <a:pt x="593" y="456"/>
                    </a:lnTo>
                    <a:lnTo>
                      <a:pt x="0" y="456"/>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41" name="Freeform 92"/>
              <p:cNvSpPr>
                <a:spLocks noChangeArrowheads="1"/>
              </p:cNvSpPr>
              <p:nvPr/>
            </p:nvSpPr>
            <p:spPr bwMode="auto">
              <a:xfrm>
                <a:off x="5799138" y="1928813"/>
                <a:ext cx="395287" cy="165100"/>
              </a:xfrm>
              <a:custGeom>
                <a:avLst/>
                <a:gdLst>
                  <a:gd name="T0" fmla="*/ 548 w 1097"/>
                  <a:gd name="T1" fmla="*/ 456 h 457"/>
                  <a:gd name="T2" fmla="*/ 0 w 1097"/>
                  <a:gd name="T3" fmla="*/ 456 h 457"/>
                  <a:gd name="T4" fmla="*/ 685 w 1097"/>
                  <a:gd name="T5" fmla="*/ 0 h 457"/>
                  <a:gd name="T6" fmla="*/ 1096 w 1097"/>
                  <a:gd name="T7" fmla="*/ 0 h 457"/>
                </a:gdLst>
                <a:ahLst/>
                <a:cxnLst>
                  <a:cxn ang="0">
                    <a:pos x="T0" y="T1"/>
                  </a:cxn>
                  <a:cxn ang="0">
                    <a:pos x="T2" y="T3"/>
                  </a:cxn>
                  <a:cxn ang="0">
                    <a:pos x="T4" y="T5"/>
                  </a:cxn>
                  <a:cxn ang="0">
                    <a:pos x="T6" y="T7"/>
                  </a:cxn>
                </a:cxnLst>
                <a:rect l="0" t="0" r="r" b="b"/>
                <a:pathLst>
                  <a:path w="1097" h="457">
                    <a:moveTo>
                      <a:pt x="548" y="456"/>
                    </a:moveTo>
                    <a:lnTo>
                      <a:pt x="0" y="456"/>
                    </a:lnTo>
                    <a:lnTo>
                      <a:pt x="685" y="0"/>
                    </a:lnTo>
                    <a:lnTo>
                      <a:pt x="1096" y="0"/>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42" name="Line 93"/>
              <p:cNvSpPr>
                <a:spLocks noChangeShapeType="1"/>
              </p:cNvSpPr>
              <p:nvPr/>
            </p:nvSpPr>
            <p:spPr bwMode="auto">
              <a:xfrm>
                <a:off x="6145213" y="2290763"/>
                <a:ext cx="1587" cy="3333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43" name="Line 94"/>
              <p:cNvSpPr>
                <a:spLocks noChangeShapeType="1"/>
              </p:cNvSpPr>
              <p:nvPr/>
            </p:nvSpPr>
            <p:spPr bwMode="auto">
              <a:xfrm>
                <a:off x="6145213" y="2060575"/>
                <a:ext cx="1587" cy="3333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44" name="Freeform 95"/>
              <p:cNvSpPr>
                <a:spLocks noChangeArrowheads="1"/>
              </p:cNvSpPr>
              <p:nvPr/>
            </p:nvSpPr>
            <p:spPr bwMode="auto">
              <a:xfrm>
                <a:off x="6096000" y="2092325"/>
                <a:ext cx="98425" cy="196850"/>
              </a:xfrm>
              <a:custGeom>
                <a:avLst/>
                <a:gdLst>
                  <a:gd name="T0" fmla="*/ 0 w 275"/>
                  <a:gd name="T1" fmla="*/ 411 h 549"/>
                  <a:gd name="T2" fmla="*/ 137 w 275"/>
                  <a:gd name="T3" fmla="*/ 548 h 549"/>
                  <a:gd name="T4" fmla="*/ 274 w 275"/>
                  <a:gd name="T5" fmla="*/ 411 h 549"/>
                  <a:gd name="T6" fmla="*/ 137 w 275"/>
                  <a:gd name="T7" fmla="*/ 274 h 549"/>
                  <a:gd name="T8" fmla="*/ 137 w 275"/>
                  <a:gd name="T9" fmla="*/ 274 h 549"/>
                  <a:gd name="T10" fmla="*/ 0 w 275"/>
                  <a:gd name="T11" fmla="*/ 137 h 549"/>
                  <a:gd name="T12" fmla="*/ 137 w 275"/>
                  <a:gd name="T13" fmla="*/ 0 h 549"/>
                  <a:gd name="T14" fmla="*/ 274 w 275"/>
                  <a:gd name="T15" fmla="*/ 137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549">
                    <a:moveTo>
                      <a:pt x="0" y="411"/>
                    </a:moveTo>
                    <a:cubicBezTo>
                      <a:pt x="0" y="487"/>
                      <a:pt x="62" y="548"/>
                      <a:pt x="137" y="548"/>
                    </a:cubicBezTo>
                    <a:cubicBezTo>
                      <a:pt x="213" y="548"/>
                      <a:pt x="274" y="486"/>
                      <a:pt x="274" y="411"/>
                    </a:cubicBezTo>
                    <a:cubicBezTo>
                      <a:pt x="274" y="335"/>
                      <a:pt x="212" y="274"/>
                      <a:pt x="137" y="274"/>
                    </a:cubicBezTo>
                    <a:lnTo>
                      <a:pt x="137" y="274"/>
                    </a:lnTo>
                    <a:cubicBezTo>
                      <a:pt x="61" y="274"/>
                      <a:pt x="0" y="213"/>
                      <a:pt x="0" y="137"/>
                    </a:cubicBezTo>
                    <a:cubicBezTo>
                      <a:pt x="0" y="62"/>
                      <a:pt x="62" y="0"/>
                      <a:pt x="137" y="0"/>
                    </a:cubicBezTo>
                    <a:cubicBezTo>
                      <a:pt x="213" y="0"/>
                      <a:pt x="274" y="62"/>
                      <a:pt x="274" y="13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grpSp>
        <p:sp>
          <p:nvSpPr>
            <p:cNvPr id="625" name="Freeform 96"/>
            <p:cNvSpPr>
              <a:spLocks noChangeArrowheads="1"/>
            </p:cNvSpPr>
            <p:nvPr/>
          </p:nvSpPr>
          <p:spPr bwMode="auto">
            <a:xfrm>
              <a:off x="5561013" y="2151063"/>
              <a:ext cx="152400" cy="185737"/>
            </a:xfrm>
            <a:custGeom>
              <a:avLst/>
              <a:gdLst>
                <a:gd name="T0" fmla="*/ 0 w 423"/>
                <a:gd name="T1" fmla="*/ 160 h 515"/>
                <a:gd name="T2" fmla="*/ 163 w 423"/>
                <a:gd name="T3" fmla="*/ 160 h 515"/>
                <a:gd name="T4" fmla="*/ 163 w 423"/>
                <a:gd name="T5" fmla="*/ 0 h 515"/>
                <a:gd name="T6" fmla="*/ 422 w 423"/>
                <a:gd name="T7" fmla="*/ 257 h 515"/>
                <a:gd name="T8" fmla="*/ 163 w 423"/>
                <a:gd name="T9" fmla="*/ 514 h 515"/>
                <a:gd name="T10" fmla="*/ 163 w 423"/>
                <a:gd name="T11" fmla="*/ 364 h 515"/>
                <a:gd name="T12" fmla="*/ 0 w 423"/>
                <a:gd name="T13" fmla="*/ 364 h 515"/>
              </a:gdLst>
              <a:ahLst/>
              <a:cxnLst>
                <a:cxn ang="0">
                  <a:pos x="T0" y="T1"/>
                </a:cxn>
                <a:cxn ang="0">
                  <a:pos x="T2" y="T3"/>
                </a:cxn>
                <a:cxn ang="0">
                  <a:pos x="T4" y="T5"/>
                </a:cxn>
                <a:cxn ang="0">
                  <a:pos x="T6" y="T7"/>
                </a:cxn>
                <a:cxn ang="0">
                  <a:pos x="T8" y="T9"/>
                </a:cxn>
                <a:cxn ang="0">
                  <a:pos x="T10" y="T11"/>
                </a:cxn>
                <a:cxn ang="0">
                  <a:pos x="T12" y="T13"/>
                </a:cxn>
              </a:cxnLst>
              <a:rect l="0" t="0" r="r" b="b"/>
              <a:pathLst>
                <a:path w="423" h="515">
                  <a:moveTo>
                    <a:pt x="0" y="160"/>
                  </a:moveTo>
                  <a:lnTo>
                    <a:pt x="163" y="160"/>
                  </a:lnTo>
                  <a:lnTo>
                    <a:pt x="163" y="0"/>
                  </a:lnTo>
                  <a:lnTo>
                    <a:pt x="422" y="257"/>
                  </a:lnTo>
                  <a:lnTo>
                    <a:pt x="163" y="514"/>
                  </a:lnTo>
                  <a:lnTo>
                    <a:pt x="163" y="364"/>
                  </a:lnTo>
                  <a:lnTo>
                    <a:pt x="0" y="364"/>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6" name="Line 97"/>
            <p:cNvSpPr>
              <a:spLocks noChangeShapeType="1"/>
            </p:cNvSpPr>
            <p:nvPr/>
          </p:nvSpPr>
          <p:spPr bwMode="auto">
            <a:xfrm flipH="1">
              <a:off x="5499100" y="2209800"/>
              <a:ext cx="36513"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7" name="Line 98"/>
            <p:cNvSpPr>
              <a:spLocks noChangeShapeType="1"/>
            </p:cNvSpPr>
            <p:nvPr/>
          </p:nvSpPr>
          <p:spPr bwMode="auto">
            <a:xfrm flipH="1">
              <a:off x="5500688" y="2282825"/>
              <a:ext cx="36512"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8" name="Line 99"/>
            <p:cNvSpPr>
              <a:spLocks noChangeShapeType="1"/>
            </p:cNvSpPr>
            <p:nvPr/>
          </p:nvSpPr>
          <p:spPr bwMode="auto">
            <a:xfrm flipH="1">
              <a:off x="5454650" y="2209800"/>
              <a:ext cx="222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29" name="Line 100"/>
            <p:cNvSpPr>
              <a:spLocks noChangeShapeType="1"/>
            </p:cNvSpPr>
            <p:nvPr/>
          </p:nvSpPr>
          <p:spPr bwMode="auto">
            <a:xfrm flipH="1">
              <a:off x="5454650" y="2282825"/>
              <a:ext cx="222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0" name="Line 101"/>
            <p:cNvSpPr>
              <a:spLocks noChangeShapeType="1"/>
            </p:cNvSpPr>
            <p:nvPr/>
          </p:nvSpPr>
          <p:spPr bwMode="auto">
            <a:xfrm flipH="1">
              <a:off x="5419725" y="2209800"/>
              <a:ext cx="95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sp>
          <p:nvSpPr>
            <p:cNvPr id="631" name="Line 102"/>
            <p:cNvSpPr>
              <a:spLocks noChangeShapeType="1"/>
            </p:cNvSpPr>
            <p:nvPr/>
          </p:nvSpPr>
          <p:spPr bwMode="auto">
            <a:xfrm flipH="1">
              <a:off x="5421313" y="2282825"/>
              <a:ext cx="952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n>
                  <a:solidFill>
                    <a:srgbClr val="FFFFFF"/>
                  </a:solidFill>
                </a:ln>
              </a:endParaRPr>
            </a:p>
          </p:txBody>
        </p:sp>
      </p:grpSp>
      <p:grpSp>
        <p:nvGrpSpPr>
          <p:cNvPr id="213" name="Group 212"/>
          <p:cNvGrpSpPr/>
          <p:nvPr/>
        </p:nvGrpSpPr>
        <p:grpSpPr>
          <a:xfrm>
            <a:off x="2895600" y="4083339"/>
            <a:ext cx="459060" cy="698211"/>
            <a:chOff x="5084763" y="2343150"/>
            <a:chExt cx="530225" cy="806450"/>
          </a:xfrm>
        </p:grpSpPr>
        <p:sp>
          <p:nvSpPr>
            <p:cNvPr id="214" name="Freeform 1"/>
            <p:cNvSpPr>
              <a:spLocks noChangeArrowheads="1"/>
            </p:cNvSpPr>
            <p:nvPr/>
          </p:nvSpPr>
          <p:spPr bwMode="auto">
            <a:xfrm>
              <a:off x="5476875" y="2581275"/>
              <a:ext cx="55563" cy="57150"/>
            </a:xfrm>
            <a:custGeom>
              <a:avLst/>
              <a:gdLst>
                <a:gd name="T0" fmla="*/ 94 w 155"/>
                <a:gd name="T1" fmla="*/ 0 h 158"/>
                <a:gd name="T2" fmla="*/ 0 w 155"/>
                <a:gd name="T3" fmla="*/ 157 h 158"/>
              </a:gdLst>
              <a:ahLst/>
              <a:cxnLst>
                <a:cxn ang="0">
                  <a:pos x="T0" y="T1"/>
                </a:cxn>
                <a:cxn ang="0">
                  <a:pos x="T2" y="T3"/>
                </a:cxn>
              </a:cxnLst>
              <a:rect l="0" t="0" r="r" b="b"/>
              <a:pathLst>
                <a:path w="155" h="158">
                  <a:moveTo>
                    <a:pt x="94" y="0"/>
                  </a:moveTo>
                  <a:cubicBezTo>
                    <a:pt x="154" y="59"/>
                    <a:pt x="0" y="157"/>
                    <a:pt x="0" y="15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5" name="Freeform 2"/>
            <p:cNvSpPr>
              <a:spLocks noChangeArrowheads="1"/>
            </p:cNvSpPr>
            <p:nvPr/>
          </p:nvSpPr>
          <p:spPr bwMode="auto">
            <a:xfrm>
              <a:off x="5149850" y="2581275"/>
              <a:ext cx="55563" cy="57150"/>
            </a:xfrm>
            <a:custGeom>
              <a:avLst/>
              <a:gdLst>
                <a:gd name="T0" fmla="*/ 60 w 155"/>
                <a:gd name="T1" fmla="*/ 0 h 158"/>
                <a:gd name="T2" fmla="*/ 154 w 155"/>
                <a:gd name="T3" fmla="*/ 157 h 158"/>
              </a:gdLst>
              <a:ahLst/>
              <a:cxnLst>
                <a:cxn ang="0">
                  <a:pos x="T0" y="T1"/>
                </a:cxn>
                <a:cxn ang="0">
                  <a:pos x="T2" y="T3"/>
                </a:cxn>
              </a:cxnLst>
              <a:rect l="0" t="0" r="r" b="b"/>
              <a:pathLst>
                <a:path w="155" h="158">
                  <a:moveTo>
                    <a:pt x="60" y="0"/>
                  </a:moveTo>
                  <a:cubicBezTo>
                    <a:pt x="0" y="59"/>
                    <a:pt x="154" y="157"/>
                    <a:pt x="154" y="15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6" name="Freeform 3"/>
            <p:cNvSpPr>
              <a:spLocks noChangeArrowheads="1"/>
            </p:cNvSpPr>
            <p:nvPr/>
          </p:nvSpPr>
          <p:spPr bwMode="auto">
            <a:xfrm>
              <a:off x="5091113" y="2343150"/>
              <a:ext cx="523875" cy="342900"/>
            </a:xfrm>
            <a:custGeom>
              <a:avLst/>
              <a:gdLst>
                <a:gd name="T0" fmla="*/ 1243 w 1457"/>
                <a:gd name="T1" fmla="*/ 951 h 952"/>
                <a:gd name="T2" fmla="*/ 1134 w 1457"/>
                <a:gd name="T3" fmla="*/ 377 h 952"/>
                <a:gd name="T4" fmla="*/ 1008 w 1457"/>
                <a:gd name="T5" fmla="*/ 596 h 952"/>
                <a:gd name="T6" fmla="*/ 852 w 1457"/>
                <a:gd name="T7" fmla="*/ 0 h 952"/>
                <a:gd name="T8" fmla="*/ 444 w 1457"/>
                <a:gd name="T9" fmla="*/ 627 h 952"/>
                <a:gd name="T10" fmla="*/ 225 w 1457"/>
                <a:gd name="T11" fmla="*/ 314 h 952"/>
                <a:gd name="T12" fmla="*/ 89 w 1457"/>
                <a:gd name="T13" fmla="*/ 951 h 952"/>
              </a:gdLst>
              <a:ahLst/>
              <a:cxnLst>
                <a:cxn ang="0">
                  <a:pos x="T0" y="T1"/>
                </a:cxn>
                <a:cxn ang="0">
                  <a:pos x="T2" y="T3"/>
                </a:cxn>
                <a:cxn ang="0">
                  <a:pos x="T4" y="T5"/>
                </a:cxn>
                <a:cxn ang="0">
                  <a:pos x="T6" y="T7"/>
                </a:cxn>
                <a:cxn ang="0">
                  <a:pos x="T8" y="T9"/>
                </a:cxn>
                <a:cxn ang="0">
                  <a:pos x="T10" y="T11"/>
                </a:cxn>
                <a:cxn ang="0">
                  <a:pos x="T12" y="T13"/>
                </a:cxn>
              </a:cxnLst>
              <a:rect l="0" t="0" r="r" b="b"/>
              <a:pathLst>
                <a:path w="1457" h="952">
                  <a:moveTo>
                    <a:pt x="1243" y="951"/>
                  </a:moveTo>
                  <a:cubicBezTo>
                    <a:pt x="1456" y="737"/>
                    <a:pt x="1346" y="447"/>
                    <a:pt x="1134" y="377"/>
                  </a:cubicBezTo>
                  <a:cubicBezTo>
                    <a:pt x="1173" y="495"/>
                    <a:pt x="1048" y="478"/>
                    <a:pt x="1008" y="596"/>
                  </a:cubicBezTo>
                  <a:cubicBezTo>
                    <a:pt x="1048" y="201"/>
                    <a:pt x="694" y="277"/>
                    <a:pt x="852" y="0"/>
                  </a:cubicBezTo>
                  <a:cubicBezTo>
                    <a:pt x="518" y="56"/>
                    <a:pt x="367" y="317"/>
                    <a:pt x="444" y="627"/>
                  </a:cubicBezTo>
                  <a:cubicBezTo>
                    <a:pt x="367" y="475"/>
                    <a:pt x="185" y="472"/>
                    <a:pt x="225" y="314"/>
                  </a:cubicBezTo>
                  <a:cubicBezTo>
                    <a:pt x="51" y="395"/>
                    <a:pt x="0" y="783"/>
                    <a:pt x="89" y="9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7" name="Freeform 4"/>
            <p:cNvSpPr>
              <a:spLocks noChangeArrowheads="1"/>
            </p:cNvSpPr>
            <p:nvPr/>
          </p:nvSpPr>
          <p:spPr bwMode="auto">
            <a:xfrm>
              <a:off x="5295900" y="2535238"/>
              <a:ext cx="106363" cy="101600"/>
            </a:xfrm>
            <a:custGeom>
              <a:avLst/>
              <a:gdLst>
                <a:gd name="T0" fmla="*/ 294 w 295"/>
                <a:gd name="T1" fmla="*/ 283 h 284"/>
                <a:gd name="T2" fmla="*/ 154 w 295"/>
                <a:gd name="T3" fmla="*/ 0 h 284"/>
                <a:gd name="T4" fmla="*/ 12 w 295"/>
                <a:gd name="T5" fmla="*/ 283 h 284"/>
              </a:gdLst>
              <a:ahLst/>
              <a:cxnLst>
                <a:cxn ang="0">
                  <a:pos x="T0" y="T1"/>
                </a:cxn>
                <a:cxn ang="0">
                  <a:pos x="T2" y="T3"/>
                </a:cxn>
                <a:cxn ang="0">
                  <a:pos x="T4" y="T5"/>
                </a:cxn>
              </a:cxnLst>
              <a:rect l="0" t="0" r="r" b="b"/>
              <a:pathLst>
                <a:path w="295" h="284">
                  <a:moveTo>
                    <a:pt x="294" y="283"/>
                  </a:moveTo>
                  <a:cubicBezTo>
                    <a:pt x="289" y="186"/>
                    <a:pt x="121" y="167"/>
                    <a:pt x="154" y="0"/>
                  </a:cubicBezTo>
                  <a:cubicBezTo>
                    <a:pt x="154" y="0"/>
                    <a:pt x="0" y="142"/>
                    <a:pt x="12" y="283"/>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18" name="Freeform 5"/>
            <p:cNvSpPr>
              <a:spLocks noChangeArrowheads="1"/>
            </p:cNvSpPr>
            <p:nvPr/>
          </p:nvSpPr>
          <p:spPr bwMode="auto">
            <a:xfrm>
              <a:off x="5084763" y="2744788"/>
              <a:ext cx="263525" cy="404812"/>
            </a:xfrm>
            <a:custGeom>
              <a:avLst/>
              <a:gdLst>
                <a:gd name="T0" fmla="*/ 733 w 734"/>
                <a:gd name="T1" fmla="*/ 318 h 1125"/>
                <a:gd name="T2" fmla="*/ 0 w 734"/>
                <a:gd name="T3" fmla="*/ 0 h 1125"/>
                <a:gd name="T4" fmla="*/ 0 w 734"/>
                <a:gd name="T5" fmla="*/ 782 h 1125"/>
                <a:gd name="T6" fmla="*/ 733 w 734"/>
                <a:gd name="T7" fmla="*/ 1124 h 1125"/>
                <a:gd name="T8" fmla="*/ 733 w 734"/>
                <a:gd name="T9" fmla="*/ 318 h 1125"/>
              </a:gdLst>
              <a:ahLst/>
              <a:cxnLst>
                <a:cxn ang="0">
                  <a:pos x="T0" y="T1"/>
                </a:cxn>
                <a:cxn ang="0">
                  <a:pos x="T2" y="T3"/>
                </a:cxn>
                <a:cxn ang="0">
                  <a:pos x="T4" y="T5"/>
                </a:cxn>
                <a:cxn ang="0">
                  <a:pos x="T6" y="T7"/>
                </a:cxn>
                <a:cxn ang="0">
                  <a:pos x="T8" y="T9"/>
                </a:cxn>
              </a:cxnLst>
              <a:rect l="0" t="0" r="r" b="b"/>
              <a:pathLst>
                <a:path w="734" h="1125">
                  <a:moveTo>
                    <a:pt x="733" y="318"/>
                  </a:moveTo>
                  <a:lnTo>
                    <a:pt x="0" y="0"/>
                  </a:lnTo>
                  <a:lnTo>
                    <a:pt x="0" y="782"/>
                  </a:lnTo>
                  <a:lnTo>
                    <a:pt x="733" y="1124"/>
                  </a:lnTo>
                  <a:lnTo>
                    <a:pt x="733" y="318"/>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6"/>
            <p:cNvSpPr>
              <a:spLocks noChangeArrowheads="1"/>
            </p:cNvSpPr>
            <p:nvPr/>
          </p:nvSpPr>
          <p:spPr bwMode="auto">
            <a:xfrm>
              <a:off x="5349875" y="2744788"/>
              <a:ext cx="246063" cy="404812"/>
            </a:xfrm>
            <a:custGeom>
              <a:avLst/>
              <a:gdLst>
                <a:gd name="T0" fmla="*/ 0 w 685"/>
                <a:gd name="T1" fmla="*/ 318 h 1125"/>
                <a:gd name="T2" fmla="*/ 684 w 685"/>
                <a:gd name="T3" fmla="*/ 0 h 1125"/>
                <a:gd name="T4" fmla="*/ 684 w 685"/>
                <a:gd name="T5" fmla="*/ 782 h 1125"/>
                <a:gd name="T6" fmla="*/ 0 w 685"/>
                <a:gd name="T7" fmla="*/ 1124 h 1125"/>
                <a:gd name="T8" fmla="*/ 0 w 685"/>
                <a:gd name="T9" fmla="*/ 318 h 1125"/>
              </a:gdLst>
              <a:ahLst/>
              <a:cxnLst>
                <a:cxn ang="0">
                  <a:pos x="T0" y="T1"/>
                </a:cxn>
                <a:cxn ang="0">
                  <a:pos x="T2" y="T3"/>
                </a:cxn>
                <a:cxn ang="0">
                  <a:pos x="T4" y="T5"/>
                </a:cxn>
                <a:cxn ang="0">
                  <a:pos x="T6" y="T7"/>
                </a:cxn>
                <a:cxn ang="0">
                  <a:pos x="T8" y="T9"/>
                </a:cxn>
              </a:cxnLst>
              <a:rect l="0" t="0" r="r" b="b"/>
              <a:pathLst>
                <a:path w="685" h="1125">
                  <a:moveTo>
                    <a:pt x="0" y="318"/>
                  </a:moveTo>
                  <a:lnTo>
                    <a:pt x="684" y="0"/>
                  </a:lnTo>
                  <a:lnTo>
                    <a:pt x="684" y="782"/>
                  </a:lnTo>
                  <a:lnTo>
                    <a:pt x="0" y="1124"/>
                  </a:lnTo>
                  <a:lnTo>
                    <a:pt x="0" y="318"/>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7"/>
            <p:cNvSpPr>
              <a:spLocks noChangeArrowheads="1"/>
            </p:cNvSpPr>
            <p:nvPr/>
          </p:nvSpPr>
          <p:spPr bwMode="auto">
            <a:xfrm>
              <a:off x="5084763" y="2640013"/>
              <a:ext cx="511175" cy="104775"/>
            </a:xfrm>
            <a:custGeom>
              <a:avLst/>
              <a:gdLst>
                <a:gd name="T0" fmla="*/ 0 w 1418"/>
                <a:gd name="T1" fmla="*/ 292 h 293"/>
                <a:gd name="T2" fmla="*/ 733 w 1418"/>
                <a:gd name="T3" fmla="*/ 0 h 293"/>
                <a:gd name="T4" fmla="*/ 1417 w 1418"/>
                <a:gd name="T5" fmla="*/ 292 h 293"/>
              </a:gdLst>
              <a:ahLst/>
              <a:cxnLst>
                <a:cxn ang="0">
                  <a:pos x="T0" y="T1"/>
                </a:cxn>
                <a:cxn ang="0">
                  <a:pos x="T2" y="T3"/>
                </a:cxn>
                <a:cxn ang="0">
                  <a:pos x="T4" y="T5"/>
                </a:cxn>
              </a:cxnLst>
              <a:rect l="0" t="0" r="r" b="b"/>
              <a:pathLst>
                <a:path w="1418" h="293">
                  <a:moveTo>
                    <a:pt x="0" y="292"/>
                  </a:moveTo>
                  <a:lnTo>
                    <a:pt x="733" y="0"/>
                  </a:lnTo>
                  <a:lnTo>
                    <a:pt x="1417" y="292"/>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8" name="Line 8"/>
            <p:cNvSpPr>
              <a:spLocks noChangeShapeType="1"/>
            </p:cNvSpPr>
            <p:nvPr/>
          </p:nvSpPr>
          <p:spPr bwMode="auto">
            <a:xfrm>
              <a:off x="5232400" y="2686050"/>
              <a:ext cx="244475" cy="112713"/>
            </a:xfrm>
            <a:prstGeom prst="line">
              <a:avLst/>
            </a:prstGeom>
            <a:noFill/>
            <a:ln w="12700" cap="flat"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29" name="Freeform 9"/>
            <p:cNvSpPr>
              <a:spLocks noChangeArrowheads="1"/>
            </p:cNvSpPr>
            <p:nvPr/>
          </p:nvSpPr>
          <p:spPr bwMode="auto">
            <a:xfrm>
              <a:off x="5156200" y="2849563"/>
              <a:ext cx="123825" cy="168275"/>
            </a:xfrm>
            <a:custGeom>
              <a:avLst/>
              <a:gdLst>
                <a:gd name="T0" fmla="*/ 342 w 343"/>
                <a:gd name="T1" fmla="*/ 147 h 466"/>
                <a:gd name="T2" fmla="*/ 0 w 343"/>
                <a:gd name="T3" fmla="*/ 0 h 466"/>
                <a:gd name="T4" fmla="*/ 0 w 343"/>
                <a:gd name="T5" fmla="*/ 318 h 466"/>
                <a:gd name="T6" fmla="*/ 342 w 343"/>
                <a:gd name="T7" fmla="*/ 465 h 466"/>
                <a:gd name="T8" fmla="*/ 342 w 343"/>
                <a:gd name="T9" fmla="*/ 147 h 466"/>
              </a:gdLst>
              <a:ahLst/>
              <a:cxnLst>
                <a:cxn ang="0">
                  <a:pos x="T0" y="T1"/>
                </a:cxn>
                <a:cxn ang="0">
                  <a:pos x="T2" y="T3"/>
                </a:cxn>
                <a:cxn ang="0">
                  <a:pos x="T4" y="T5"/>
                </a:cxn>
                <a:cxn ang="0">
                  <a:pos x="T6" y="T7"/>
                </a:cxn>
                <a:cxn ang="0">
                  <a:pos x="T8" y="T9"/>
                </a:cxn>
              </a:cxnLst>
              <a:rect l="0" t="0" r="r" b="b"/>
              <a:pathLst>
                <a:path w="343" h="466">
                  <a:moveTo>
                    <a:pt x="342" y="147"/>
                  </a:moveTo>
                  <a:lnTo>
                    <a:pt x="0" y="0"/>
                  </a:lnTo>
                  <a:lnTo>
                    <a:pt x="0" y="318"/>
                  </a:lnTo>
                  <a:lnTo>
                    <a:pt x="342" y="465"/>
                  </a:lnTo>
                  <a:lnTo>
                    <a:pt x="342" y="147"/>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30" name="Group 229"/>
          <p:cNvGrpSpPr/>
          <p:nvPr/>
        </p:nvGrpSpPr>
        <p:grpSpPr>
          <a:xfrm>
            <a:off x="3821965" y="4215284"/>
            <a:ext cx="920868" cy="549773"/>
            <a:chOff x="6059488" y="2517775"/>
            <a:chExt cx="1063625" cy="635000"/>
          </a:xfrm>
        </p:grpSpPr>
        <p:sp>
          <p:nvSpPr>
            <p:cNvPr id="231" name="Freeform 10"/>
            <p:cNvSpPr>
              <a:spLocks noChangeArrowheads="1"/>
            </p:cNvSpPr>
            <p:nvPr/>
          </p:nvSpPr>
          <p:spPr bwMode="auto">
            <a:xfrm>
              <a:off x="6202363" y="2944813"/>
              <a:ext cx="260350" cy="207962"/>
            </a:xfrm>
            <a:custGeom>
              <a:avLst/>
              <a:gdLst>
                <a:gd name="T0" fmla="*/ 281 w 724"/>
                <a:gd name="T1" fmla="*/ 147 h 576"/>
                <a:gd name="T2" fmla="*/ 669 w 724"/>
                <a:gd name="T3" fmla="*/ 147 h 576"/>
                <a:gd name="T4" fmla="*/ 723 w 724"/>
                <a:gd name="T5" fmla="*/ 201 h 576"/>
                <a:gd name="T6" fmla="*/ 669 w 724"/>
                <a:gd name="T7" fmla="*/ 254 h 576"/>
                <a:gd name="T8" fmla="*/ 535 w 724"/>
                <a:gd name="T9" fmla="*/ 254 h 576"/>
                <a:gd name="T10" fmla="*/ 535 w 724"/>
                <a:gd name="T11" fmla="*/ 321 h 576"/>
                <a:gd name="T12" fmla="*/ 509 w 724"/>
                <a:gd name="T13" fmla="*/ 361 h 576"/>
                <a:gd name="T14" fmla="*/ 509 w 724"/>
                <a:gd name="T15" fmla="*/ 428 h 576"/>
                <a:gd name="T16" fmla="*/ 468 w 724"/>
                <a:gd name="T17" fmla="*/ 468 h 576"/>
                <a:gd name="T18" fmla="*/ 468 w 724"/>
                <a:gd name="T19" fmla="*/ 509 h 576"/>
                <a:gd name="T20" fmla="*/ 415 w 724"/>
                <a:gd name="T21" fmla="*/ 575 h 576"/>
                <a:gd name="T22" fmla="*/ 295 w 724"/>
                <a:gd name="T23" fmla="*/ 575 h 576"/>
                <a:gd name="T24" fmla="*/ 201 w 724"/>
                <a:gd name="T25" fmla="*/ 562 h 576"/>
                <a:gd name="T26" fmla="*/ 0 w 724"/>
                <a:gd name="T27" fmla="*/ 495 h 576"/>
                <a:gd name="T28" fmla="*/ 0 w 724"/>
                <a:gd name="T29" fmla="*/ 188 h 576"/>
                <a:gd name="T30" fmla="*/ 308 w 724"/>
                <a:gd name="T31" fmla="*/ 14 h 576"/>
                <a:gd name="T32" fmla="*/ 360 w 724"/>
                <a:gd name="T33" fmla="*/ 14 h 576"/>
                <a:gd name="T34" fmla="*/ 361 w 724"/>
                <a:gd name="T35" fmla="*/ 67 h 576"/>
                <a:gd name="T36" fmla="*/ 281 w 724"/>
                <a:gd name="T37" fmla="*/ 147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4" h="576">
                  <a:moveTo>
                    <a:pt x="281" y="147"/>
                  </a:moveTo>
                  <a:lnTo>
                    <a:pt x="669" y="147"/>
                  </a:lnTo>
                  <a:cubicBezTo>
                    <a:pt x="697" y="147"/>
                    <a:pt x="723" y="173"/>
                    <a:pt x="723" y="201"/>
                  </a:cubicBezTo>
                  <a:cubicBezTo>
                    <a:pt x="723" y="229"/>
                    <a:pt x="697" y="254"/>
                    <a:pt x="669" y="254"/>
                  </a:cubicBezTo>
                  <a:lnTo>
                    <a:pt x="535" y="254"/>
                  </a:lnTo>
                  <a:lnTo>
                    <a:pt x="535" y="321"/>
                  </a:lnTo>
                  <a:cubicBezTo>
                    <a:pt x="535" y="340"/>
                    <a:pt x="527" y="361"/>
                    <a:pt x="509" y="361"/>
                  </a:cubicBezTo>
                  <a:lnTo>
                    <a:pt x="509" y="428"/>
                  </a:lnTo>
                  <a:cubicBezTo>
                    <a:pt x="509" y="447"/>
                    <a:pt x="487" y="468"/>
                    <a:pt x="468" y="468"/>
                  </a:cubicBezTo>
                  <a:lnTo>
                    <a:pt x="468" y="509"/>
                  </a:lnTo>
                  <a:cubicBezTo>
                    <a:pt x="468" y="536"/>
                    <a:pt x="443" y="575"/>
                    <a:pt x="415" y="575"/>
                  </a:cubicBezTo>
                  <a:lnTo>
                    <a:pt x="295" y="575"/>
                  </a:lnTo>
                  <a:cubicBezTo>
                    <a:pt x="263" y="575"/>
                    <a:pt x="231" y="571"/>
                    <a:pt x="201" y="562"/>
                  </a:cubicBezTo>
                  <a:lnTo>
                    <a:pt x="0" y="495"/>
                  </a:lnTo>
                  <a:lnTo>
                    <a:pt x="0" y="188"/>
                  </a:lnTo>
                  <a:cubicBezTo>
                    <a:pt x="68" y="137"/>
                    <a:pt x="308" y="14"/>
                    <a:pt x="308" y="14"/>
                  </a:cubicBezTo>
                  <a:cubicBezTo>
                    <a:pt x="324" y="2"/>
                    <a:pt x="346" y="0"/>
                    <a:pt x="360" y="14"/>
                  </a:cubicBezTo>
                  <a:cubicBezTo>
                    <a:pt x="375" y="29"/>
                    <a:pt x="375" y="51"/>
                    <a:pt x="361" y="67"/>
                  </a:cubicBezTo>
                  <a:lnTo>
                    <a:pt x="281" y="147"/>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Line 11"/>
            <p:cNvSpPr>
              <a:spLocks noChangeShapeType="1"/>
            </p:cNvSpPr>
            <p:nvPr/>
          </p:nvSpPr>
          <p:spPr bwMode="auto">
            <a:xfrm flipH="1">
              <a:off x="6354763" y="3074988"/>
              <a:ext cx="31750"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3" name="Line 12"/>
            <p:cNvSpPr>
              <a:spLocks noChangeShapeType="1"/>
            </p:cNvSpPr>
            <p:nvPr/>
          </p:nvSpPr>
          <p:spPr bwMode="auto">
            <a:xfrm flipH="1">
              <a:off x="6356350" y="3036888"/>
              <a:ext cx="46038"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4" name="Line 13"/>
            <p:cNvSpPr>
              <a:spLocks noChangeShapeType="1"/>
            </p:cNvSpPr>
            <p:nvPr/>
          </p:nvSpPr>
          <p:spPr bwMode="auto">
            <a:xfrm flipH="1">
              <a:off x="6343650" y="3113088"/>
              <a:ext cx="28575"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 name="Freeform 14"/>
            <p:cNvSpPr>
              <a:spLocks noChangeArrowheads="1"/>
            </p:cNvSpPr>
            <p:nvPr/>
          </p:nvSpPr>
          <p:spPr bwMode="auto">
            <a:xfrm>
              <a:off x="6734175" y="2936875"/>
              <a:ext cx="261938" cy="207963"/>
            </a:xfrm>
            <a:custGeom>
              <a:avLst/>
              <a:gdLst>
                <a:gd name="T0" fmla="*/ 441 w 728"/>
                <a:gd name="T1" fmla="*/ 146 h 578"/>
                <a:gd name="T2" fmla="*/ 53 w 728"/>
                <a:gd name="T3" fmla="*/ 153 h 578"/>
                <a:gd name="T4" fmla="*/ 0 w 728"/>
                <a:gd name="T5" fmla="*/ 207 h 578"/>
                <a:gd name="T6" fmla="*/ 55 w 728"/>
                <a:gd name="T7" fmla="*/ 260 h 578"/>
                <a:gd name="T8" fmla="*/ 189 w 728"/>
                <a:gd name="T9" fmla="*/ 257 h 578"/>
                <a:gd name="T10" fmla="*/ 190 w 728"/>
                <a:gd name="T11" fmla="*/ 324 h 578"/>
                <a:gd name="T12" fmla="*/ 217 w 728"/>
                <a:gd name="T13" fmla="*/ 364 h 578"/>
                <a:gd name="T14" fmla="*/ 218 w 728"/>
                <a:gd name="T15" fmla="*/ 431 h 578"/>
                <a:gd name="T16" fmla="*/ 259 w 728"/>
                <a:gd name="T17" fmla="*/ 470 h 578"/>
                <a:gd name="T18" fmla="*/ 260 w 728"/>
                <a:gd name="T19" fmla="*/ 510 h 578"/>
                <a:gd name="T20" fmla="*/ 314 w 728"/>
                <a:gd name="T21" fmla="*/ 576 h 578"/>
                <a:gd name="T22" fmla="*/ 435 w 728"/>
                <a:gd name="T23" fmla="*/ 574 h 578"/>
                <a:gd name="T24" fmla="*/ 528 w 728"/>
                <a:gd name="T25" fmla="*/ 559 h 578"/>
                <a:gd name="T26" fmla="*/ 727 w 728"/>
                <a:gd name="T27" fmla="*/ 489 h 578"/>
                <a:gd name="T28" fmla="*/ 722 w 728"/>
                <a:gd name="T29" fmla="*/ 182 h 578"/>
                <a:gd name="T30" fmla="*/ 412 w 728"/>
                <a:gd name="T31" fmla="*/ 13 h 578"/>
                <a:gd name="T32" fmla="*/ 360 w 728"/>
                <a:gd name="T33" fmla="*/ 14 h 578"/>
                <a:gd name="T34" fmla="*/ 359 w 728"/>
                <a:gd name="T35" fmla="*/ 67 h 578"/>
                <a:gd name="T36" fmla="*/ 441 w 728"/>
                <a:gd name="T37" fmla="*/ 146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 h="578">
                  <a:moveTo>
                    <a:pt x="441" y="146"/>
                  </a:moveTo>
                  <a:lnTo>
                    <a:pt x="53" y="153"/>
                  </a:lnTo>
                  <a:cubicBezTo>
                    <a:pt x="25" y="153"/>
                    <a:pt x="0" y="179"/>
                    <a:pt x="0" y="207"/>
                  </a:cubicBezTo>
                  <a:cubicBezTo>
                    <a:pt x="1" y="235"/>
                    <a:pt x="27" y="260"/>
                    <a:pt x="55" y="260"/>
                  </a:cubicBezTo>
                  <a:lnTo>
                    <a:pt x="189" y="257"/>
                  </a:lnTo>
                  <a:lnTo>
                    <a:pt x="190" y="324"/>
                  </a:lnTo>
                  <a:cubicBezTo>
                    <a:pt x="190" y="343"/>
                    <a:pt x="198" y="364"/>
                    <a:pt x="217" y="364"/>
                  </a:cubicBezTo>
                  <a:lnTo>
                    <a:pt x="218" y="431"/>
                  </a:lnTo>
                  <a:cubicBezTo>
                    <a:pt x="218" y="449"/>
                    <a:pt x="240" y="471"/>
                    <a:pt x="259" y="470"/>
                  </a:cubicBezTo>
                  <a:lnTo>
                    <a:pt x="260" y="510"/>
                  </a:lnTo>
                  <a:cubicBezTo>
                    <a:pt x="260" y="538"/>
                    <a:pt x="286" y="577"/>
                    <a:pt x="314" y="576"/>
                  </a:cubicBezTo>
                  <a:lnTo>
                    <a:pt x="435" y="574"/>
                  </a:lnTo>
                  <a:cubicBezTo>
                    <a:pt x="466" y="574"/>
                    <a:pt x="498" y="569"/>
                    <a:pt x="528" y="559"/>
                  </a:cubicBezTo>
                  <a:lnTo>
                    <a:pt x="727" y="489"/>
                  </a:lnTo>
                  <a:lnTo>
                    <a:pt x="722" y="182"/>
                  </a:lnTo>
                  <a:cubicBezTo>
                    <a:pt x="654" y="132"/>
                    <a:pt x="412" y="13"/>
                    <a:pt x="412" y="13"/>
                  </a:cubicBezTo>
                  <a:cubicBezTo>
                    <a:pt x="396" y="2"/>
                    <a:pt x="374" y="0"/>
                    <a:pt x="360" y="14"/>
                  </a:cubicBezTo>
                  <a:cubicBezTo>
                    <a:pt x="345" y="29"/>
                    <a:pt x="345" y="52"/>
                    <a:pt x="359" y="67"/>
                  </a:cubicBezTo>
                  <a:lnTo>
                    <a:pt x="441" y="146"/>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 name="Line 15"/>
            <p:cNvSpPr>
              <a:spLocks noChangeShapeType="1"/>
            </p:cNvSpPr>
            <p:nvPr/>
          </p:nvSpPr>
          <p:spPr bwMode="auto">
            <a:xfrm>
              <a:off x="6811963" y="3067050"/>
              <a:ext cx="28575"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7" name="Line 16"/>
            <p:cNvSpPr>
              <a:spLocks noChangeShapeType="1"/>
            </p:cNvSpPr>
            <p:nvPr/>
          </p:nvSpPr>
          <p:spPr bwMode="auto">
            <a:xfrm>
              <a:off x="6796088" y="3028950"/>
              <a:ext cx="42862"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8" name="Line 17"/>
            <p:cNvSpPr>
              <a:spLocks noChangeShapeType="1"/>
            </p:cNvSpPr>
            <p:nvPr/>
          </p:nvSpPr>
          <p:spPr bwMode="auto">
            <a:xfrm>
              <a:off x="6826250" y="3105150"/>
              <a:ext cx="25400"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9" name="Freeform 18"/>
            <p:cNvSpPr>
              <a:spLocks noChangeArrowheads="1"/>
            </p:cNvSpPr>
            <p:nvPr/>
          </p:nvSpPr>
          <p:spPr bwMode="auto">
            <a:xfrm>
              <a:off x="6381750" y="2817813"/>
              <a:ext cx="193675" cy="244475"/>
            </a:xfrm>
            <a:custGeom>
              <a:avLst/>
              <a:gdLst>
                <a:gd name="T0" fmla="*/ 126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126" y="679"/>
                  </a:moveTo>
                  <a:lnTo>
                    <a:pt x="536" y="679"/>
                  </a:lnTo>
                  <a:lnTo>
                    <a:pt x="536" y="560"/>
                  </a:lnTo>
                  <a:cubicBezTo>
                    <a:pt x="536" y="465"/>
                    <a:pt x="473" y="378"/>
                    <a:pt x="384" y="346"/>
                  </a:cubicBezTo>
                  <a:lnTo>
                    <a:pt x="0" y="203"/>
                  </a:lnTo>
                  <a:lnTo>
                    <a:pt x="0"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0" name="Freeform 19"/>
            <p:cNvSpPr>
              <a:spLocks noChangeArrowheads="1"/>
            </p:cNvSpPr>
            <p:nvPr/>
          </p:nvSpPr>
          <p:spPr bwMode="auto">
            <a:xfrm>
              <a:off x="6059488" y="2824163"/>
              <a:ext cx="193675" cy="239712"/>
            </a:xfrm>
            <a:custGeom>
              <a:avLst/>
              <a:gdLst>
                <a:gd name="T0" fmla="*/ 536 w 537"/>
                <a:gd name="T1" fmla="*/ 0 h 665"/>
                <a:gd name="T2" fmla="*/ 536 w 537"/>
                <a:gd name="T3" fmla="*/ 188 h 665"/>
                <a:gd name="T4" fmla="*/ 150 w 537"/>
                <a:gd name="T5" fmla="*/ 331 h 665"/>
                <a:gd name="T6" fmla="*/ 0 w 537"/>
                <a:gd name="T7" fmla="*/ 545 h 665"/>
                <a:gd name="T8" fmla="*/ 0 w 537"/>
                <a:gd name="T9" fmla="*/ 664 h 665"/>
                <a:gd name="T10" fmla="*/ 360 w 537"/>
                <a:gd name="T11" fmla="*/ 664 h 665"/>
              </a:gdLst>
              <a:ahLst/>
              <a:cxnLst>
                <a:cxn ang="0">
                  <a:pos x="T0" y="T1"/>
                </a:cxn>
                <a:cxn ang="0">
                  <a:pos x="T2" y="T3"/>
                </a:cxn>
                <a:cxn ang="0">
                  <a:pos x="T4" y="T5"/>
                </a:cxn>
                <a:cxn ang="0">
                  <a:pos x="T6" y="T7"/>
                </a:cxn>
                <a:cxn ang="0">
                  <a:pos x="T8" y="T9"/>
                </a:cxn>
                <a:cxn ang="0">
                  <a:pos x="T10" y="T11"/>
                </a:cxn>
              </a:cxnLst>
              <a:rect l="0" t="0" r="r" b="b"/>
              <a:pathLst>
                <a:path w="537" h="665">
                  <a:moveTo>
                    <a:pt x="536" y="0"/>
                  </a:moveTo>
                  <a:lnTo>
                    <a:pt x="536" y="188"/>
                  </a:lnTo>
                  <a:lnTo>
                    <a:pt x="150" y="331"/>
                  </a:lnTo>
                  <a:cubicBezTo>
                    <a:pt x="60" y="363"/>
                    <a:pt x="0" y="450"/>
                    <a:pt x="0" y="545"/>
                  </a:cubicBezTo>
                  <a:lnTo>
                    <a:pt x="0" y="664"/>
                  </a:lnTo>
                  <a:lnTo>
                    <a:pt x="360" y="664"/>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1" name="Freeform 20"/>
            <p:cNvSpPr>
              <a:spLocks noChangeArrowheads="1"/>
            </p:cNvSpPr>
            <p:nvPr/>
          </p:nvSpPr>
          <p:spPr bwMode="auto">
            <a:xfrm>
              <a:off x="6178550" y="2517775"/>
              <a:ext cx="269875" cy="323850"/>
            </a:xfrm>
            <a:custGeom>
              <a:avLst/>
              <a:gdLst>
                <a:gd name="T0" fmla="*/ 750 w 751"/>
                <a:gd name="T1" fmla="*/ 450 h 900"/>
                <a:gd name="T2" fmla="*/ 700 w 751"/>
                <a:gd name="T3" fmla="*/ 674 h 900"/>
                <a:gd name="T4" fmla="*/ 562 w 751"/>
                <a:gd name="T5" fmla="*/ 839 h 900"/>
                <a:gd name="T6" fmla="*/ 375 w 751"/>
                <a:gd name="T7" fmla="*/ 899 h 900"/>
                <a:gd name="T8" fmla="*/ 187 w 751"/>
                <a:gd name="T9" fmla="*/ 839 h 900"/>
                <a:gd name="T10" fmla="*/ 50 w 751"/>
                <a:gd name="T11" fmla="*/ 674 h 900"/>
                <a:gd name="T12" fmla="*/ 0 w 751"/>
                <a:gd name="T13" fmla="*/ 450 h 900"/>
                <a:gd name="T14" fmla="*/ 50 w 751"/>
                <a:gd name="T15" fmla="*/ 225 h 900"/>
                <a:gd name="T16" fmla="*/ 187 w 751"/>
                <a:gd name="T17" fmla="*/ 60 h 900"/>
                <a:gd name="T18" fmla="*/ 375 w 751"/>
                <a:gd name="T19" fmla="*/ 0 h 900"/>
                <a:gd name="T20" fmla="*/ 562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2" y="798"/>
                    <a:pt x="562" y="839"/>
                  </a:cubicBezTo>
                  <a:cubicBezTo>
                    <a:pt x="503" y="881"/>
                    <a:pt x="444" y="899"/>
                    <a:pt x="375" y="899"/>
                  </a:cubicBezTo>
                  <a:cubicBezTo>
                    <a:pt x="306" y="899"/>
                    <a:pt x="247" y="881"/>
                    <a:pt x="187" y="839"/>
                  </a:cubicBezTo>
                  <a:cubicBezTo>
                    <a:pt x="127" y="798"/>
                    <a:pt x="85" y="746"/>
                    <a:pt x="50" y="674"/>
                  </a:cubicBezTo>
                  <a:cubicBezTo>
                    <a:pt x="16" y="602"/>
                    <a:pt x="0" y="533"/>
                    <a:pt x="0" y="450"/>
                  </a:cubicBezTo>
                  <a:cubicBezTo>
                    <a:pt x="0" y="367"/>
                    <a:pt x="16" y="296"/>
                    <a:pt x="50" y="225"/>
                  </a:cubicBezTo>
                  <a:cubicBezTo>
                    <a:pt x="85" y="153"/>
                    <a:pt x="127" y="101"/>
                    <a:pt x="187" y="60"/>
                  </a:cubicBezTo>
                  <a:cubicBezTo>
                    <a:pt x="247" y="18"/>
                    <a:pt x="306" y="0"/>
                    <a:pt x="375" y="0"/>
                  </a:cubicBezTo>
                  <a:cubicBezTo>
                    <a:pt x="444" y="0"/>
                    <a:pt x="503" y="18"/>
                    <a:pt x="562" y="60"/>
                  </a:cubicBezTo>
                  <a:cubicBezTo>
                    <a:pt x="622" y="101"/>
                    <a:pt x="666" y="153"/>
                    <a:pt x="700" y="225"/>
                  </a:cubicBezTo>
                  <a:cubicBezTo>
                    <a:pt x="735" y="296"/>
                    <a:pt x="750" y="367"/>
                    <a:pt x="750" y="45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21"/>
            <p:cNvSpPr>
              <a:spLocks noChangeArrowheads="1"/>
            </p:cNvSpPr>
            <p:nvPr/>
          </p:nvSpPr>
          <p:spPr bwMode="auto">
            <a:xfrm>
              <a:off x="6180138" y="2613025"/>
              <a:ext cx="268287" cy="61913"/>
            </a:xfrm>
            <a:custGeom>
              <a:avLst/>
              <a:gdLst>
                <a:gd name="T0" fmla="*/ 745 w 746"/>
                <a:gd name="T1" fmla="*/ 143 h 171"/>
                <a:gd name="T2" fmla="*/ 708 w 746"/>
                <a:gd name="T3" fmla="*/ 145 h 171"/>
                <a:gd name="T4" fmla="*/ 428 w 746"/>
                <a:gd name="T5" fmla="*/ 0 h 171"/>
                <a:gd name="T6" fmla="*/ 146 w 746"/>
                <a:gd name="T7" fmla="*/ 145 h 171"/>
                <a:gd name="T8" fmla="*/ 0 w 746"/>
                <a:gd name="T9" fmla="*/ 110 h 171"/>
              </a:gdLst>
              <a:ahLst/>
              <a:cxnLst>
                <a:cxn ang="0">
                  <a:pos x="T0" y="T1"/>
                </a:cxn>
                <a:cxn ang="0">
                  <a:pos x="T2" y="T3"/>
                </a:cxn>
                <a:cxn ang="0">
                  <a:pos x="T4" y="T5"/>
                </a:cxn>
                <a:cxn ang="0">
                  <a:pos x="T6" y="T7"/>
                </a:cxn>
                <a:cxn ang="0">
                  <a:pos x="T8" y="T9"/>
                </a:cxn>
              </a:cxnLst>
              <a:rect l="0" t="0" r="r" b="b"/>
              <a:pathLst>
                <a:path w="746" h="171">
                  <a:moveTo>
                    <a:pt x="745" y="143"/>
                  </a:moveTo>
                  <a:cubicBezTo>
                    <a:pt x="732" y="144"/>
                    <a:pt x="721" y="143"/>
                    <a:pt x="708" y="145"/>
                  </a:cubicBezTo>
                  <a:cubicBezTo>
                    <a:pt x="581" y="170"/>
                    <a:pt x="499" y="124"/>
                    <a:pt x="428" y="0"/>
                  </a:cubicBezTo>
                  <a:cubicBezTo>
                    <a:pt x="386" y="81"/>
                    <a:pt x="254" y="145"/>
                    <a:pt x="146" y="145"/>
                  </a:cubicBezTo>
                  <a:cubicBezTo>
                    <a:pt x="92" y="145"/>
                    <a:pt x="46" y="134"/>
                    <a:pt x="0" y="11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3" name="Freeform 22"/>
            <p:cNvSpPr>
              <a:spLocks noChangeArrowheads="1"/>
            </p:cNvSpPr>
            <p:nvPr/>
          </p:nvSpPr>
          <p:spPr bwMode="auto">
            <a:xfrm>
              <a:off x="6929438" y="2817813"/>
              <a:ext cx="193675" cy="244475"/>
            </a:xfrm>
            <a:custGeom>
              <a:avLst/>
              <a:gdLst>
                <a:gd name="T0" fmla="*/ 241 w 537"/>
                <a:gd name="T1" fmla="*/ 679 h 680"/>
                <a:gd name="T2" fmla="*/ 536 w 537"/>
                <a:gd name="T3" fmla="*/ 679 h 680"/>
                <a:gd name="T4" fmla="*/ 536 w 537"/>
                <a:gd name="T5" fmla="*/ 560 h 680"/>
                <a:gd name="T6" fmla="*/ 384 w 537"/>
                <a:gd name="T7" fmla="*/ 346 h 680"/>
                <a:gd name="T8" fmla="*/ 0 w 537"/>
                <a:gd name="T9" fmla="*/ 203 h 680"/>
                <a:gd name="T10" fmla="*/ 0 w 537"/>
                <a:gd name="T11" fmla="*/ 0 h 680"/>
              </a:gdLst>
              <a:ahLst/>
              <a:cxnLst>
                <a:cxn ang="0">
                  <a:pos x="T0" y="T1"/>
                </a:cxn>
                <a:cxn ang="0">
                  <a:pos x="T2" y="T3"/>
                </a:cxn>
                <a:cxn ang="0">
                  <a:pos x="T4" y="T5"/>
                </a:cxn>
                <a:cxn ang="0">
                  <a:pos x="T6" y="T7"/>
                </a:cxn>
                <a:cxn ang="0">
                  <a:pos x="T8" y="T9"/>
                </a:cxn>
                <a:cxn ang="0">
                  <a:pos x="T10" y="T11"/>
                </a:cxn>
              </a:cxnLst>
              <a:rect l="0" t="0" r="r" b="b"/>
              <a:pathLst>
                <a:path w="537" h="680">
                  <a:moveTo>
                    <a:pt x="241" y="679"/>
                  </a:moveTo>
                  <a:lnTo>
                    <a:pt x="536" y="679"/>
                  </a:lnTo>
                  <a:lnTo>
                    <a:pt x="536" y="560"/>
                  </a:lnTo>
                  <a:cubicBezTo>
                    <a:pt x="536" y="465"/>
                    <a:pt x="474" y="378"/>
                    <a:pt x="384" y="346"/>
                  </a:cubicBezTo>
                  <a:lnTo>
                    <a:pt x="0" y="203"/>
                  </a:lnTo>
                  <a:lnTo>
                    <a:pt x="0"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4" name="Freeform 23"/>
            <p:cNvSpPr>
              <a:spLocks noChangeArrowheads="1"/>
            </p:cNvSpPr>
            <p:nvPr/>
          </p:nvSpPr>
          <p:spPr bwMode="auto">
            <a:xfrm>
              <a:off x="6607175" y="2824163"/>
              <a:ext cx="193675" cy="239712"/>
            </a:xfrm>
            <a:custGeom>
              <a:avLst/>
              <a:gdLst>
                <a:gd name="T0" fmla="*/ 535 w 536"/>
                <a:gd name="T1" fmla="*/ 0 h 665"/>
                <a:gd name="T2" fmla="*/ 535 w 536"/>
                <a:gd name="T3" fmla="*/ 188 h 665"/>
                <a:gd name="T4" fmla="*/ 149 w 536"/>
                <a:gd name="T5" fmla="*/ 331 h 665"/>
                <a:gd name="T6" fmla="*/ 0 w 536"/>
                <a:gd name="T7" fmla="*/ 545 h 665"/>
                <a:gd name="T8" fmla="*/ 0 w 536"/>
                <a:gd name="T9" fmla="*/ 664 h 665"/>
                <a:gd name="T10" fmla="*/ 467 w 536"/>
                <a:gd name="T11" fmla="*/ 664 h 665"/>
              </a:gdLst>
              <a:ahLst/>
              <a:cxnLst>
                <a:cxn ang="0">
                  <a:pos x="T0" y="T1"/>
                </a:cxn>
                <a:cxn ang="0">
                  <a:pos x="T2" y="T3"/>
                </a:cxn>
                <a:cxn ang="0">
                  <a:pos x="T4" y="T5"/>
                </a:cxn>
                <a:cxn ang="0">
                  <a:pos x="T6" y="T7"/>
                </a:cxn>
                <a:cxn ang="0">
                  <a:pos x="T8" y="T9"/>
                </a:cxn>
                <a:cxn ang="0">
                  <a:pos x="T10" y="T11"/>
                </a:cxn>
              </a:cxnLst>
              <a:rect l="0" t="0" r="r" b="b"/>
              <a:pathLst>
                <a:path w="536" h="665">
                  <a:moveTo>
                    <a:pt x="535" y="0"/>
                  </a:moveTo>
                  <a:lnTo>
                    <a:pt x="535" y="188"/>
                  </a:lnTo>
                  <a:lnTo>
                    <a:pt x="149" y="331"/>
                  </a:lnTo>
                  <a:cubicBezTo>
                    <a:pt x="60" y="363"/>
                    <a:pt x="0" y="450"/>
                    <a:pt x="0" y="545"/>
                  </a:cubicBezTo>
                  <a:lnTo>
                    <a:pt x="0" y="664"/>
                  </a:lnTo>
                  <a:lnTo>
                    <a:pt x="467" y="664"/>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45" name="Freeform 24"/>
            <p:cNvSpPr>
              <a:spLocks noChangeArrowheads="1"/>
            </p:cNvSpPr>
            <p:nvPr/>
          </p:nvSpPr>
          <p:spPr bwMode="auto">
            <a:xfrm>
              <a:off x="6726238" y="2517775"/>
              <a:ext cx="269875" cy="323850"/>
            </a:xfrm>
            <a:custGeom>
              <a:avLst/>
              <a:gdLst>
                <a:gd name="T0" fmla="*/ 750 w 751"/>
                <a:gd name="T1" fmla="*/ 450 h 900"/>
                <a:gd name="T2" fmla="*/ 700 w 751"/>
                <a:gd name="T3" fmla="*/ 674 h 900"/>
                <a:gd name="T4" fmla="*/ 563 w 751"/>
                <a:gd name="T5" fmla="*/ 839 h 900"/>
                <a:gd name="T6" fmla="*/ 375 w 751"/>
                <a:gd name="T7" fmla="*/ 899 h 900"/>
                <a:gd name="T8" fmla="*/ 188 w 751"/>
                <a:gd name="T9" fmla="*/ 839 h 900"/>
                <a:gd name="T10" fmla="*/ 50 w 751"/>
                <a:gd name="T11" fmla="*/ 674 h 900"/>
                <a:gd name="T12" fmla="*/ 0 w 751"/>
                <a:gd name="T13" fmla="*/ 450 h 900"/>
                <a:gd name="T14" fmla="*/ 50 w 751"/>
                <a:gd name="T15" fmla="*/ 225 h 900"/>
                <a:gd name="T16" fmla="*/ 188 w 751"/>
                <a:gd name="T17" fmla="*/ 60 h 900"/>
                <a:gd name="T18" fmla="*/ 375 w 751"/>
                <a:gd name="T19" fmla="*/ 0 h 900"/>
                <a:gd name="T20" fmla="*/ 563 w 751"/>
                <a:gd name="T21" fmla="*/ 60 h 900"/>
                <a:gd name="T22" fmla="*/ 700 w 751"/>
                <a:gd name="T23" fmla="*/ 225 h 900"/>
                <a:gd name="T24" fmla="*/ 750 w 751"/>
                <a:gd name="T25" fmla="*/ 45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1" h="900">
                  <a:moveTo>
                    <a:pt x="750" y="450"/>
                  </a:moveTo>
                  <a:cubicBezTo>
                    <a:pt x="750" y="533"/>
                    <a:pt x="735" y="602"/>
                    <a:pt x="700" y="674"/>
                  </a:cubicBezTo>
                  <a:cubicBezTo>
                    <a:pt x="666" y="746"/>
                    <a:pt x="623" y="798"/>
                    <a:pt x="563" y="839"/>
                  </a:cubicBezTo>
                  <a:cubicBezTo>
                    <a:pt x="503" y="881"/>
                    <a:pt x="444" y="899"/>
                    <a:pt x="375" y="899"/>
                  </a:cubicBezTo>
                  <a:cubicBezTo>
                    <a:pt x="306" y="899"/>
                    <a:pt x="248" y="881"/>
                    <a:pt x="188" y="839"/>
                  </a:cubicBezTo>
                  <a:cubicBezTo>
                    <a:pt x="129" y="798"/>
                    <a:pt x="85" y="746"/>
                    <a:pt x="50" y="674"/>
                  </a:cubicBezTo>
                  <a:cubicBezTo>
                    <a:pt x="16" y="602"/>
                    <a:pt x="0" y="533"/>
                    <a:pt x="0" y="450"/>
                  </a:cubicBezTo>
                  <a:cubicBezTo>
                    <a:pt x="0" y="367"/>
                    <a:pt x="16" y="296"/>
                    <a:pt x="50" y="225"/>
                  </a:cubicBezTo>
                  <a:cubicBezTo>
                    <a:pt x="85" y="153"/>
                    <a:pt x="129" y="101"/>
                    <a:pt x="188" y="60"/>
                  </a:cubicBezTo>
                  <a:cubicBezTo>
                    <a:pt x="248" y="18"/>
                    <a:pt x="306" y="0"/>
                    <a:pt x="375" y="0"/>
                  </a:cubicBezTo>
                  <a:cubicBezTo>
                    <a:pt x="444" y="0"/>
                    <a:pt x="503" y="18"/>
                    <a:pt x="563" y="60"/>
                  </a:cubicBezTo>
                  <a:cubicBezTo>
                    <a:pt x="623" y="101"/>
                    <a:pt x="666" y="153"/>
                    <a:pt x="700" y="225"/>
                  </a:cubicBezTo>
                  <a:cubicBezTo>
                    <a:pt x="735" y="296"/>
                    <a:pt x="750" y="367"/>
                    <a:pt x="750" y="45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25"/>
            <p:cNvSpPr>
              <a:spLocks noChangeArrowheads="1"/>
            </p:cNvSpPr>
            <p:nvPr/>
          </p:nvSpPr>
          <p:spPr bwMode="auto">
            <a:xfrm>
              <a:off x="6727825" y="2613025"/>
              <a:ext cx="268288" cy="61913"/>
            </a:xfrm>
            <a:custGeom>
              <a:avLst/>
              <a:gdLst>
                <a:gd name="T0" fmla="*/ 744 w 745"/>
                <a:gd name="T1" fmla="*/ 143 h 171"/>
                <a:gd name="T2" fmla="*/ 708 w 745"/>
                <a:gd name="T3" fmla="*/ 145 h 171"/>
                <a:gd name="T4" fmla="*/ 428 w 745"/>
                <a:gd name="T5" fmla="*/ 0 h 171"/>
                <a:gd name="T6" fmla="*/ 145 w 745"/>
                <a:gd name="T7" fmla="*/ 145 h 171"/>
                <a:gd name="T8" fmla="*/ 0 w 745"/>
                <a:gd name="T9" fmla="*/ 110 h 171"/>
              </a:gdLst>
              <a:ahLst/>
              <a:cxnLst>
                <a:cxn ang="0">
                  <a:pos x="T0" y="T1"/>
                </a:cxn>
                <a:cxn ang="0">
                  <a:pos x="T2" y="T3"/>
                </a:cxn>
                <a:cxn ang="0">
                  <a:pos x="T4" y="T5"/>
                </a:cxn>
                <a:cxn ang="0">
                  <a:pos x="T6" y="T7"/>
                </a:cxn>
                <a:cxn ang="0">
                  <a:pos x="T8" y="T9"/>
                </a:cxn>
              </a:cxnLst>
              <a:rect l="0" t="0" r="r" b="b"/>
              <a:pathLst>
                <a:path w="745" h="171">
                  <a:moveTo>
                    <a:pt x="744" y="143"/>
                  </a:moveTo>
                  <a:cubicBezTo>
                    <a:pt x="731" y="144"/>
                    <a:pt x="721" y="143"/>
                    <a:pt x="708" y="145"/>
                  </a:cubicBezTo>
                  <a:cubicBezTo>
                    <a:pt x="580" y="170"/>
                    <a:pt x="498" y="124"/>
                    <a:pt x="428" y="0"/>
                  </a:cubicBezTo>
                  <a:cubicBezTo>
                    <a:pt x="385" y="81"/>
                    <a:pt x="253" y="145"/>
                    <a:pt x="145" y="145"/>
                  </a:cubicBezTo>
                  <a:cubicBezTo>
                    <a:pt x="92" y="145"/>
                    <a:pt x="46" y="134"/>
                    <a:pt x="0" y="110"/>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248" name="Freeform 131"/>
          <p:cNvSpPr>
            <a:spLocks noChangeArrowheads="1"/>
          </p:cNvSpPr>
          <p:nvPr/>
        </p:nvSpPr>
        <p:spPr bwMode="auto">
          <a:xfrm>
            <a:off x="7447711" y="4366472"/>
            <a:ext cx="420576" cy="342234"/>
          </a:xfrm>
          <a:custGeom>
            <a:avLst/>
            <a:gdLst>
              <a:gd name="T0" fmla="*/ 1212 w 1351"/>
              <a:gd name="T1" fmla="*/ 272 h 1098"/>
              <a:gd name="T2" fmla="*/ 1213 w 1351"/>
              <a:gd name="T3" fmla="*/ 308 h 1098"/>
              <a:gd name="T4" fmla="*/ 425 w 1351"/>
              <a:gd name="T5" fmla="*/ 1097 h 1098"/>
              <a:gd name="T6" fmla="*/ 0 w 1351"/>
              <a:gd name="T7" fmla="*/ 972 h 1098"/>
              <a:gd name="T8" fmla="*/ 66 w 1351"/>
              <a:gd name="T9" fmla="*/ 976 h 1098"/>
              <a:gd name="T10" fmla="*/ 410 w 1351"/>
              <a:gd name="T11" fmla="*/ 857 h 1098"/>
              <a:gd name="T12" fmla="*/ 151 w 1351"/>
              <a:gd name="T13" fmla="*/ 665 h 1098"/>
              <a:gd name="T14" fmla="*/ 203 w 1351"/>
              <a:gd name="T15" fmla="*/ 670 h 1098"/>
              <a:gd name="T16" fmla="*/ 276 w 1351"/>
              <a:gd name="T17" fmla="*/ 660 h 1098"/>
              <a:gd name="T18" fmla="*/ 54 w 1351"/>
              <a:gd name="T19" fmla="*/ 389 h 1098"/>
              <a:gd name="T20" fmla="*/ 54 w 1351"/>
              <a:gd name="T21" fmla="*/ 385 h 1098"/>
              <a:gd name="T22" fmla="*/ 179 w 1351"/>
              <a:gd name="T23" fmla="*/ 420 h 1098"/>
              <a:gd name="T24" fmla="*/ 56 w 1351"/>
              <a:gd name="T25" fmla="*/ 189 h 1098"/>
              <a:gd name="T26" fmla="*/ 94 w 1351"/>
              <a:gd name="T27" fmla="*/ 51 h 1098"/>
              <a:gd name="T28" fmla="*/ 665 w 1351"/>
              <a:gd name="T29" fmla="*/ 339 h 1098"/>
              <a:gd name="T30" fmla="*/ 658 w 1351"/>
              <a:gd name="T31" fmla="*/ 276 h 1098"/>
              <a:gd name="T32" fmla="*/ 935 w 1351"/>
              <a:gd name="T33" fmla="*/ 0 h 1098"/>
              <a:gd name="T34" fmla="*/ 1137 w 1351"/>
              <a:gd name="T35" fmla="*/ 88 h 1098"/>
              <a:gd name="T36" fmla="*/ 1313 w 1351"/>
              <a:gd name="T37" fmla="*/ 20 h 1098"/>
              <a:gd name="T38" fmla="*/ 1191 w 1351"/>
              <a:gd name="T39" fmla="*/ 173 h 1098"/>
              <a:gd name="T40" fmla="*/ 1350 w 1351"/>
              <a:gd name="T41" fmla="*/ 130 h 1098"/>
              <a:gd name="T42" fmla="*/ 1212 w 1351"/>
              <a:gd name="T43" fmla="*/ 272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1" h="1098">
                <a:moveTo>
                  <a:pt x="1212" y="272"/>
                </a:moveTo>
                <a:cubicBezTo>
                  <a:pt x="1213" y="284"/>
                  <a:pt x="1213" y="296"/>
                  <a:pt x="1213" y="308"/>
                </a:cubicBezTo>
                <a:cubicBezTo>
                  <a:pt x="1213" y="674"/>
                  <a:pt x="934" y="1097"/>
                  <a:pt x="425" y="1097"/>
                </a:cubicBezTo>
                <a:cubicBezTo>
                  <a:pt x="268" y="1097"/>
                  <a:pt x="122" y="1051"/>
                  <a:pt x="0" y="972"/>
                </a:cubicBezTo>
                <a:cubicBezTo>
                  <a:pt x="21" y="975"/>
                  <a:pt x="43" y="976"/>
                  <a:pt x="66" y="976"/>
                </a:cubicBezTo>
                <a:cubicBezTo>
                  <a:pt x="196" y="976"/>
                  <a:pt x="315" y="932"/>
                  <a:pt x="410" y="857"/>
                </a:cubicBezTo>
                <a:cubicBezTo>
                  <a:pt x="289" y="855"/>
                  <a:pt x="186" y="775"/>
                  <a:pt x="151" y="665"/>
                </a:cubicBezTo>
                <a:cubicBezTo>
                  <a:pt x="168" y="668"/>
                  <a:pt x="186" y="670"/>
                  <a:pt x="203" y="670"/>
                </a:cubicBezTo>
                <a:cubicBezTo>
                  <a:pt x="228" y="670"/>
                  <a:pt x="253" y="667"/>
                  <a:pt x="276" y="660"/>
                </a:cubicBezTo>
                <a:cubicBezTo>
                  <a:pt x="149" y="635"/>
                  <a:pt x="54" y="523"/>
                  <a:pt x="54" y="389"/>
                </a:cubicBezTo>
                <a:cubicBezTo>
                  <a:pt x="54" y="387"/>
                  <a:pt x="54" y="386"/>
                  <a:pt x="54" y="385"/>
                </a:cubicBezTo>
                <a:cubicBezTo>
                  <a:pt x="91" y="406"/>
                  <a:pt x="134" y="418"/>
                  <a:pt x="179" y="420"/>
                </a:cubicBezTo>
                <a:cubicBezTo>
                  <a:pt x="105" y="370"/>
                  <a:pt x="56" y="285"/>
                  <a:pt x="56" y="189"/>
                </a:cubicBezTo>
                <a:cubicBezTo>
                  <a:pt x="56" y="139"/>
                  <a:pt x="70" y="92"/>
                  <a:pt x="94" y="51"/>
                </a:cubicBezTo>
                <a:cubicBezTo>
                  <a:pt x="230" y="218"/>
                  <a:pt x="435" y="328"/>
                  <a:pt x="665" y="339"/>
                </a:cubicBezTo>
                <a:cubicBezTo>
                  <a:pt x="660" y="319"/>
                  <a:pt x="658" y="298"/>
                  <a:pt x="658" y="276"/>
                </a:cubicBezTo>
                <a:cubicBezTo>
                  <a:pt x="658" y="124"/>
                  <a:pt x="782" y="0"/>
                  <a:pt x="935" y="0"/>
                </a:cubicBezTo>
                <a:cubicBezTo>
                  <a:pt x="1014" y="0"/>
                  <a:pt x="1086" y="34"/>
                  <a:pt x="1137" y="88"/>
                </a:cubicBezTo>
                <a:cubicBezTo>
                  <a:pt x="1200" y="75"/>
                  <a:pt x="1259" y="52"/>
                  <a:pt x="1313" y="20"/>
                </a:cubicBezTo>
                <a:cubicBezTo>
                  <a:pt x="1292" y="85"/>
                  <a:pt x="1248" y="139"/>
                  <a:pt x="1191" y="173"/>
                </a:cubicBezTo>
                <a:cubicBezTo>
                  <a:pt x="1247" y="166"/>
                  <a:pt x="1301" y="151"/>
                  <a:pt x="1350" y="130"/>
                </a:cubicBezTo>
                <a:cubicBezTo>
                  <a:pt x="1313" y="185"/>
                  <a:pt x="1266" y="233"/>
                  <a:pt x="1212" y="272"/>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132"/>
          <p:cNvSpPr>
            <a:spLocks noChangeArrowheads="1"/>
          </p:cNvSpPr>
          <p:nvPr/>
        </p:nvSpPr>
        <p:spPr bwMode="auto">
          <a:xfrm>
            <a:off x="7666245" y="4083339"/>
            <a:ext cx="410955" cy="232279"/>
          </a:xfrm>
          <a:custGeom>
            <a:avLst/>
            <a:gdLst>
              <a:gd name="T0" fmla="*/ 1317 w 1318"/>
              <a:gd name="T1" fmla="*/ 303 h 747"/>
              <a:gd name="T2" fmla="*/ 1028 w 1318"/>
              <a:gd name="T3" fmla="*/ 594 h 747"/>
              <a:gd name="T4" fmla="*/ 487 w 1318"/>
              <a:gd name="T5" fmla="*/ 594 h 747"/>
              <a:gd name="T6" fmla="*/ 319 w 1318"/>
              <a:gd name="T7" fmla="*/ 746 h 747"/>
              <a:gd name="T8" fmla="*/ 319 w 1318"/>
              <a:gd name="T9" fmla="*/ 594 h 747"/>
              <a:gd name="T10" fmla="*/ 287 w 1318"/>
              <a:gd name="T11" fmla="*/ 591 h 747"/>
              <a:gd name="T12" fmla="*/ 0 w 1318"/>
              <a:gd name="T13" fmla="*/ 303 h 747"/>
              <a:gd name="T14" fmla="*/ 289 w 1318"/>
              <a:gd name="T15" fmla="*/ 0 h 747"/>
              <a:gd name="T16" fmla="*/ 1028 w 1318"/>
              <a:gd name="T17" fmla="*/ 0 h 747"/>
              <a:gd name="T18" fmla="*/ 1317 w 1318"/>
              <a:gd name="T19" fmla="*/ 30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8" h="747">
                <a:moveTo>
                  <a:pt x="1317" y="303"/>
                </a:moveTo>
                <a:cubicBezTo>
                  <a:pt x="1317" y="461"/>
                  <a:pt x="1186" y="594"/>
                  <a:pt x="1028" y="594"/>
                </a:cubicBezTo>
                <a:lnTo>
                  <a:pt x="487" y="594"/>
                </a:lnTo>
                <a:lnTo>
                  <a:pt x="319" y="746"/>
                </a:lnTo>
                <a:lnTo>
                  <a:pt x="319" y="594"/>
                </a:lnTo>
                <a:lnTo>
                  <a:pt x="287" y="591"/>
                </a:lnTo>
                <a:cubicBezTo>
                  <a:pt x="129" y="591"/>
                  <a:pt x="0" y="461"/>
                  <a:pt x="0" y="303"/>
                </a:cubicBezTo>
                <a:cubicBezTo>
                  <a:pt x="0" y="145"/>
                  <a:pt x="131" y="0"/>
                  <a:pt x="289" y="0"/>
                </a:cubicBezTo>
                <a:lnTo>
                  <a:pt x="1028" y="0"/>
                </a:lnTo>
                <a:cubicBezTo>
                  <a:pt x="1186" y="0"/>
                  <a:pt x="1317" y="145"/>
                  <a:pt x="1317" y="303"/>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6" name="Group 5"/>
          <p:cNvGrpSpPr/>
          <p:nvPr/>
        </p:nvGrpSpPr>
        <p:grpSpPr>
          <a:xfrm>
            <a:off x="7730843" y="4139691"/>
            <a:ext cx="285882" cy="75593"/>
            <a:chOff x="7730843" y="4139691"/>
            <a:chExt cx="285882" cy="75593"/>
          </a:xfrm>
          <a:solidFill>
            <a:schemeClr val="bg1"/>
          </a:solidFill>
        </p:grpSpPr>
        <p:sp>
          <p:nvSpPr>
            <p:cNvPr id="251" name="Freeform 133"/>
            <p:cNvSpPr>
              <a:spLocks noChangeArrowheads="1"/>
            </p:cNvSpPr>
            <p:nvPr/>
          </p:nvSpPr>
          <p:spPr bwMode="auto">
            <a:xfrm>
              <a:off x="7730843" y="4139691"/>
              <a:ext cx="74219" cy="75593"/>
            </a:xfrm>
            <a:custGeom>
              <a:avLst/>
              <a:gdLst>
                <a:gd name="T0" fmla="*/ 0 w 240"/>
                <a:gd name="T1" fmla="*/ 121 h 241"/>
                <a:gd name="T2" fmla="*/ 120 w 240"/>
                <a:gd name="T3" fmla="*/ 0 h 241"/>
                <a:gd name="T4" fmla="*/ 239 w 240"/>
                <a:gd name="T5" fmla="*/ 109 h 241"/>
                <a:gd name="T6" fmla="*/ 188 w 240"/>
                <a:gd name="T7" fmla="*/ 176 h 241"/>
                <a:gd name="T8" fmla="*/ 150 w 240"/>
                <a:gd name="T9" fmla="*/ 153 h 241"/>
                <a:gd name="T10" fmla="*/ 104 w 240"/>
                <a:gd name="T11" fmla="*/ 176 h 241"/>
                <a:gd name="T12" fmla="*/ 55 w 240"/>
                <a:gd name="T13" fmla="*/ 126 h 241"/>
                <a:gd name="T14" fmla="*/ 119 w 240"/>
                <a:gd name="T15" fmla="*/ 58 h 241"/>
                <a:gd name="T16" fmla="*/ 159 w 240"/>
                <a:gd name="T17" fmla="*/ 81 h 241"/>
                <a:gd name="T18" fmla="*/ 162 w 240"/>
                <a:gd name="T19" fmla="*/ 62 h 241"/>
                <a:gd name="T20" fmla="*/ 181 w 240"/>
                <a:gd name="T21" fmla="*/ 64 h 241"/>
                <a:gd name="T22" fmla="*/ 170 w 240"/>
                <a:gd name="T23" fmla="*/ 127 h 241"/>
                <a:gd name="T24" fmla="*/ 168 w 240"/>
                <a:gd name="T25" fmla="*/ 143 h 241"/>
                <a:gd name="T26" fmla="*/ 191 w 240"/>
                <a:gd name="T27" fmla="*/ 166 h 241"/>
                <a:gd name="T28" fmla="*/ 229 w 240"/>
                <a:gd name="T29" fmla="*/ 109 h 241"/>
                <a:gd name="T30" fmla="*/ 120 w 240"/>
                <a:gd name="T31" fmla="*/ 10 h 241"/>
                <a:gd name="T32" fmla="*/ 9 w 240"/>
                <a:gd name="T33" fmla="*/ 121 h 241"/>
                <a:gd name="T34" fmla="*/ 122 w 240"/>
                <a:gd name="T35" fmla="*/ 231 h 241"/>
                <a:gd name="T36" fmla="*/ 190 w 240"/>
                <a:gd name="T37" fmla="*/ 212 h 241"/>
                <a:gd name="T38" fmla="*/ 195 w 240"/>
                <a:gd name="T39" fmla="*/ 220 h 241"/>
                <a:gd name="T40" fmla="*/ 122 w 240"/>
                <a:gd name="T41" fmla="*/ 240 h 241"/>
                <a:gd name="T42" fmla="*/ 0 w 240"/>
                <a:gd name="T43" fmla="*/ 121 h 241"/>
                <a:gd name="T44" fmla="*/ 138 w 240"/>
                <a:gd name="T45" fmla="*/ 146 h 241"/>
                <a:gd name="T46" fmla="*/ 153 w 240"/>
                <a:gd name="T47" fmla="*/ 110 h 241"/>
                <a:gd name="T48" fmla="*/ 120 w 240"/>
                <a:gd name="T49" fmla="*/ 75 h 241"/>
                <a:gd name="T50" fmla="*/ 90 w 240"/>
                <a:gd name="T51" fmla="*/ 89 h 241"/>
                <a:gd name="T52" fmla="*/ 75 w 240"/>
                <a:gd name="T53" fmla="*/ 125 h 241"/>
                <a:gd name="T54" fmla="*/ 108 w 240"/>
                <a:gd name="T55" fmla="*/ 159 h 241"/>
                <a:gd name="T56" fmla="*/ 138 w 240"/>
                <a:gd name="T57" fmla="*/ 14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241">
                  <a:moveTo>
                    <a:pt x="0" y="121"/>
                  </a:moveTo>
                  <a:cubicBezTo>
                    <a:pt x="0" y="55"/>
                    <a:pt x="53" y="0"/>
                    <a:pt x="120" y="0"/>
                  </a:cubicBezTo>
                  <a:cubicBezTo>
                    <a:pt x="187" y="0"/>
                    <a:pt x="239" y="52"/>
                    <a:pt x="239" y="109"/>
                  </a:cubicBezTo>
                  <a:cubicBezTo>
                    <a:pt x="239" y="156"/>
                    <a:pt x="213" y="176"/>
                    <a:pt x="188" y="176"/>
                  </a:cubicBezTo>
                  <a:cubicBezTo>
                    <a:pt x="168" y="176"/>
                    <a:pt x="155" y="167"/>
                    <a:pt x="150" y="153"/>
                  </a:cubicBezTo>
                  <a:cubicBezTo>
                    <a:pt x="139" y="166"/>
                    <a:pt x="125" y="176"/>
                    <a:pt x="104" y="176"/>
                  </a:cubicBezTo>
                  <a:cubicBezTo>
                    <a:pt x="77" y="176"/>
                    <a:pt x="55" y="157"/>
                    <a:pt x="55" y="126"/>
                  </a:cubicBezTo>
                  <a:cubicBezTo>
                    <a:pt x="55" y="87"/>
                    <a:pt x="88" y="58"/>
                    <a:pt x="119" y="58"/>
                  </a:cubicBezTo>
                  <a:cubicBezTo>
                    <a:pt x="140" y="58"/>
                    <a:pt x="152" y="69"/>
                    <a:pt x="159" y="81"/>
                  </a:cubicBezTo>
                  <a:lnTo>
                    <a:pt x="162" y="62"/>
                  </a:lnTo>
                  <a:lnTo>
                    <a:pt x="181" y="64"/>
                  </a:lnTo>
                  <a:lnTo>
                    <a:pt x="170" y="127"/>
                  </a:lnTo>
                  <a:cubicBezTo>
                    <a:pt x="168" y="134"/>
                    <a:pt x="168" y="140"/>
                    <a:pt x="168" y="143"/>
                  </a:cubicBezTo>
                  <a:cubicBezTo>
                    <a:pt x="168" y="157"/>
                    <a:pt x="176" y="166"/>
                    <a:pt x="191" y="166"/>
                  </a:cubicBezTo>
                  <a:cubicBezTo>
                    <a:pt x="211" y="166"/>
                    <a:pt x="229" y="148"/>
                    <a:pt x="229" y="109"/>
                  </a:cubicBezTo>
                  <a:cubicBezTo>
                    <a:pt x="229" y="59"/>
                    <a:pt x="183" y="10"/>
                    <a:pt x="120" y="10"/>
                  </a:cubicBezTo>
                  <a:cubicBezTo>
                    <a:pt x="57" y="10"/>
                    <a:pt x="9" y="60"/>
                    <a:pt x="9" y="121"/>
                  </a:cubicBezTo>
                  <a:cubicBezTo>
                    <a:pt x="9" y="182"/>
                    <a:pt x="56" y="231"/>
                    <a:pt x="122" y="231"/>
                  </a:cubicBezTo>
                  <a:cubicBezTo>
                    <a:pt x="149" y="231"/>
                    <a:pt x="169" y="225"/>
                    <a:pt x="190" y="212"/>
                  </a:cubicBezTo>
                  <a:lnTo>
                    <a:pt x="195" y="220"/>
                  </a:lnTo>
                  <a:cubicBezTo>
                    <a:pt x="174" y="233"/>
                    <a:pt x="150" y="240"/>
                    <a:pt x="122" y="240"/>
                  </a:cubicBezTo>
                  <a:cubicBezTo>
                    <a:pt x="52" y="240"/>
                    <a:pt x="0" y="186"/>
                    <a:pt x="0" y="121"/>
                  </a:cubicBezTo>
                  <a:close/>
                  <a:moveTo>
                    <a:pt x="138" y="146"/>
                  </a:moveTo>
                  <a:cubicBezTo>
                    <a:pt x="147" y="137"/>
                    <a:pt x="153" y="124"/>
                    <a:pt x="153" y="110"/>
                  </a:cubicBezTo>
                  <a:cubicBezTo>
                    <a:pt x="153" y="90"/>
                    <a:pt x="139" y="75"/>
                    <a:pt x="120" y="75"/>
                  </a:cubicBezTo>
                  <a:cubicBezTo>
                    <a:pt x="109" y="75"/>
                    <a:pt x="98" y="80"/>
                    <a:pt x="90" y="89"/>
                  </a:cubicBezTo>
                  <a:cubicBezTo>
                    <a:pt x="81" y="98"/>
                    <a:pt x="75" y="110"/>
                    <a:pt x="75" y="125"/>
                  </a:cubicBezTo>
                  <a:cubicBezTo>
                    <a:pt x="75" y="147"/>
                    <a:pt x="89" y="159"/>
                    <a:pt x="108" y="159"/>
                  </a:cubicBezTo>
                  <a:cubicBezTo>
                    <a:pt x="119" y="159"/>
                    <a:pt x="130" y="154"/>
                    <a:pt x="138" y="146"/>
                  </a:cubicBezTo>
                  <a:close/>
                </a:path>
              </a:pathLst>
            </a:custGeom>
            <a:grpFill/>
            <a:ln>
              <a:noFill/>
            </a:ln>
            <a:effectLst/>
          </p:spPr>
          <p:txBody>
            <a:bodyPr wrap="none" anchor="ctr"/>
            <a:lstStyle/>
            <a:p>
              <a:endParaRPr lang="en-US"/>
            </a:p>
          </p:txBody>
        </p:sp>
        <p:sp>
          <p:nvSpPr>
            <p:cNvPr id="252" name="Freeform 134"/>
            <p:cNvSpPr>
              <a:spLocks noChangeArrowheads="1"/>
            </p:cNvSpPr>
            <p:nvPr/>
          </p:nvSpPr>
          <p:spPr bwMode="auto">
            <a:xfrm>
              <a:off x="7813309" y="4141065"/>
              <a:ext cx="52228" cy="60475"/>
            </a:xfrm>
            <a:custGeom>
              <a:avLst/>
              <a:gdLst>
                <a:gd name="T0" fmla="*/ 157 w 168"/>
                <a:gd name="T1" fmla="*/ 143 h 193"/>
                <a:gd name="T2" fmla="*/ 121 w 168"/>
                <a:gd name="T3" fmla="*/ 143 h 193"/>
                <a:gd name="T4" fmla="*/ 113 w 168"/>
                <a:gd name="T5" fmla="*/ 192 h 193"/>
                <a:gd name="T6" fmla="*/ 93 w 168"/>
                <a:gd name="T7" fmla="*/ 192 h 193"/>
                <a:gd name="T8" fmla="*/ 102 w 168"/>
                <a:gd name="T9" fmla="*/ 143 h 193"/>
                <a:gd name="T10" fmla="*/ 49 w 168"/>
                <a:gd name="T11" fmla="*/ 143 h 193"/>
                <a:gd name="T12" fmla="*/ 41 w 168"/>
                <a:gd name="T13" fmla="*/ 192 h 193"/>
                <a:gd name="T14" fmla="*/ 22 w 168"/>
                <a:gd name="T15" fmla="*/ 192 h 193"/>
                <a:gd name="T16" fmla="*/ 30 w 168"/>
                <a:gd name="T17" fmla="*/ 143 h 193"/>
                <a:gd name="T18" fmla="*/ 0 w 168"/>
                <a:gd name="T19" fmla="*/ 143 h 193"/>
                <a:gd name="T20" fmla="*/ 0 w 168"/>
                <a:gd name="T21" fmla="*/ 124 h 193"/>
                <a:gd name="T22" fmla="*/ 33 w 168"/>
                <a:gd name="T23" fmla="*/ 124 h 193"/>
                <a:gd name="T24" fmla="*/ 43 w 168"/>
                <a:gd name="T25" fmla="*/ 66 h 193"/>
                <a:gd name="T26" fmla="*/ 11 w 168"/>
                <a:gd name="T27" fmla="*/ 66 h 193"/>
                <a:gd name="T28" fmla="*/ 11 w 168"/>
                <a:gd name="T29" fmla="*/ 47 h 193"/>
                <a:gd name="T30" fmla="*/ 47 w 168"/>
                <a:gd name="T31" fmla="*/ 47 h 193"/>
                <a:gd name="T32" fmla="*/ 55 w 168"/>
                <a:gd name="T33" fmla="*/ 0 h 193"/>
                <a:gd name="T34" fmla="*/ 74 w 168"/>
                <a:gd name="T35" fmla="*/ 0 h 193"/>
                <a:gd name="T36" fmla="*/ 66 w 168"/>
                <a:gd name="T37" fmla="*/ 47 h 193"/>
                <a:gd name="T38" fmla="*/ 118 w 168"/>
                <a:gd name="T39" fmla="*/ 47 h 193"/>
                <a:gd name="T40" fmla="*/ 126 w 168"/>
                <a:gd name="T41" fmla="*/ 0 h 193"/>
                <a:gd name="T42" fmla="*/ 146 w 168"/>
                <a:gd name="T43" fmla="*/ 0 h 193"/>
                <a:gd name="T44" fmla="*/ 137 w 168"/>
                <a:gd name="T45" fmla="*/ 47 h 193"/>
                <a:gd name="T46" fmla="*/ 167 w 168"/>
                <a:gd name="T47" fmla="*/ 47 h 193"/>
                <a:gd name="T48" fmla="*/ 167 w 168"/>
                <a:gd name="T49" fmla="*/ 66 h 193"/>
                <a:gd name="T50" fmla="*/ 134 w 168"/>
                <a:gd name="T51" fmla="*/ 66 h 193"/>
                <a:gd name="T52" fmla="*/ 124 w 168"/>
                <a:gd name="T53" fmla="*/ 124 h 193"/>
                <a:gd name="T54" fmla="*/ 157 w 168"/>
                <a:gd name="T55" fmla="*/ 124 h 193"/>
                <a:gd name="T56" fmla="*/ 157 w 168"/>
                <a:gd name="T57" fmla="*/ 143 h 193"/>
                <a:gd name="T58" fmla="*/ 53 w 168"/>
                <a:gd name="T59" fmla="*/ 125 h 193"/>
                <a:gd name="T60" fmla="*/ 105 w 168"/>
                <a:gd name="T61" fmla="*/ 125 h 193"/>
                <a:gd name="T62" fmla="*/ 115 w 168"/>
                <a:gd name="T63" fmla="*/ 66 h 193"/>
                <a:gd name="T64" fmla="*/ 63 w 168"/>
                <a:gd name="T65" fmla="*/ 66 h 193"/>
                <a:gd name="T66" fmla="*/ 53 w 168"/>
                <a:gd name="T67" fmla="*/ 12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93">
                  <a:moveTo>
                    <a:pt x="157" y="143"/>
                  </a:moveTo>
                  <a:lnTo>
                    <a:pt x="121" y="143"/>
                  </a:lnTo>
                  <a:lnTo>
                    <a:pt x="113" y="192"/>
                  </a:lnTo>
                  <a:lnTo>
                    <a:pt x="93" y="192"/>
                  </a:lnTo>
                  <a:lnTo>
                    <a:pt x="102" y="143"/>
                  </a:lnTo>
                  <a:lnTo>
                    <a:pt x="49" y="143"/>
                  </a:lnTo>
                  <a:lnTo>
                    <a:pt x="41" y="192"/>
                  </a:lnTo>
                  <a:lnTo>
                    <a:pt x="22" y="192"/>
                  </a:lnTo>
                  <a:lnTo>
                    <a:pt x="30" y="143"/>
                  </a:lnTo>
                  <a:lnTo>
                    <a:pt x="0" y="143"/>
                  </a:lnTo>
                  <a:lnTo>
                    <a:pt x="0" y="124"/>
                  </a:lnTo>
                  <a:lnTo>
                    <a:pt x="33" y="124"/>
                  </a:lnTo>
                  <a:lnTo>
                    <a:pt x="43" y="66"/>
                  </a:lnTo>
                  <a:lnTo>
                    <a:pt x="11" y="66"/>
                  </a:lnTo>
                  <a:lnTo>
                    <a:pt x="11" y="47"/>
                  </a:lnTo>
                  <a:lnTo>
                    <a:pt x="47" y="47"/>
                  </a:lnTo>
                  <a:lnTo>
                    <a:pt x="55" y="0"/>
                  </a:lnTo>
                  <a:lnTo>
                    <a:pt x="74" y="0"/>
                  </a:lnTo>
                  <a:lnTo>
                    <a:pt x="66" y="47"/>
                  </a:lnTo>
                  <a:lnTo>
                    <a:pt x="118" y="47"/>
                  </a:lnTo>
                  <a:lnTo>
                    <a:pt x="126" y="0"/>
                  </a:lnTo>
                  <a:lnTo>
                    <a:pt x="146" y="0"/>
                  </a:lnTo>
                  <a:lnTo>
                    <a:pt x="137" y="47"/>
                  </a:lnTo>
                  <a:lnTo>
                    <a:pt x="167" y="47"/>
                  </a:lnTo>
                  <a:lnTo>
                    <a:pt x="167" y="66"/>
                  </a:lnTo>
                  <a:lnTo>
                    <a:pt x="134" y="66"/>
                  </a:lnTo>
                  <a:lnTo>
                    <a:pt x="124" y="124"/>
                  </a:lnTo>
                  <a:lnTo>
                    <a:pt x="157" y="124"/>
                  </a:lnTo>
                  <a:lnTo>
                    <a:pt x="157" y="143"/>
                  </a:lnTo>
                  <a:close/>
                  <a:moveTo>
                    <a:pt x="53" y="125"/>
                  </a:moveTo>
                  <a:lnTo>
                    <a:pt x="105" y="125"/>
                  </a:lnTo>
                  <a:lnTo>
                    <a:pt x="115" y="66"/>
                  </a:lnTo>
                  <a:lnTo>
                    <a:pt x="63" y="66"/>
                  </a:lnTo>
                  <a:lnTo>
                    <a:pt x="53" y="125"/>
                  </a:lnTo>
                  <a:close/>
                </a:path>
              </a:pathLst>
            </a:custGeom>
            <a:grpFill/>
            <a:ln>
              <a:noFill/>
            </a:ln>
            <a:effectLst/>
          </p:spPr>
          <p:txBody>
            <a:bodyPr wrap="none" anchor="ctr"/>
            <a:lstStyle/>
            <a:p>
              <a:endParaRPr lang="en-US"/>
            </a:p>
          </p:txBody>
        </p:sp>
        <p:sp>
          <p:nvSpPr>
            <p:cNvPr id="253" name="Freeform 135"/>
            <p:cNvSpPr>
              <a:spLocks noChangeArrowheads="1"/>
            </p:cNvSpPr>
            <p:nvPr/>
          </p:nvSpPr>
          <p:spPr bwMode="auto">
            <a:xfrm>
              <a:off x="7873784" y="4139691"/>
              <a:ext cx="63224" cy="61849"/>
            </a:xfrm>
            <a:custGeom>
              <a:avLst/>
              <a:gdLst>
                <a:gd name="T0" fmla="*/ 0 w 201"/>
                <a:gd name="T1" fmla="*/ 49 h 197"/>
                <a:gd name="T2" fmla="*/ 0 w 201"/>
                <a:gd name="T3" fmla="*/ 49 h 197"/>
                <a:gd name="T4" fmla="*/ 44 w 201"/>
                <a:gd name="T5" fmla="*/ 0 h 197"/>
                <a:gd name="T6" fmla="*/ 87 w 201"/>
                <a:gd name="T7" fmla="*/ 48 h 197"/>
                <a:gd name="T8" fmla="*/ 87 w 201"/>
                <a:gd name="T9" fmla="*/ 49 h 197"/>
                <a:gd name="T10" fmla="*/ 44 w 201"/>
                <a:gd name="T11" fmla="*/ 98 h 197"/>
                <a:gd name="T12" fmla="*/ 0 w 201"/>
                <a:gd name="T13" fmla="*/ 49 h 197"/>
                <a:gd name="T14" fmla="*/ 19 w 201"/>
                <a:gd name="T15" fmla="*/ 48 h 197"/>
                <a:gd name="T16" fmla="*/ 19 w 201"/>
                <a:gd name="T17" fmla="*/ 49 h 197"/>
                <a:gd name="T18" fmla="*/ 44 w 201"/>
                <a:gd name="T19" fmla="*/ 82 h 197"/>
                <a:gd name="T20" fmla="*/ 69 w 201"/>
                <a:gd name="T21" fmla="*/ 49 h 197"/>
                <a:gd name="T22" fmla="*/ 69 w 201"/>
                <a:gd name="T23" fmla="*/ 49 h 197"/>
                <a:gd name="T24" fmla="*/ 44 w 201"/>
                <a:gd name="T25" fmla="*/ 15 h 197"/>
                <a:gd name="T26" fmla="*/ 19 w 201"/>
                <a:gd name="T27" fmla="*/ 48 h 197"/>
                <a:gd name="T28" fmla="*/ 161 w 201"/>
                <a:gd name="T29" fmla="*/ 2 h 197"/>
                <a:gd name="T30" fmla="*/ 180 w 201"/>
                <a:gd name="T31" fmla="*/ 2 h 197"/>
                <a:gd name="T32" fmla="*/ 106 w 201"/>
                <a:gd name="T33" fmla="*/ 102 h 197"/>
                <a:gd name="T34" fmla="*/ 40 w 201"/>
                <a:gd name="T35" fmla="*/ 194 h 197"/>
                <a:gd name="T36" fmla="*/ 20 w 201"/>
                <a:gd name="T37" fmla="*/ 194 h 197"/>
                <a:gd name="T38" fmla="*/ 94 w 201"/>
                <a:gd name="T39" fmla="*/ 94 h 197"/>
                <a:gd name="T40" fmla="*/ 161 w 201"/>
                <a:gd name="T41" fmla="*/ 2 h 197"/>
                <a:gd name="T42" fmla="*/ 113 w 201"/>
                <a:gd name="T43" fmla="*/ 147 h 197"/>
                <a:gd name="T44" fmla="*/ 113 w 201"/>
                <a:gd name="T45" fmla="*/ 147 h 197"/>
                <a:gd name="T46" fmla="*/ 157 w 201"/>
                <a:gd name="T47" fmla="*/ 98 h 197"/>
                <a:gd name="T48" fmla="*/ 200 w 201"/>
                <a:gd name="T49" fmla="*/ 146 h 197"/>
                <a:gd name="T50" fmla="*/ 200 w 201"/>
                <a:gd name="T51" fmla="*/ 147 h 197"/>
                <a:gd name="T52" fmla="*/ 157 w 201"/>
                <a:gd name="T53" fmla="*/ 196 h 197"/>
                <a:gd name="T54" fmla="*/ 113 w 201"/>
                <a:gd name="T55" fmla="*/ 147 h 197"/>
                <a:gd name="T56" fmla="*/ 182 w 201"/>
                <a:gd name="T57" fmla="*/ 147 h 197"/>
                <a:gd name="T58" fmla="*/ 182 w 201"/>
                <a:gd name="T59" fmla="*/ 147 h 197"/>
                <a:gd name="T60" fmla="*/ 157 w 201"/>
                <a:gd name="T61" fmla="*/ 113 h 197"/>
                <a:gd name="T62" fmla="*/ 132 w 201"/>
                <a:gd name="T63" fmla="*/ 146 h 197"/>
                <a:gd name="T64" fmla="*/ 132 w 201"/>
                <a:gd name="T65" fmla="*/ 147 h 197"/>
                <a:gd name="T66" fmla="*/ 157 w 201"/>
                <a:gd name="T67" fmla="*/ 181 h 197"/>
                <a:gd name="T68" fmla="*/ 182 w 201"/>
                <a:gd name="T69" fmla="*/ 1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1" h="197">
                  <a:moveTo>
                    <a:pt x="0" y="49"/>
                  </a:moveTo>
                  <a:lnTo>
                    <a:pt x="0" y="49"/>
                  </a:lnTo>
                  <a:cubicBezTo>
                    <a:pt x="0" y="23"/>
                    <a:pt x="18" y="0"/>
                    <a:pt x="44" y="0"/>
                  </a:cubicBezTo>
                  <a:cubicBezTo>
                    <a:pt x="70" y="0"/>
                    <a:pt x="87" y="22"/>
                    <a:pt x="87" y="48"/>
                  </a:cubicBezTo>
                  <a:lnTo>
                    <a:pt x="87" y="49"/>
                  </a:lnTo>
                  <a:cubicBezTo>
                    <a:pt x="87" y="75"/>
                    <a:pt x="70" y="98"/>
                    <a:pt x="44" y="98"/>
                  </a:cubicBezTo>
                  <a:cubicBezTo>
                    <a:pt x="17" y="98"/>
                    <a:pt x="0" y="75"/>
                    <a:pt x="0" y="49"/>
                  </a:cubicBezTo>
                  <a:close/>
                  <a:moveTo>
                    <a:pt x="19" y="48"/>
                  </a:moveTo>
                  <a:lnTo>
                    <a:pt x="19" y="49"/>
                  </a:lnTo>
                  <a:cubicBezTo>
                    <a:pt x="19" y="68"/>
                    <a:pt x="30" y="82"/>
                    <a:pt x="44" y="82"/>
                  </a:cubicBezTo>
                  <a:cubicBezTo>
                    <a:pt x="59" y="82"/>
                    <a:pt x="69" y="68"/>
                    <a:pt x="69" y="49"/>
                  </a:cubicBezTo>
                  <a:lnTo>
                    <a:pt x="69" y="49"/>
                  </a:lnTo>
                  <a:cubicBezTo>
                    <a:pt x="69" y="29"/>
                    <a:pt x="58" y="15"/>
                    <a:pt x="44" y="15"/>
                  </a:cubicBezTo>
                  <a:cubicBezTo>
                    <a:pt x="28" y="15"/>
                    <a:pt x="19" y="30"/>
                    <a:pt x="19" y="48"/>
                  </a:cubicBezTo>
                  <a:close/>
                  <a:moveTo>
                    <a:pt x="161" y="2"/>
                  </a:moveTo>
                  <a:lnTo>
                    <a:pt x="180" y="2"/>
                  </a:lnTo>
                  <a:lnTo>
                    <a:pt x="106" y="102"/>
                  </a:lnTo>
                  <a:lnTo>
                    <a:pt x="40" y="194"/>
                  </a:lnTo>
                  <a:lnTo>
                    <a:pt x="20" y="194"/>
                  </a:lnTo>
                  <a:lnTo>
                    <a:pt x="94" y="94"/>
                  </a:lnTo>
                  <a:lnTo>
                    <a:pt x="161" y="2"/>
                  </a:lnTo>
                  <a:close/>
                  <a:moveTo>
                    <a:pt x="113" y="147"/>
                  </a:moveTo>
                  <a:lnTo>
                    <a:pt x="113" y="147"/>
                  </a:lnTo>
                  <a:cubicBezTo>
                    <a:pt x="113" y="121"/>
                    <a:pt x="131" y="98"/>
                    <a:pt x="157" y="98"/>
                  </a:cubicBezTo>
                  <a:cubicBezTo>
                    <a:pt x="183" y="98"/>
                    <a:pt x="200" y="121"/>
                    <a:pt x="200" y="146"/>
                  </a:cubicBezTo>
                  <a:lnTo>
                    <a:pt x="200" y="147"/>
                  </a:lnTo>
                  <a:cubicBezTo>
                    <a:pt x="200" y="173"/>
                    <a:pt x="183" y="196"/>
                    <a:pt x="157" y="196"/>
                  </a:cubicBezTo>
                  <a:cubicBezTo>
                    <a:pt x="131" y="196"/>
                    <a:pt x="113" y="173"/>
                    <a:pt x="113" y="147"/>
                  </a:cubicBezTo>
                  <a:close/>
                  <a:moveTo>
                    <a:pt x="182" y="147"/>
                  </a:moveTo>
                  <a:lnTo>
                    <a:pt x="182" y="147"/>
                  </a:lnTo>
                  <a:cubicBezTo>
                    <a:pt x="182" y="128"/>
                    <a:pt x="171" y="113"/>
                    <a:pt x="157" y="113"/>
                  </a:cubicBezTo>
                  <a:cubicBezTo>
                    <a:pt x="142" y="113"/>
                    <a:pt x="132" y="128"/>
                    <a:pt x="132" y="146"/>
                  </a:cubicBezTo>
                  <a:lnTo>
                    <a:pt x="132" y="147"/>
                  </a:lnTo>
                  <a:cubicBezTo>
                    <a:pt x="132" y="166"/>
                    <a:pt x="143" y="181"/>
                    <a:pt x="157" y="181"/>
                  </a:cubicBezTo>
                  <a:cubicBezTo>
                    <a:pt x="172" y="181"/>
                    <a:pt x="182" y="166"/>
                    <a:pt x="182" y="147"/>
                  </a:cubicBezTo>
                  <a:close/>
                </a:path>
              </a:pathLst>
            </a:custGeom>
            <a:grpFill/>
            <a:ln>
              <a:noFill/>
            </a:ln>
            <a:effectLst/>
          </p:spPr>
          <p:txBody>
            <a:bodyPr wrap="none" anchor="ctr"/>
            <a:lstStyle/>
            <a:p>
              <a:endParaRPr lang="en-US"/>
            </a:p>
          </p:txBody>
        </p:sp>
        <p:sp>
          <p:nvSpPr>
            <p:cNvPr id="254" name="Freeform 136"/>
            <p:cNvSpPr>
              <a:spLocks noChangeArrowheads="1"/>
            </p:cNvSpPr>
            <p:nvPr/>
          </p:nvSpPr>
          <p:spPr bwMode="auto">
            <a:xfrm>
              <a:off x="7943880" y="4139691"/>
              <a:ext cx="53603" cy="63224"/>
            </a:xfrm>
            <a:custGeom>
              <a:avLst/>
              <a:gdLst>
                <a:gd name="T0" fmla="*/ 123 w 171"/>
                <a:gd name="T1" fmla="*/ 169 h 201"/>
                <a:gd name="T2" fmla="*/ 60 w 171"/>
                <a:gd name="T3" fmla="*/ 199 h 201"/>
                <a:gd name="T4" fmla="*/ 0 w 171"/>
                <a:gd name="T5" fmla="*/ 145 h 201"/>
                <a:gd name="T6" fmla="*/ 0 w 171"/>
                <a:gd name="T7" fmla="*/ 144 h 201"/>
                <a:gd name="T8" fmla="*/ 46 w 171"/>
                <a:gd name="T9" fmla="*/ 89 h 201"/>
                <a:gd name="T10" fmla="*/ 27 w 171"/>
                <a:gd name="T11" fmla="*/ 47 h 201"/>
                <a:gd name="T12" fmla="*/ 27 w 171"/>
                <a:gd name="T13" fmla="*/ 46 h 201"/>
                <a:gd name="T14" fmla="*/ 78 w 171"/>
                <a:gd name="T15" fmla="*/ 0 h 201"/>
                <a:gd name="T16" fmla="*/ 125 w 171"/>
                <a:gd name="T17" fmla="*/ 44 h 201"/>
                <a:gd name="T18" fmla="*/ 125 w 171"/>
                <a:gd name="T19" fmla="*/ 44 h 201"/>
                <a:gd name="T20" fmla="*/ 79 w 171"/>
                <a:gd name="T21" fmla="*/ 94 h 201"/>
                <a:gd name="T22" fmla="*/ 123 w 171"/>
                <a:gd name="T23" fmla="*/ 139 h 201"/>
                <a:gd name="T24" fmla="*/ 146 w 171"/>
                <a:gd name="T25" fmla="*/ 96 h 201"/>
                <a:gd name="T26" fmla="*/ 164 w 171"/>
                <a:gd name="T27" fmla="*/ 104 h 201"/>
                <a:gd name="T28" fmla="*/ 136 w 171"/>
                <a:gd name="T29" fmla="*/ 153 h 201"/>
                <a:gd name="T30" fmla="*/ 170 w 171"/>
                <a:gd name="T31" fmla="*/ 187 h 201"/>
                <a:gd name="T32" fmla="*/ 153 w 171"/>
                <a:gd name="T33" fmla="*/ 200 h 201"/>
                <a:gd name="T34" fmla="*/ 123 w 171"/>
                <a:gd name="T35" fmla="*/ 169 h 201"/>
                <a:gd name="T36" fmla="*/ 110 w 171"/>
                <a:gd name="T37" fmla="*/ 155 h 201"/>
                <a:gd name="T38" fmla="*/ 59 w 171"/>
                <a:gd name="T39" fmla="*/ 102 h 201"/>
                <a:gd name="T40" fmla="*/ 22 w 171"/>
                <a:gd name="T41" fmla="*/ 143 h 201"/>
                <a:gd name="T42" fmla="*/ 22 w 171"/>
                <a:gd name="T43" fmla="*/ 144 h 201"/>
                <a:gd name="T44" fmla="*/ 62 w 171"/>
                <a:gd name="T45" fmla="*/ 180 h 201"/>
                <a:gd name="T46" fmla="*/ 110 w 171"/>
                <a:gd name="T47" fmla="*/ 155 h 201"/>
                <a:gd name="T48" fmla="*/ 104 w 171"/>
                <a:gd name="T49" fmla="*/ 45 h 201"/>
                <a:gd name="T50" fmla="*/ 104 w 171"/>
                <a:gd name="T51" fmla="*/ 45 h 201"/>
                <a:gd name="T52" fmla="*/ 77 w 171"/>
                <a:gd name="T53" fmla="*/ 18 h 201"/>
                <a:gd name="T54" fmla="*/ 48 w 171"/>
                <a:gd name="T55" fmla="*/ 46 h 201"/>
                <a:gd name="T56" fmla="*/ 48 w 171"/>
                <a:gd name="T57" fmla="*/ 47 h 201"/>
                <a:gd name="T58" fmla="*/ 67 w 171"/>
                <a:gd name="T59" fmla="*/ 82 h 201"/>
                <a:gd name="T60" fmla="*/ 104 w 171"/>
                <a:gd name="T61" fmla="*/ 45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 h="201">
                  <a:moveTo>
                    <a:pt x="123" y="169"/>
                  </a:moveTo>
                  <a:cubicBezTo>
                    <a:pt x="106" y="188"/>
                    <a:pt x="85" y="199"/>
                    <a:pt x="60" y="199"/>
                  </a:cubicBezTo>
                  <a:cubicBezTo>
                    <a:pt x="26" y="199"/>
                    <a:pt x="0" y="177"/>
                    <a:pt x="0" y="145"/>
                  </a:cubicBezTo>
                  <a:lnTo>
                    <a:pt x="0" y="144"/>
                  </a:lnTo>
                  <a:cubicBezTo>
                    <a:pt x="0" y="119"/>
                    <a:pt x="17" y="100"/>
                    <a:pt x="46" y="89"/>
                  </a:cubicBezTo>
                  <a:cubicBezTo>
                    <a:pt x="33" y="73"/>
                    <a:pt x="27" y="62"/>
                    <a:pt x="27" y="47"/>
                  </a:cubicBezTo>
                  <a:lnTo>
                    <a:pt x="27" y="46"/>
                  </a:lnTo>
                  <a:cubicBezTo>
                    <a:pt x="27" y="21"/>
                    <a:pt x="48" y="0"/>
                    <a:pt x="78" y="0"/>
                  </a:cubicBezTo>
                  <a:cubicBezTo>
                    <a:pt x="105" y="0"/>
                    <a:pt x="125" y="20"/>
                    <a:pt x="125" y="44"/>
                  </a:cubicBezTo>
                  <a:lnTo>
                    <a:pt x="125" y="44"/>
                  </a:lnTo>
                  <a:cubicBezTo>
                    <a:pt x="125" y="69"/>
                    <a:pt x="107" y="84"/>
                    <a:pt x="79" y="94"/>
                  </a:cubicBezTo>
                  <a:lnTo>
                    <a:pt x="123" y="139"/>
                  </a:lnTo>
                  <a:cubicBezTo>
                    <a:pt x="132" y="127"/>
                    <a:pt x="139" y="112"/>
                    <a:pt x="146" y="96"/>
                  </a:cubicBezTo>
                  <a:lnTo>
                    <a:pt x="164" y="104"/>
                  </a:lnTo>
                  <a:cubicBezTo>
                    <a:pt x="156" y="123"/>
                    <a:pt x="147" y="139"/>
                    <a:pt x="136" y="153"/>
                  </a:cubicBezTo>
                  <a:lnTo>
                    <a:pt x="170" y="187"/>
                  </a:lnTo>
                  <a:lnTo>
                    <a:pt x="153" y="200"/>
                  </a:lnTo>
                  <a:lnTo>
                    <a:pt x="123" y="169"/>
                  </a:lnTo>
                  <a:close/>
                  <a:moveTo>
                    <a:pt x="110" y="155"/>
                  </a:moveTo>
                  <a:lnTo>
                    <a:pt x="59" y="102"/>
                  </a:lnTo>
                  <a:cubicBezTo>
                    <a:pt x="33" y="112"/>
                    <a:pt x="22" y="127"/>
                    <a:pt x="22" y="143"/>
                  </a:cubicBezTo>
                  <a:lnTo>
                    <a:pt x="22" y="144"/>
                  </a:lnTo>
                  <a:cubicBezTo>
                    <a:pt x="22" y="165"/>
                    <a:pt x="38" y="180"/>
                    <a:pt x="62" y="180"/>
                  </a:cubicBezTo>
                  <a:cubicBezTo>
                    <a:pt x="80" y="180"/>
                    <a:pt x="96" y="171"/>
                    <a:pt x="110" y="155"/>
                  </a:cubicBezTo>
                  <a:close/>
                  <a:moveTo>
                    <a:pt x="104" y="45"/>
                  </a:moveTo>
                  <a:lnTo>
                    <a:pt x="104" y="45"/>
                  </a:lnTo>
                  <a:cubicBezTo>
                    <a:pt x="104" y="30"/>
                    <a:pt x="93" y="18"/>
                    <a:pt x="77" y="18"/>
                  </a:cubicBezTo>
                  <a:cubicBezTo>
                    <a:pt x="60" y="18"/>
                    <a:pt x="48" y="30"/>
                    <a:pt x="48" y="46"/>
                  </a:cubicBezTo>
                  <a:lnTo>
                    <a:pt x="48" y="47"/>
                  </a:lnTo>
                  <a:cubicBezTo>
                    <a:pt x="48" y="58"/>
                    <a:pt x="53" y="66"/>
                    <a:pt x="67" y="82"/>
                  </a:cubicBezTo>
                  <a:cubicBezTo>
                    <a:pt x="92" y="74"/>
                    <a:pt x="104" y="62"/>
                    <a:pt x="104" y="45"/>
                  </a:cubicBezTo>
                  <a:close/>
                </a:path>
              </a:pathLst>
            </a:custGeom>
            <a:grpFill/>
            <a:ln>
              <a:noFill/>
            </a:ln>
            <a:effectLst/>
          </p:spPr>
          <p:txBody>
            <a:bodyPr wrap="none" anchor="ctr"/>
            <a:lstStyle/>
            <a:p>
              <a:endParaRPr lang="en-US"/>
            </a:p>
          </p:txBody>
        </p:sp>
        <p:sp>
          <p:nvSpPr>
            <p:cNvPr id="255" name="Freeform 137"/>
            <p:cNvSpPr>
              <a:spLocks noChangeArrowheads="1"/>
            </p:cNvSpPr>
            <p:nvPr/>
          </p:nvSpPr>
          <p:spPr bwMode="auto">
            <a:xfrm>
              <a:off x="8008478" y="4141065"/>
              <a:ext cx="8247" cy="60475"/>
            </a:xfrm>
            <a:custGeom>
              <a:avLst/>
              <a:gdLst>
                <a:gd name="T0" fmla="*/ 0 w 27"/>
                <a:gd name="T1" fmla="*/ 163 h 193"/>
                <a:gd name="T2" fmla="*/ 26 w 27"/>
                <a:gd name="T3" fmla="*/ 163 h 193"/>
                <a:gd name="T4" fmla="*/ 26 w 27"/>
                <a:gd name="T5" fmla="*/ 192 h 193"/>
                <a:gd name="T6" fmla="*/ 0 w 27"/>
                <a:gd name="T7" fmla="*/ 192 h 193"/>
                <a:gd name="T8" fmla="*/ 0 w 27"/>
                <a:gd name="T9" fmla="*/ 163 h 193"/>
                <a:gd name="T10" fmla="*/ 1 w 27"/>
                <a:gd name="T11" fmla="*/ 15 h 193"/>
                <a:gd name="T12" fmla="*/ 1 w 27"/>
                <a:gd name="T13" fmla="*/ 0 h 193"/>
                <a:gd name="T14" fmla="*/ 25 w 27"/>
                <a:gd name="T15" fmla="*/ 0 h 193"/>
                <a:gd name="T16" fmla="*/ 25 w 27"/>
                <a:gd name="T17" fmla="*/ 15 h 193"/>
                <a:gd name="T18" fmla="*/ 19 w 27"/>
                <a:gd name="T19" fmla="*/ 137 h 193"/>
                <a:gd name="T20" fmla="*/ 7 w 27"/>
                <a:gd name="T21" fmla="*/ 137 h 193"/>
                <a:gd name="T22" fmla="*/ 1 w 27"/>
                <a:gd name="T23" fmla="*/ 1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93">
                  <a:moveTo>
                    <a:pt x="0" y="163"/>
                  </a:moveTo>
                  <a:lnTo>
                    <a:pt x="26" y="163"/>
                  </a:lnTo>
                  <a:lnTo>
                    <a:pt x="26" y="192"/>
                  </a:lnTo>
                  <a:lnTo>
                    <a:pt x="0" y="192"/>
                  </a:lnTo>
                  <a:lnTo>
                    <a:pt x="0" y="163"/>
                  </a:lnTo>
                  <a:close/>
                  <a:moveTo>
                    <a:pt x="1" y="15"/>
                  </a:moveTo>
                  <a:lnTo>
                    <a:pt x="1" y="0"/>
                  </a:lnTo>
                  <a:lnTo>
                    <a:pt x="25" y="0"/>
                  </a:lnTo>
                  <a:lnTo>
                    <a:pt x="25" y="15"/>
                  </a:lnTo>
                  <a:lnTo>
                    <a:pt x="19" y="137"/>
                  </a:lnTo>
                  <a:lnTo>
                    <a:pt x="7" y="137"/>
                  </a:lnTo>
                  <a:lnTo>
                    <a:pt x="1" y="15"/>
                  </a:lnTo>
                  <a:close/>
                </a:path>
              </a:pathLst>
            </a:custGeom>
            <a:grpFill/>
            <a:ln>
              <a:noFill/>
            </a:ln>
            <a:effectLst/>
          </p:spPr>
          <p:txBody>
            <a:bodyPr wrap="none" anchor="ctr"/>
            <a:lstStyle/>
            <a:p>
              <a:endParaRPr lang="en-US"/>
            </a:p>
          </p:txBody>
        </p:sp>
      </p:grpSp>
      <p:grpSp>
        <p:nvGrpSpPr>
          <p:cNvPr id="256" name="Group 255"/>
          <p:cNvGrpSpPr/>
          <p:nvPr/>
        </p:nvGrpSpPr>
        <p:grpSpPr>
          <a:xfrm>
            <a:off x="6326177" y="4083339"/>
            <a:ext cx="607498" cy="645983"/>
            <a:chOff x="4013200" y="2428875"/>
            <a:chExt cx="701675" cy="746125"/>
          </a:xfrm>
        </p:grpSpPr>
        <p:sp>
          <p:nvSpPr>
            <p:cNvPr id="257" name="Freeform 26"/>
            <p:cNvSpPr>
              <a:spLocks noChangeArrowheads="1"/>
            </p:cNvSpPr>
            <p:nvPr/>
          </p:nvSpPr>
          <p:spPr bwMode="auto">
            <a:xfrm>
              <a:off x="4395788" y="2486025"/>
              <a:ext cx="77787" cy="38100"/>
            </a:xfrm>
            <a:custGeom>
              <a:avLst/>
              <a:gdLst>
                <a:gd name="T0" fmla="*/ 0 w 214"/>
                <a:gd name="T1" fmla="*/ 106 h 107"/>
                <a:gd name="T2" fmla="*/ 107 w 214"/>
                <a:gd name="T3" fmla="*/ 0 h 107"/>
                <a:gd name="T4" fmla="*/ 213 w 214"/>
                <a:gd name="T5" fmla="*/ 106 h 107"/>
              </a:gdLst>
              <a:ahLst/>
              <a:cxnLst>
                <a:cxn ang="0">
                  <a:pos x="T0" y="T1"/>
                </a:cxn>
                <a:cxn ang="0">
                  <a:pos x="T2" y="T3"/>
                </a:cxn>
                <a:cxn ang="0">
                  <a:pos x="T4" y="T5"/>
                </a:cxn>
              </a:cxnLst>
              <a:rect l="0" t="0" r="r" b="b"/>
              <a:pathLst>
                <a:path w="214" h="107">
                  <a:moveTo>
                    <a:pt x="0" y="106"/>
                  </a:moveTo>
                  <a:cubicBezTo>
                    <a:pt x="0" y="47"/>
                    <a:pt x="48" y="0"/>
                    <a:pt x="107" y="0"/>
                  </a:cubicBezTo>
                  <a:cubicBezTo>
                    <a:pt x="166" y="0"/>
                    <a:pt x="213" y="47"/>
                    <a:pt x="213" y="106"/>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58" name="Freeform 27"/>
            <p:cNvSpPr>
              <a:spLocks noChangeArrowheads="1"/>
            </p:cNvSpPr>
            <p:nvPr/>
          </p:nvSpPr>
          <p:spPr bwMode="auto">
            <a:xfrm>
              <a:off x="4530725" y="2486025"/>
              <a:ext cx="77788" cy="38100"/>
            </a:xfrm>
            <a:custGeom>
              <a:avLst/>
              <a:gdLst>
                <a:gd name="T0" fmla="*/ 213 w 214"/>
                <a:gd name="T1" fmla="*/ 106 h 107"/>
                <a:gd name="T2" fmla="*/ 107 w 214"/>
                <a:gd name="T3" fmla="*/ 0 h 107"/>
                <a:gd name="T4" fmla="*/ 0 w 214"/>
                <a:gd name="T5" fmla="*/ 106 h 107"/>
              </a:gdLst>
              <a:ahLst/>
              <a:cxnLst>
                <a:cxn ang="0">
                  <a:pos x="T0" y="T1"/>
                </a:cxn>
                <a:cxn ang="0">
                  <a:pos x="T2" y="T3"/>
                </a:cxn>
                <a:cxn ang="0">
                  <a:pos x="T4" y="T5"/>
                </a:cxn>
              </a:cxnLst>
              <a:rect l="0" t="0" r="r" b="b"/>
              <a:pathLst>
                <a:path w="214" h="107">
                  <a:moveTo>
                    <a:pt x="213" y="106"/>
                  </a:moveTo>
                  <a:cubicBezTo>
                    <a:pt x="213" y="47"/>
                    <a:pt x="165" y="0"/>
                    <a:pt x="107" y="0"/>
                  </a:cubicBezTo>
                  <a:cubicBezTo>
                    <a:pt x="48" y="0"/>
                    <a:pt x="0" y="47"/>
                    <a:pt x="0" y="106"/>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59" name="Freeform 28"/>
            <p:cNvSpPr>
              <a:spLocks noChangeArrowheads="1"/>
            </p:cNvSpPr>
            <p:nvPr/>
          </p:nvSpPr>
          <p:spPr bwMode="auto">
            <a:xfrm>
              <a:off x="4376738" y="2571750"/>
              <a:ext cx="249237" cy="87313"/>
            </a:xfrm>
            <a:custGeom>
              <a:avLst/>
              <a:gdLst>
                <a:gd name="T0" fmla="*/ 692 w 693"/>
                <a:gd name="T1" fmla="*/ 240 h 241"/>
                <a:gd name="T2" fmla="*/ 453 w 693"/>
                <a:gd name="T3" fmla="*/ 0 h 241"/>
                <a:gd name="T4" fmla="*/ 240 w 693"/>
                <a:gd name="T5" fmla="*/ 0 h 241"/>
                <a:gd name="T6" fmla="*/ 0 w 693"/>
                <a:gd name="T7" fmla="*/ 240 h 241"/>
              </a:gdLst>
              <a:ahLst/>
              <a:cxnLst>
                <a:cxn ang="0">
                  <a:pos x="T0" y="T1"/>
                </a:cxn>
                <a:cxn ang="0">
                  <a:pos x="T2" y="T3"/>
                </a:cxn>
                <a:cxn ang="0">
                  <a:pos x="T4" y="T5"/>
                </a:cxn>
                <a:cxn ang="0">
                  <a:pos x="T6" y="T7"/>
                </a:cxn>
              </a:cxnLst>
              <a:rect l="0" t="0" r="r" b="b"/>
              <a:pathLst>
                <a:path w="693" h="241">
                  <a:moveTo>
                    <a:pt x="692" y="240"/>
                  </a:moveTo>
                  <a:cubicBezTo>
                    <a:pt x="692" y="108"/>
                    <a:pt x="584" y="0"/>
                    <a:pt x="453" y="0"/>
                  </a:cubicBezTo>
                  <a:lnTo>
                    <a:pt x="240" y="0"/>
                  </a:lnTo>
                  <a:cubicBezTo>
                    <a:pt x="108" y="0"/>
                    <a:pt x="0" y="108"/>
                    <a:pt x="0" y="240"/>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0" name="Freeform 29"/>
            <p:cNvSpPr>
              <a:spLocks noChangeArrowheads="1"/>
            </p:cNvSpPr>
            <p:nvPr/>
          </p:nvSpPr>
          <p:spPr bwMode="auto">
            <a:xfrm>
              <a:off x="4013200" y="2965450"/>
              <a:ext cx="439738" cy="209550"/>
            </a:xfrm>
            <a:custGeom>
              <a:avLst/>
              <a:gdLst>
                <a:gd name="T0" fmla="*/ 458 w 1222"/>
                <a:gd name="T1" fmla="*/ 12 h 581"/>
                <a:gd name="T2" fmla="*/ 458 w 1222"/>
                <a:gd name="T3" fmla="*/ 173 h 581"/>
                <a:gd name="T4" fmla="*/ 128 w 1222"/>
                <a:gd name="T5" fmla="*/ 295 h 581"/>
                <a:gd name="T6" fmla="*/ 0 w 1222"/>
                <a:gd name="T7" fmla="*/ 478 h 581"/>
                <a:gd name="T8" fmla="*/ 0 w 1222"/>
                <a:gd name="T9" fmla="*/ 580 h 581"/>
                <a:gd name="T10" fmla="*/ 1221 w 1222"/>
                <a:gd name="T11" fmla="*/ 580 h 581"/>
                <a:gd name="T12" fmla="*/ 1221 w 1222"/>
                <a:gd name="T13" fmla="*/ 478 h 581"/>
                <a:gd name="T14" fmla="*/ 1091 w 1222"/>
                <a:gd name="T15" fmla="*/ 295 h 581"/>
                <a:gd name="T16" fmla="*/ 763 w 1222"/>
                <a:gd name="T17" fmla="*/ 173 h 581"/>
                <a:gd name="T18" fmla="*/ 763 w 1222"/>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581">
                  <a:moveTo>
                    <a:pt x="458" y="12"/>
                  </a:moveTo>
                  <a:lnTo>
                    <a:pt x="458" y="173"/>
                  </a:lnTo>
                  <a:lnTo>
                    <a:pt x="128" y="295"/>
                  </a:lnTo>
                  <a:cubicBezTo>
                    <a:pt x="51" y="323"/>
                    <a:pt x="0" y="397"/>
                    <a:pt x="0" y="478"/>
                  </a:cubicBezTo>
                  <a:lnTo>
                    <a:pt x="0" y="580"/>
                  </a:lnTo>
                  <a:lnTo>
                    <a:pt x="1221" y="580"/>
                  </a:lnTo>
                  <a:lnTo>
                    <a:pt x="1221" y="478"/>
                  </a:lnTo>
                  <a:cubicBezTo>
                    <a:pt x="1221" y="397"/>
                    <a:pt x="1168" y="323"/>
                    <a:pt x="1091" y="295"/>
                  </a:cubicBezTo>
                  <a:lnTo>
                    <a:pt x="763" y="173"/>
                  </a:lnTo>
                  <a:lnTo>
                    <a:pt x="763" y="0"/>
                  </a:ln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1" name="Freeform 30"/>
            <p:cNvSpPr>
              <a:spLocks noChangeArrowheads="1"/>
            </p:cNvSpPr>
            <p:nvPr/>
          </p:nvSpPr>
          <p:spPr bwMode="auto">
            <a:xfrm>
              <a:off x="4114800" y="2708275"/>
              <a:ext cx="231775" cy="276225"/>
            </a:xfrm>
            <a:custGeom>
              <a:avLst/>
              <a:gdLst>
                <a:gd name="T0" fmla="*/ 641 w 642"/>
                <a:gd name="T1" fmla="*/ 384 h 769"/>
                <a:gd name="T2" fmla="*/ 598 w 642"/>
                <a:gd name="T3" fmla="*/ 576 h 769"/>
                <a:gd name="T4" fmla="*/ 481 w 642"/>
                <a:gd name="T5" fmla="*/ 717 h 769"/>
                <a:gd name="T6" fmla="*/ 320 w 642"/>
                <a:gd name="T7" fmla="*/ 768 h 769"/>
                <a:gd name="T8" fmla="*/ 160 w 642"/>
                <a:gd name="T9" fmla="*/ 717 h 769"/>
                <a:gd name="T10" fmla="*/ 43 w 642"/>
                <a:gd name="T11" fmla="*/ 576 h 769"/>
                <a:gd name="T12" fmla="*/ 0 w 642"/>
                <a:gd name="T13" fmla="*/ 384 h 769"/>
                <a:gd name="T14" fmla="*/ 43 w 642"/>
                <a:gd name="T15" fmla="*/ 191 h 769"/>
                <a:gd name="T16" fmla="*/ 160 w 642"/>
                <a:gd name="T17" fmla="*/ 51 h 769"/>
                <a:gd name="T18" fmla="*/ 320 w 642"/>
                <a:gd name="T19" fmla="*/ 0 h 769"/>
                <a:gd name="T20" fmla="*/ 481 w 642"/>
                <a:gd name="T21" fmla="*/ 51 h 769"/>
                <a:gd name="T22" fmla="*/ 598 w 642"/>
                <a:gd name="T23" fmla="*/ 191 h 769"/>
                <a:gd name="T24" fmla="*/ 641 w 642"/>
                <a:gd name="T25" fmla="*/ 38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769">
                  <a:moveTo>
                    <a:pt x="641" y="384"/>
                  </a:moveTo>
                  <a:cubicBezTo>
                    <a:pt x="641" y="455"/>
                    <a:pt x="627" y="515"/>
                    <a:pt x="598" y="576"/>
                  </a:cubicBezTo>
                  <a:cubicBezTo>
                    <a:pt x="568" y="637"/>
                    <a:pt x="532" y="682"/>
                    <a:pt x="481" y="717"/>
                  </a:cubicBezTo>
                  <a:cubicBezTo>
                    <a:pt x="430" y="753"/>
                    <a:pt x="379" y="768"/>
                    <a:pt x="320" y="768"/>
                  </a:cubicBezTo>
                  <a:cubicBezTo>
                    <a:pt x="261" y="768"/>
                    <a:pt x="211" y="753"/>
                    <a:pt x="160" y="717"/>
                  </a:cubicBezTo>
                  <a:cubicBezTo>
                    <a:pt x="109" y="682"/>
                    <a:pt x="72" y="637"/>
                    <a:pt x="43" y="576"/>
                  </a:cubicBezTo>
                  <a:cubicBezTo>
                    <a:pt x="13" y="515"/>
                    <a:pt x="0" y="455"/>
                    <a:pt x="0" y="384"/>
                  </a:cubicBezTo>
                  <a:cubicBezTo>
                    <a:pt x="0" y="313"/>
                    <a:pt x="13" y="253"/>
                    <a:pt x="43" y="191"/>
                  </a:cubicBezTo>
                  <a:cubicBezTo>
                    <a:pt x="72" y="130"/>
                    <a:pt x="109" y="86"/>
                    <a:pt x="160" y="51"/>
                  </a:cubicBezTo>
                  <a:cubicBezTo>
                    <a:pt x="211" y="15"/>
                    <a:pt x="261" y="0"/>
                    <a:pt x="320" y="0"/>
                  </a:cubicBezTo>
                  <a:cubicBezTo>
                    <a:pt x="379" y="0"/>
                    <a:pt x="430" y="15"/>
                    <a:pt x="481" y="51"/>
                  </a:cubicBezTo>
                  <a:cubicBezTo>
                    <a:pt x="532" y="86"/>
                    <a:pt x="568" y="130"/>
                    <a:pt x="598" y="191"/>
                  </a:cubicBezTo>
                  <a:cubicBezTo>
                    <a:pt x="627" y="253"/>
                    <a:pt x="641" y="313"/>
                    <a:pt x="641" y="384"/>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31"/>
            <p:cNvSpPr>
              <a:spLocks noChangeArrowheads="1"/>
            </p:cNvSpPr>
            <p:nvPr/>
          </p:nvSpPr>
          <p:spPr bwMode="auto">
            <a:xfrm>
              <a:off x="4116388" y="2789238"/>
              <a:ext cx="228600" cy="52387"/>
            </a:xfrm>
            <a:custGeom>
              <a:avLst/>
              <a:gdLst>
                <a:gd name="T0" fmla="*/ 636 w 637"/>
                <a:gd name="T1" fmla="*/ 122 h 146"/>
                <a:gd name="T2" fmla="*/ 605 w 637"/>
                <a:gd name="T3" fmla="*/ 124 h 146"/>
                <a:gd name="T4" fmla="*/ 366 w 637"/>
                <a:gd name="T5" fmla="*/ 0 h 146"/>
                <a:gd name="T6" fmla="*/ 124 w 637"/>
                <a:gd name="T7" fmla="*/ 124 h 146"/>
                <a:gd name="T8" fmla="*/ 0 w 637"/>
                <a:gd name="T9" fmla="*/ 94 h 146"/>
              </a:gdLst>
              <a:ahLst/>
              <a:cxnLst>
                <a:cxn ang="0">
                  <a:pos x="T0" y="T1"/>
                </a:cxn>
                <a:cxn ang="0">
                  <a:pos x="T2" y="T3"/>
                </a:cxn>
                <a:cxn ang="0">
                  <a:pos x="T4" y="T5"/>
                </a:cxn>
                <a:cxn ang="0">
                  <a:pos x="T6" y="T7"/>
                </a:cxn>
                <a:cxn ang="0">
                  <a:pos x="T8" y="T9"/>
                </a:cxn>
              </a:cxnLst>
              <a:rect l="0" t="0" r="r" b="b"/>
              <a:pathLst>
                <a:path w="637" h="146">
                  <a:moveTo>
                    <a:pt x="636" y="122"/>
                  </a:moveTo>
                  <a:cubicBezTo>
                    <a:pt x="625" y="123"/>
                    <a:pt x="616" y="122"/>
                    <a:pt x="605" y="124"/>
                  </a:cubicBezTo>
                  <a:cubicBezTo>
                    <a:pt x="496" y="145"/>
                    <a:pt x="426" y="105"/>
                    <a:pt x="366" y="0"/>
                  </a:cubicBezTo>
                  <a:cubicBezTo>
                    <a:pt x="329" y="69"/>
                    <a:pt x="217" y="124"/>
                    <a:pt x="124" y="124"/>
                  </a:cubicBezTo>
                  <a:cubicBezTo>
                    <a:pt x="78" y="124"/>
                    <a:pt x="39" y="114"/>
                    <a:pt x="0" y="94"/>
                  </a:cubicBezTo>
                </a:path>
              </a:pathLst>
            </a:custGeom>
            <a:noFill/>
            <a:ln w="12700" cap="flat" cmpd="sng">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3" name="Freeform 138"/>
            <p:cNvSpPr>
              <a:spLocks noChangeArrowheads="1"/>
            </p:cNvSpPr>
            <p:nvPr/>
          </p:nvSpPr>
          <p:spPr bwMode="auto">
            <a:xfrm>
              <a:off x="4287838" y="2428875"/>
              <a:ext cx="427037" cy="360363"/>
            </a:xfrm>
            <a:custGeom>
              <a:avLst/>
              <a:gdLst>
                <a:gd name="T0" fmla="*/ 1184 w 1185"/>
                <a:gd name="T1" fmla="*/ 407 h 1000"/>
                <a:gd name="T2" fmla="*/ 796 w 1185"/>
                <a:gd name="T3" fmla="*/ 796 h 1000"/>
                <a:gd name="T4" fmla="*/ 653 w 1185"/>
                <a:gd name="T5" fmla="*/ 796 h 1000"/>
                <a:gd name="T6" fmla="*/ 429 w 1185"/>
                <a:gd name="T7" fmla="*/ 999 h 1000"/>
                <a:gd name="T8" fmla="*/ 429 w 1185"/>
                <a:gd name="T9" fmla="*/ 796 h 1000"/>
                <a:gd name="T10" fmla="*/ 386 w 1185"/>
                <a:gd name="T11" fmla="*/ 793 h 1000"/>
                <a:gd name="T12" fmla="*/ 0 w 1185"/>
                <a:gd name="T13" fmla="*/ 407 h 1000"/>
                <a:gd name="T14" fmla="*/ 388 w 1185"/>
                <a:gd name="T15" fmla="*/ 0 h 1000"/>
                <a:gd name="T16" fmla="*/ 796 w 1185"/>
                <a:gd name="T17" fmla="*/ 0 h 1000"/>
                <a:gd name="T18" fmla="*/ 1184 w 1185"/>
                <a:gd name="T19" fmla="*/ 407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5" h="1000">
                  <a:moveTo>
                    <a:pt x="1184" y="407"/>
                  </a:moveTo>
                  <a:cubicBezTo>
                    <a:pt x="1184" y="619"/>
                    <a:pt x="1009" y="796"/>
                    <a:pt x="796" y="796"/>
                  </a:cubicBezTo>
                  <a:lnTo>
                    <a:pt x="653" y="796"/>
                  </a:lnTo>
                  <a:lnTo>
                    <a:pt x="429" y="999"/>
                  </a:lnTo>
                  <a:lnTo>
                    <a:pt x="429" y="796"/>
                  </a:lnTo>
                  <a:lnTo>
                    <a:pt x="386" y="793"/>
                  </a:lnTo>
                  <a:cubicBezTo>
                    <a:pt x="174" y="793"/>
                    <a:pt x="0" y="619"/>
                    <a:pt x="0" y="407"/>
                  </a:cubicBezTo>
                  <a:cubicBezTo>
                    <a:pt x="0" y="194"/>
                    <a:pt x="176" y="0"/>
                    <a:pt x="388" y="0"/>
                  </a:cubicBezTo>
                  <a:lnTo>
                    <a:pt x="796" y="0"/>
                  </a:lnTo>
                  <a:cubicBezTo>
                    <a:pt x="1009" y="0"/>
                    <a:pt x="1184" y="194"/>
                    <a:pt x="1184" y="407"/>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64" name="Group 263"/>
          <p:cNvGrpSpPr/>
          <p:nvPr/>
        </p:nvGrpSpPr>
        <p:grpSpPr>
          <a:xfrm>
            <a:off x="5204642" y="4083339"/>
            <a:ext cx="672097" cy="643234"/>
            <a:chOff x="7756525" y="2403475"/>
            <a:chExt cx="776288" cy="742950"/>
          </a:xfrm>
        </p:grpSpPr>
        <p:sp>
          <p:nvSpPr>
            <p:cNvPr id="265" name="Freeform 96"/>
            <p:cNvSpPr>
              <a:spLocks noChangeArrowheads="1"/>
            </p:cNvSpPr>
            <p:nvPr/>
          </p:nvSpPr>
          <p:spPr bwMode="auto">
            <a:xfrm>
              <a:off x="8158163" y="283845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6" name="Freeform 97"/>
            <p:cNvSpPr>
              <a:spLocks noChangeArrowheads="1"/>
            </p:cNvSpPr>
            <p:nvPr/>
          </p:nvSpPr>
          <p:spPr bwMode="auto">
            <a:xfrm>
              <a:off x="8158163" y="2917825"/>
              <a:ext cx="374650" cy="133350"/>
            </a:xfrm>
            <a:custGeom>
              <a:avLst/>
              <a:gdLst>
                <a:gd name="T0" fmla="*/ 1039 w 1040"/>
                <a:gd name="T1" fmla="*/ 0 h 371"/>
                <a:gd name="T2" fmla="*/ 482 w 1040"/>
                <a:gd name="T3" fmla="*/ 370 h 371"/>
                <a:gd name="T4" fmla="*/ 0 w 1040"/>
                <a:gd name="T5" fmla="*/ 370 h 371"/>
              </a:gdLst>
              <a:ahLst/>
              <a:cxnLst>
                <a:cxn ang="0">
                  <a:pos x="T0" y="T1"/>
                </a:cxn>
                <a:cxn ang="0">
                  <a:pos x="T2" y="T3"/>
                </a:cxn>
                <a:cxn ang="0">
                  <a:pos x="T4" y="T5"/>
                </a:cxn>
              </a:cxnLst>
              <a:rect l="0" t="0" r="r" b="b"/>
              <a:pathLst>
                <a:path w="1040" h="371">
                  <a:moveTo>
                    <a:pt x="1039" y="0"/>
                  </a:moveTo>
                  <a:lnTo>
                    <a:pt x="482" y="370"/>
                  </a:lnTo>
                  <a:lnTo>
                    <a:pt x="0" y="370"/>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7" name="Freeform 98"/>
            <p:cNvSpPr>
              <a:spLocks noChangeArrowheads="1"/>
            </p:cNvSpPr>
            <p:nvPr/>
          </p:nvSpPr>
          <p:spPr bwMode="auto">
            <a:xfrm>
              <a:off x="8158163" y="2984500"/>
              <a:ext cx="374650" cy="133350"/>
            </a:xfrm>
            <a:custGeom>
              <a:avLst/>
              <a:gdLst>
                <a:gd name="T0" fmla="*/ 1039 w 1040"/>
                <a:gd name="T1" fmla="*/ 0 h 372"/>
                <a:gd name="T2" fmla="*/ 482 w 1040"/>
                <a:gd name="T3" fmla="*/ 371 h 372"/>
                <a:gd name="T4" fmla="*/ 0 w 1040"/>
                <a:gd name="T5" fmla="*/ 371 h 372"/>
              </a:gdLst>
              <a:ahLst/>
              <a:cxnLst>
                <a:cxn ang="0">
                  <a:pos x="T0" y="T1"/>
                </a:cxn>
                <a:cxn ang="0">
                  <a:pos x="T2" y="T3"/>
                </a:cxn>
                <a:cxn ang="0">
                  <a:pos x="T4" y="T5"/>
                </a:cxn>
              </a:cxnLst>
              <a:rect l="0" t="0" r="r" b="b"/>
              <a:pathLst>
                <a:path w="1040" h="372">
                  <a:moveTo>
                    <a:pt x="1039" y="0"/>
                  </a:moveTo>
                  <a:lnTo>
                    <a:pt x="482" y="371"/>
                  </a:lnTo>
                  <a:lnTo>
                    <a:pt x="0" y="371"/>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68" name="Freeform 99"/>
            <p:cNvSpPr>
              <a:spLocks noChangeArrowheads="1"/>
            </p:cNvSpPr>
            <p:nvPr/>
          </p:nvSpPr>
          <p:spPr bwMode="auto">
            <a:xfrm>
              <a:off x="7918450" y="2744788"/>
              <a:ext cx="441325" cy="401637"/>
            </a:xfrm>
            <a:custGeom>
              <a:avLst/>
              <a:gdLst>
                <a:gd name="T0" fmla="*/ 668 w 1226"/>
                <a:gd name="T1" fmla="*/ 1113 h 1114"/>
                <a:gd name="T2" fmla="*/ 0 w 1226"/>
                <a:gd name="T3" fmla="*/ 1113 h 1114"/>
                <a:gd name="T4" fmla="*/ 0 w 1226"/>
                <a:gd name="T5" fmla="*/ 371 h 1114"/>
                <a:gd name="T6" fmla="*/ 557 w 1226"/>
                <a:gd name="T7" fmla="*/ 0 h 1114"/>
                <a:gd name="T8" fmla="*/ 1225 w 1226"/>
                <a:gd name="T9" fmla="*/ 0 h 1114"/>
                <a:gd name="T10" fmla="*/ 668 w 1226"/>
                <a:gd name="T11" fmla="*/ 371 h 1114"/>
                <a:gd name="T12" fmla="*/ 668 w 1226"/>
                <a:gd name="T13" fmla="*/ 1113 h 1114"/>
              </a:gdLst>
              <a:ahLst/>
              <a:cxnLst>
                <a:cxn ang="0">
                  <a:pos x="T0" y="T1"/>
                </a:cxn>
                <a:cxn ang="0">
                  <a:pos x="T2" y="T3"/>
                </a:cxn>
                <a:cxn ang="0">
                  <a:pos x="T4" y="T5"/>
                </a:cxn>
                <a:cxn ang="0">
                  <a:pos x="T6" y="T7"/>
                </a:cxn>
                <a:cxn ang="0">
                  <a:pos x="T8" y="T9"/>
                </a:cxn>
                <a:cxn ang="0">
                  <a:pos x="T10" y="T11"/>
                </a:cxn>
                <a:cxn ang="0">
                  <a:pos x="T12" y="T13"/>
                </a:cxn>
              </a:cxnLst>
              <a:rect l="0" t="0" r="r" b="b"/>
              <a:pathLst>
                <a:path w="1226" h="1114">
                  <a:moveTo>
                    <a:pt x="668" y="1113"/>
                  </a:moveTo>
                  <a:lnTo>
                    <a:pt x="0" y="1113"/>
                  </a:lnTo>
                  <a:lnTo>
                    <a:pt x="0" y="371"/>
                  </a:lnTo>
                  <a:lnTo>
                    <a:pt x="557" y="0"/>
                  </a:lnTo>
                  <a:lnTo>
                    <a:pt x="1225" y="0"/>
                  </a:lnTo>
                  <a:lnTo>
                    <a:pt x="668" y="371"/>
                  </a:lnTo>
                  <a:lnTo>
                    <a:pt x="668" y="1113"/>
                  </a:ln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Line 100"/>
            <p:cNvSpPr>
              <a:spLocks noChangeShapeType="1"/>
            </p:cNvSpPr>
            <p:nvPr/>
          </p:nvSpPr>
          <p:spPr bwMode="auto">
            <a:xfrm flipH="1">
              <a:off x="7756525" y="2957513"/>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0" name="Line 101"/>
            <p:cNvSpPr>
              <a:spLocks noChangeShapeType="1"/>
            </p:cNvSpPr>
            <p:nvPr/>
          </p:nvSpPr>
          <p:spPr bwMode="auto">
            <a:xfrm flipH="1">
              <a:off x="7756525" y="3011488"/>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1" name="Line 102"/>
            <p:cNvSpPr>
              <a:spLocks noChangeShapeType="1"/>
            </p:cNvSpPr>
            <p:nvPr/>
          </p:nvSpPr>
          <p:spPr bwMode="auto">
            <a:xfrm flipH="1">
              <a:off x="7756525" y="3065463"/>
              <a:ext cx="163513" cy="15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2" name="Line 103"/>
            <p:cNvSpPr>
              <a:spLocks noChangeShapeType="1"/>
            </p:cNvSpPr>
            <p:nvPr/>
          </p:nvSpPr>
          <p:spPr bwMode="auto">
            <a:xfrm flipH="1">
              <a:off x="7756525" y="3117850"/>
              <a:ext cx="163513" cy="1588"/>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3" name="Freeform 104"/>
            <p:cNvSpPr>
              <a:spLocks noChangeArrowheads="1"/>
            </p:cNvSpPr>
            <p:nvPr/>
          </p:nvSpPr>
          <p:spPr bwMode="auto">
            <a:xfrm>
              <a:off x="8158163" y="2770188"/>
              <a:ext cx="374650" cy="133350"/>
            </a:xfrm>
            <a:custGeom>
              <a:avLst/>
              <a:gdLst>
                <a:gd name="T0" fmla="*/ 445 w 1040"/>
                <a:gd name="T1" fmla="*/ 0 h 372"/>
                <a:gd name="T2" fmla="*/ 1039 w 1040"/>
                <a:gd name="T3" fmla="*/ 0 h 372"/>
                <a:gd name="T4" fmla="*/ 482 w 1040"/>
                <a:gd name="T5" fmla="*/ 371 h 372"/>
                <a:gd name="T6" fmla="*/ 0 w 1040"/>
                <a:gd name="T7" fmla="*/ 371 h 372"/>
              </a:gdLst>
              <a:ahLst/>
              <a:cxnLst>
                <a:cxn ang="0">
                  <a:pos x="T0" y="T1"/>
                </a:cxn>
                <a:cxn ang="0">
                  <a:pos x="T2" y="T3"/>
                </a:cxn>
                <a:cxn ang="0">
                  <a:pos x="T4" y="T5"/>
                </a:cxn>
                <a:cxn ang="0">
                  <a:pos x="T6" y="T7"/>
                </a:cxn>
              </a:cxnLst>
              <a:rect l="0" t="0" r="r" b="b"/>
              <a:pathLst>
                <a:path w="1040" h="372">
                  <a:moveTo>
                    <a:pt x="445" y="0"/>
                  </a:moveTo>
                  <a:lnTo>
                    <a:pt x="1039" y="0"/>
                  </a:lnTo>
                  <a:lnTo>
                    <a:pt x="482" y="371"/>
                  </a:lnTo>
                  <a:lnTo>
                    <a:pt x="0" y="371"/>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4" name="Freeform 105"/>
            <p:cNvSpPr>
              <a:spLocks noChangeArrowheads="1"/>
            </p:cNvSpPr>
            <p:nvPr/>
          </p:nvSpPr>
          <p:spPr bwMode="auto">
            <a:xfrm>
              <a:off x="7758113" y="2770188"/>
              <a:ext cx="320675" cy="133350"/>
            </a:xfrm>
            <a:custGeom>
              <a:avLst/>
              <a:gdLst>
                <a:gd name="T0" fmla="*/ 445 w 891"/>
                <a:gd name="T1" fmla="*/ 371 h 372"/>
                <a:gd name="T2" fmla="*/ 0 w 891"/>
                <a:gd name="T3" fmla="*/ 371 h 372"/>
                <a:gd name="T4" fmla="*/ 557 w 891"/>
                <a:gd name="T5" fmla="*/ 0 h 372"/>
                <a:gd name="T6" fmla="*/ 890 w 891"/>
                <a:gd name="T7" fmla="*/ 0 h 372"/>
              </a:gdLst>
              <a:ahLst/>
              <a:cxnLst>
                <a:cxn ang="0">
                  <a:pos x="T0" y="T1"/>
                </a:cxn>
                <a:cxn ang="0">
                  <a:pos x="T2" y="T3"/>
                </a:cxn>
                <a:cxn ang="0">
                  <a:pos x="T4" y="T5"/>
                </a:cxn>
                <a:cxn ang="0">
                  <a:pos x="T6" y="T7"/>
                </a:cxn>
              </a:cxnLst>
              <a:rect l="0" t="0" r="r" b="b"/>
              <a:pathLst>
                <a:path w="891" h="372">
                  <a:moveTo>
                    <a:pt x="445" y="371"/>
                  </a:moveTo>
                  <a:lnTo>
                    <a:pt x="0" y="371"/>
                  </a:lnTo>
                  <a:lnTo>
                    <a:pt x="557" y="0"/>
                  </a:lnTo>
                  <a:lnTo>
                    <a:pt x="890" y="0"/>
                  </a:lnTo>
                </a:path>
              </a:pathLst>
            </a:custGeom>
            <a:noFill/>
            <a:ln w="12700" cap="flat"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5" name="Line 106"/>
            <p:cNvSpPr>
              <a:spLocks noChangeShapeType="1"/>
            </p:cNvSpPr>
            <p:nvPr/>
          </p:nvSpPr>
          <p:spPr bwMode="auto">
            <a:xfrm>
              <a:off x="8039100" y="3065463"/>
              <a:ext cx="1588" cy="269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6" name="Line 107"/>
            <p:cNvSpPr>
              <a:spLocks noChangeShapeType="1"/>
            </p:cNvSpPr>
            <p:nvPr/>
          </p:nvSpPr>
          <p:spPr bwMode="auto">
            <a:xfrm>
              <a:off x="8039100" y="2878138"/>
              <a:ext cx="1588" cy="26987"/>
            </a:xfrm>
            <a:prstGeom prst="line">
              <a:avLst/>
            </a:prstGeom>
            <a:noFill/>
            <a:ln w="12700" cap="rnd" cmpd="sng">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7" name="Freeform 108"/>
            <p:cNvSpPr>
              <a:spLocks noChangeArrowheads="1"/>
            </p:cNvSpPr>
            <p:nvPr/>
          </p:nvSpPr>
          <p:spPr bwMode="auto">
            <a:xfrm>
              <a:off x="7997825" y="2905125"/>
              <a:ext cx="80963" cy="160338"/>
            </a:xfrm>
            <a:custGeom>
              <a:avLst/>
              <a:gdLst>
                <a:gd name="T0" fmla="*/ 0 w 223"/>
                <a:gd name="T1" fmla="*/ 334 h 447"/>
                <a:gd name="T2" fmla="*/ 111 w 223"/>
                <a:gd name="T3" fmla="*/ 446 h 447"/>
                <a:gd name="T4" fmla="*/ 222 w 223"/>
                <a:gd name="T5" fmla="*/ 334 h 447"/>
                <a:gd name="T6" fmla="*/ 111 w 223"/>
                <a:gd name="T7" fmla="*/ 223 h 447"/>
                <a:gd name="T8" fmla="*/ 111 w 223"/>
                <a:gd name="T9" fmla="*/ 223 h 447"/>
                <a:gd name="T10" fmla="*/ 0 w 223"/>
                <a:gd name="T11" fmla="*/ 112 h 447"/>
                <a:gd name="T12" fmla="*/ 111 w 223"/>
                <a:gd name="T13" fmla="*/ 0 h 447"/>
                <a:gd name="T14" fmla="*/ 222 w 223"/>
                <a:gd name="T15" fmla="*/ 112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47">
                  <a:moveTo>
                    <a:pt x="0" y="334"/>
                  </a:moveTo>
                  <a:cubicBezTo>
                    <a:pt x="0" y="396"/>
                    <a:pt x="50" y="446"/>
                    <a:pt x="111" y="446"/>
                  </a:cubicBezTo>
                  <a:cubicBezTo>
                    <a:pt x="173" y="446"/>
                    <a:pt x="222" y="396"/>
                    <a:pt x="222" y="334"/>
                  </a:cubicBezTo>
                  <a:cubicBezTo>
                    <a:pt x="222" y="273"/>
                    <a:pt x="173" y="223"/>
                    <a:pt x="111" y="223"/>
                  </a:cubicBezTo>
                  <a:lnTo>
                    <a:pt x="111" y="223"/>
                  </a:lnTo>
                  <a:cubicBezTo>
                    <a:pt x="50" y="223"/>
                    <a:pt x="0" y="173"/>
                    <a:pt x="0" y="112"/>
                  </a:cubicBezTo>
                  <a:cubicBezTo>
                    <a:pt x="0" y="50"/>
                    <a:pt x="50" y="0"/>
                    <a:pt x="111" y="0"/>
                  </a:cubicBezTo>
                  <a:cubicBezTo>
                    <a:pt x="173" y="0"/>
                    <a:pt x="222" y="50"/>
                    <a:pt x="222" y="112"/>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8" name="Freeform 139"/>
            <p:cNvSpPr>
              <a:spLocks noChangeArrowheads="1"/>
            </p:cNvSpPr>
            <p:nvPr/>
          </p:nvSpPr>
          <p:spPr bwMode="auto">
            <a:xfrm>
              <a:off x="8326438" y="2630488"/>
              <a:ext cx="53975" cy="53975"/>
            </a:xfrm>
            <a:custGeom>
              <a:avLst/>
              <a:gdLst>
                <a:gd name="T0" fmla="*/ 90 w 148"/>
                <a:gd name="T1" fmla="*/ 0 h 152"/>
                <a:gd name="T2" fmla="*/ 0 w 148"/>
                <a:gd name="T3" fmla="*/ 151 h 152"/>
              </a:gdLst>
              <a:ahLst/>
              <a:cxnLst>
                <a:cxn ang="0">
                  <a:pos x="T0" y="T1"/>
                </a:cxn>
                <a:cxn ang="0">
                  <a:pos x="T2" y="T3"/>
                </a:cxn>
              </a:cxnLst>
              <a:rect l="0" t="0" r="r" b="b"/>
              <a:pathLst>
                <a:path w="148" h="152">
                  <a:moveTo>
                    <a:pt x="90" y="0"/>
                  </a:moveTo>
                  <a:cubicBezTo>
                    <a:pt x="147" y="57"/>
                    <a:pt x="0" y="151"/>
                    <a:pt x="0" y="1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79" name="Freeform 140"/>
            <p:cNvSpPr>
              <a:spLocks noChangeArrowheads="1"/>
            </p:cNvSpPr>
            <p:nvPr/>
          </p:nvSpPr>
          <p:spPr bwMode="auto">
            <a:xfrm>
              <a:off x="8013700" y="2630488"/>
              <a:ext cx="53975" cy="53975"/>
            </a:xfrm>
            <a:custGeom>
              <a:avLst/>
              <a:gdLst>
                <a:gd name="T0" fmla="*/ 57 w 148"/>
                <a:gd name="T1" fmla="*/ 0 h 152"/>
                <a:gd name="T2" fmla="*/ 147 w 148"/>
                <a:gd name="T3" fmla="*/ 151 h 152"/>
              </a:gdLst>
              <a:ahLst/>
              <a:cxnLst>
                <a:cxn ang="0">
                  <a:pos x="T0" y="T1"/>
                </a:cxn>
                <a:cxn ang="0">
                  <a:pos x="T2" y="T3"/>
                </a:cxn>
              </a:cxnLst>
              <a:rect l="0" t="0" r="r" b="b"/>
              <a:pathLst>
                <a:path w="148" h="152">
                  <a:moveTo>
                    <a:pt x="57" y="0"/>
                  </a:moveTo>
                  <a:cubicBezTo>
                    <a:pt x="0" y="57"/>
                    <a:pt x="147" y="151"/>
                    <a:pt x="147" y="15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0" name="Freeform 141"/>
            <p:cNvSpPr>
              <a:spLocks noChangeArrowheads="1"/>
            </p:cNvSpPr>
            <p:nvPr/>
          </p:nvSpPr>
          <p:spPr bwMode="auto">
            <a:xfrm>
              <a:off x="7956550" y="2403475"/>
              <a:ext cx="503238" cy="328613"/>
            </a:xfrm>
            <a:custGeom>
              <a:avLst/>
              <a:gdLst>
                <a:gd name="T0" fmla="*/ 1192 w 1397"/>
                <a:gd name="T1" fmla="*/ 911 h 912"/>
                <a:gd name="T2" fmla="*/ 1087 w 1397"/>
                <a:gd name="T3" fmla="*/ 361 h 912"/>
                <a:gd name="T4" fmla="*/ 967 w 1397"/>
                <a:gd name="T5" fmla="*/ 571 h 912"/>
                <a:gd name="T6" fmla="*/ 817 w 1397"/>
                <a:gd name="T7" fmla="*/ 0 h 912"/>
                <a:gd name="T8" fmla="*/ 426 w 1397"/>
                <a:gd name="T9" fmla="*/ 601 h 912"/>
                <a:gd name="T10" fmla="*/ 216 w 1397"/>
                <a:gd name="T11" fmla="*/ 301 h 912"/>
                <a:gd name="T12" fmla="*/ 86 w 1397"/>
                <a:gd name="T13" fmla="*/ 911 h 912"/>
              </a:gdLst>
              <a:ahLst/>
              <a:cxnLst>
                <a:cxn ang="0">
                  <a:pos x="T0" y="T1"/>
                </a:cxn>
                <a:cxn ang="0">
                  <a:pos x="T2" y="T3"/>
                </a:cxn>
                <a:cxn ang="0">
                  <a:pos x="T4" y="T5"/>
                </a:cxn>
                <a:cxn ang="0">
                  <a:pos x="T6" y="T7"/>
                </a:cxn>
                <a:cxn ang="0">
                  <a:pos x="T8" y="T9"/>
                </a:cxn>
                <a:cxn ang="0">
                  <a:pos x="T10" y="T11"/>
                </a:cxn>
                <a:cxn ang="0">
                  <a:pos x="T12" y="T13"/>
                </a:cxn>
              </a:cxnLst>
              <a:rect l="0" t="0" r="r" b="b"/>
              <a:pathLst>
                <a:path w="1397" h="912">
                  <a:moveTo>
                    <a:pt x="1192" y="911"/>
                  </a:moveTo>
                  <a:cubicBezTo>
                    <a:pt x="1396" y="707"/>
                    <a:pt x="1291" y="429"/>
                    <a:pt x="1087" y="361"/>
                  </a:cubicBezTo>
                  <a:cubicBezTo>
                    <a:pt x="1125" y="475"/>
                    <a:pt x="1005" y="458"/>
                    <a:pt x="967" y="571"/>
                  </a:cubicBezTo>
                  <a:cubicBezTo>
                    <a:pt x="1005" y="192"/>
                    <a:pt x="665" y="266"/>
                    <a:pt x="817" y="0"/>
                  </a:cubicBezTo>
                  <a:cubicBezTo>
                    <a:pt x="497" y="54"/>
                    <a:pt x="352" y="304"/>
                    <a:pt x="426" y="601"/>
                  </a:cubicBezTo>
                  <a:cubicBezTo>
                    <a:pt x="352" y="456"/>
                    <a:pt x="178" y="452"/>
                    <a:pt x="216" y="301"/>
                  </a:cubicBezTo>
                  <a:cubicBezTo>
                    <a:pt x="49" y="378"/>
                    <a:pt x="0" y="751"/>
                    <a:pt x="86" y="91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1" name="Freeform 142"/>
            <p:cNvSpPr>
              <a:spLocks noChangeArrowheads="1"/>
            </p:cNvSpPr>
            <p:nvPr/>
          </p:nvSpPr>
          <p:spPr bwMode="auto">
            <a:xfrm>
              <a:off x="8153400" y="2587625"/>
              <a:ext cx="101600" cy="98425"/>
            </a:xfrm>
            <a:custGeom>
              <a:avLst/>
              <a:gdLst>
                <a:gd name="T0" fmla="*/ 283 w 284"/>
                <a:gd name="T1" fmla="*/ 271 h 272"/>
                <a:gd name="T2" fmla="*/ 149 w 284"/>
                <a:gd name="T3" fmla="*/ 0 h 272"/>
                <a:gd name="T4" fmla="*/ 12 w 284"/>
                <a:gd name="T5" fmla="*/ 271 h 272"/>
              </a:gdLst>
              <a:ahLst/>
              <a:cxnLst>
                <a:cxn ang="0">
                  <a:pos x="T0" y="T1"/>
                </a:cxn>
                <a:cxn ang="0">
                  <a:pos x="T2" y="T3"/>
                </a:cxn>
                <a:cxn ang="0">
                  <a:pos x="T4" y="T5"/>
                </a:cxn>
              </a:cxnLst>
              <a:rect l="0" t="0" r="r" b="b"/>
              <a:pathLst>
                <a:path w="284" h="272">
                  <a:moveTo>
                    <a:pt x="283" y="271"/>
                  </a:moveTo>
                  <a:cubicBezTo>
                    <a:pt x="278" y="178"/>
                    <a:pt x="117" y="160"/>
                    <a:pt x="149" y="0"/>
                  </a:cubicBezTo>
                  <a:cubicBezTo>
                    <a:pt x="149" y="0"/>
                    <a:pt x="0" y="136"/>
                    <a:pt x="12" y="271"/>
                  </a:cubicBezTo>
                </a:path>
              </a:pathLst>
            </a:custGeom>
            <a:noFill/>
            <a:ln w="12700" cap="rnd" cmpd="sng">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11" name="Group 10"/>
          <p:cNvGrpSpPr/>
          <p:nvPr/>
        </p:nvGrpSpPr>
        <p:grpSpPr>
          <a:xfrm>
            <a:off x="8229600" y="2114550"/>
            <a:ext cx="688975" cy="628650"/>
            <a:chOff x="381000" y="1200150"/>
            <a:chExt cx="688975" cy="628650"/>
          </a:xfrm>
        </p:grpSpPr>
        <p:sp>
          <p:nvSpPr>
            <p:cNvPr id="282" name="Freeform 32"/>
            <p:cNvSpPr>
              <a:spLocks noChangeArrowheads="1"/>
            </p:cNvSpPr>
            <p:nvPr/>
          </p:nvSpPr>
          <p:spPr bwMode="auto">
            <a:xfrm>
              <a:off x="463550" y="1733550"/>
              <a:ext cx="95250" cy="95250"/>
            </a:xfrm>
            <a:custGeom>
              <a:avLst/>
              <a:gdLst>
                <a:gd name="T0" fmla="*/ 264 w 265"/>
                <a:gd name="T1" fmla="*/ 132 h 265"/>
                <a:gd name="T2" fmla="*/ 246 w 265"/>
                <a:gd name="T3" fmla="*/ 198 h 265"/>
                <a:gd name="T4" fmla="*/ 198 w 265"/>
                <a:gd name="T5" fmla="*/ 246 h 265"/>
                <a:gd name="T6" fmla="*/ 132 w 265"/>
                <a:gd name="T7" fmla="*/ 264 h 265"/>
                <a:gd name="T8" fmla="*/ 66 w 265"/>
                <a:gd name="T9" fmla="*/ 246 h 265"/>
                <a:gd name="T10" fmla="*/ 18 w 265"/>
                <a:gd name="T11" fmla="*/ 198 h 265"/>
                <a:gd name="T12" fmla="*/ 0 w 265"/>
                <a:gd name="T13" fmla="*/ 132 h 265"/>
                <a:gd name="T14" fmla="*/ 18 w 265"/>
                <a:gd name="T15" fmla="*/ 66 h 265"/>
                <a:gd name="T16" fmla="*/ 66 w 265"/>
                <a:gd name="T17" fmla="*/ 18 h 265"/>
                <a:gd name="T18" fmla="*/ 132 w 265"/>
                <a:gd name="T19" fmla="*/ 0 h 265"/>
                <a:gd name="T20" fmla="*/ 198 w 265"/>
                <a:gd name="T21" fmla="*/ 18 h 265"/>
                <a:gd name="T22" fmla="*/ 246 w 265"/>
                <a:gd name="T23" fmla="*/ 66 h 265"/>
                <a:gd name="T24" fmla="*/ 264 w 265"/>
                <a:gd name="T25" fmla="*/ 13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265">
                  <a:moveTo>
                    <a:pt x="264" y="132"/>
                  </a:moveTo>
                  <a:cubicBezTo>
                    <a:pt x="264" y="156"/>
                    <a:pt x="258" y="177"/>
                    <a:pt x="246" y="198"/>
                  </a:cubicBezTo>
                  <a:cubicBezTo>
                    <a:pt x="234" y="219"/>
                    <a:pt x="219" y="234"/>
                    <a:pt x="198" y="246"/>
                  </a:cubicBezTo>
                  <a:cubicBezTo>
                    <a:pt x="177" y="258"/>
                    <a:pt x="156" y="264"/>
                    <a:pt x="132" y="264"/>
                  </a:cubicBezTo>
                  <a:cubicBezTo>
                    <a:pt x="108" y="264"/>
                    <a:pt x="87" y="258"/>
                    <a:pt x="66" y="246"/>
                  </a:cubicBezTo>
                  <a:cubicBezTo>
                    <a:pt x="45" y="234"/>
                    <a:pt x="30" y="219"/>
                    <a:pt x="18" y="198"/>
                  </a:cubicBezTo>
                  <a:cubicBezTo>
                    <a:pt x="6" y="177"/>
                    <a:pt x="0" y="156"/>
                    <a:pt x="0" y="132"/>
                  </a:cubicBezTo>
                  <a:cubicBezTo>
                    <a:pt x="0" y="108"/>
                    <a:pt x="6" y="87"/>
                    <a:pt x="18" y="66"/>
                  </a:cubicBezTo>
                  <a:cubicBezTo>
                    <a:pt x="30" y="45"/>
                    <a:pt x="45" y="30"/>
                    <a:pt x="66" y="18"/>
                  </a:cubicBezTo>
                  <a:cubicBezTo>
                    <a:pt x="87" y="6"/>
                    <a:pt x="108" y="0"/>
                    <a:pt x="132" y="0"/>
                  </a:cubicBezTo>
                  <a:cubicBezTo>
                    <a:pt x="156" y="0"/>
                    <a:pt x="177" y="6"/>
                    <a:pt x="198" y="18"/>
                  </a:cubicBezTo>
                  <a:cubicBezTo>
                    <a:pt x="219" y="30"/>
                    <a:pt x="234" y="45"/>
                    <a:pt x="246" y="66"/>
                  </a:cubicBezTo>
                  <a:cubicBezTo>
                    <a:pt x="258" y="87"/>
                    <a:pt x="264" y="108"/>
                    <a:pt x="264" y="132"/>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33"/>
            <p:cNvSpPr>
              <a:spLocks noChangeArrowheads="1"/>
            </p:cNvSpPr>
            <p:nvPr/>
          </p:nvSpPr>
          <p:spPr bwMode="auto">
            <a:xfrm>
              <a:off x="784225" y="1733550"/>
              <a:ext cx="95250" cy="95250"/>
            </a:xfrm>
            <a:custGeom>
              <a:avLst/>
              <a:gdLst>
                <a:gd name="T0" fmla="*/ 263 w 264"/>
                <a:gd name="T1" fmla="*/ 132 h 265"/>
                <a:gd name="T2" fmla="*/ 246 w 264"/>
                <a:gd name="T3" fmla="*/ 198 h 265"/>
                <a:gd name="T4" fmla="*/ 198 w 264"/>
                <a:gd name="T5" fmla="*/ 246 h 265"/>
                <a:gd name="T6" fmla="*/ 132 w 264"/>
                <a:gd name="T7" fmla="*/ 264 h 265"/>
                <a:gd name="T8" fmla="*/ 66 w 264"/>
                <a:gd name="T9" fmla="*/ 246 h 265"/>
                <a:gd name="T10" fmla="*/ 17 w 264"/>
                <a:gd name="T11" fmla="*/ 198 h 265"/>
                <a:gd name="T12" fmla="*/ 0 w 264"/>
                <a:gd name="T13" fmla="*/ 132 h 265"/>
                <a:gd name="T14" fmla="*/ 17 w 264"/>
                <a:gd name="T15" fmla="*/ 66 h 265"/>
                <a:gd name="T16" fmla="*/ 66 w 264"/>
                <a:gd name="T17" fmla="*/ 18 h 265"/>
                <a:gd name="T18" fmla="*/ 132 w 264"/>
                <a:gd name="T19" fmla="*/ 0 h 265"/>
                <a:gd name="T20" fmla="*/ 198 w 264"/>
                <a:gd name="T21" fmla="*/ 18 h 265"/>
                <a:gd name="T22" fmla="*/ 246 w 264"/>
                <a:gd name="T23" fmla="*/ 66 h 265"/>
                <a:gd name="T24" fmla="*/ 263 w 264"/>
                <a:gd name="T25" fmla="*/ 13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 h="265">
                  <a:moveTo>
                    <a:pt x="263" y="132"/>
                  </a:moveTo>
                  <a:cubicBezTo>
                    <a:pt x="263" y="156"/>
                    <a:pt x="258" y="177"/>
                    <a:pt x="246" y="198"/>
                  </a:cubicBezTo>
                  <a:cubicBezTo>
                    <a:pt x="234" y="219"/>
                    <a:pt x="219" y="234"/>
                    <a:pt x="198" y="246"/>
                  </a:cubicBezTo>
                  <a:cubicBezTo>
                    <a:pt x="176" y="258"/>
                    <a:pt x="156" y="264"/>
                    <a:pt x="132" y="264"/>
                  </a:cubicBezTo>
                  <a:cubicBezTo>
                    <a:pt x="107" y="264"/>
                    <a:pt x="87" y="258"/>
                    <a:pt x="66" y="246"/>
                  </a:cubicBezTo>
                  <a:cubicBezTo>
                    <a:pt x="45" y="234"/>
                    <a:pt x="29" y="219"/>
                    <a:pt x="17" y="198"/>
                  </a:cubicBezTo>
                  <a:cubicBezTo>
                    <a:pt x="5" y="177"/>
                    <a:pt x="0" y="156"/>
                    <a:pt x="0" y="132"/>
                  </a:cubicBezTo>
                  <a:cubicBezTo>
                    <a:pt x="0" y="108"/>
                    <a:pt x="5" y="87"/>
                    <a:pt x="17" y="66"/>
                  </a:cubicBezTo>
                  <a:cubicBezTo>
                    <a:pt x="29" y="45"/>
                    <a:pt x="45" y="30"/>
                    <a:pt x="66" y="18"/>
                  </a:cubicBezTo>
                  <a:cubicBezTo>
                    <a:pt x="87" y="6"/>
                    <a:pt x="107" y="0"/>
                    <a:pt x="132" y="0"/>
                  </a:cubicBezTo>
                  <a:cubicBezTo>
                    <a:pt x="156" y="0"/>
                    <a:pt x="176" y="6"/>
                    <a:pt x="198" y="18"/>
                  </a:cubicBezTo>
                  <a:cubicBezTo>
                    <a:pt x="219" y="30"/>
                    <a:pt x="234" y="45"/>
                    <a:pt x="246" y="66"/>
                  </a:cubicBezTo>
                  <a:cubicBezTo>
                    <a:pt x="258" y="87"/>
                    <a:pt x="263" y="108"/>
                    <a:pt x="263" y="132"/>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34"/>
            <p:cNvSpPr>
              <a:spLocks noChangeArrowheads="1"/>
            </p:cNvSpPr>
            <p:nvPr/>
          </p:nvSpPr>
          <p:spPr bwMode="auto">
            <a:xfrm>
              <a:off x="511175" y="1235075"/>
              <a:ext cx="558800" cy="498475"/>
            </a:xfrm>
            <a:custGeom>
              <a:avLst/>
              <a:gdLst>
                <a:gd name="T0" fmla="*/ 1550 w 1551"/>
                <a:gd name="T1" fmla="*/ 0 h 1386"/>
                <a:gd name="T2" fmla="*/ 1259 w 1551"/>
                <a:gd name="T3" fmla="*/ 0 h 1386"/>
                <a:gd name="T4" fmla="*/ 924 w 1551"/>
                <a:gd name="T5" fmla="*/ 1385 h 1386"/>
                <a:gd name="T6" fmla="*/ 0 w 1551"/>
                <a:gd name="T7" fmla="*/ 1385 h 1386"/>
              </a:gdLst>
              <a:ahLst/>
              <a:cxnLst>
                <a:cxn ang="0">
                  <a:pos x="T0" y="T1"/>
                </a:cxn>
                <a:cxn ang="0">
                  <a:pos x="T2" y="T3"/>
                </a:cxn>
                <a:cxn ang="0">
                  <a:pos x="T4" y="T5"/>
                </a:cxn>
                <a:cxn ang="0">
                  <a:pos x="T6" y="T7"/>
                </a:cxn>
              </a:cxnLst>
              <a:rect l="0" t="0" r="r" b="b"/>
              <a:pathLst>
                <a:path w="1551" h="1386">
                  <a:moveTo>
                    <a:pt x="1550" y="0"/>
                  </a:moveTo>
                  <a:lnTo>
                    <a:pt x="1259" y="0"/>
                  </a:lnTo>
                  <a:lnTo>
                    <a:pt x="924" y="1385"/>
                  </a:lnTo>
                  <a:lnTo>
                    <a:pt x="0" y="1385"/>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5" name="Freeform 35"/>
            <p:cNvSpPr>
              <a:spLocks noChangeArrowheads="1"/>
            </p:cNvSpPr>
            <p:nvPr/>
          </p:nvSpPr>
          <p:spPr bwMode="auto">
            <a:xfrm>
              <a:off x="381000" y="1401762"/>
              <a:ext cx="544512" cy="285750"/>
            </a:xfrm>
            <a:custGeom>
              <a:avLst/>
              <a:gdLst>
                <a:gd name="T0" fmla="*/ 1320 w 1511"/>
                <a:gd name="T1" fmla="*/ 791 h 792"/>
                <a:gd name="T2" fmla="*/ 250 w 1511"/>
                <a:gd name="T3" fmla="*/ 791 h 792"/>
                <a:gd name="T4" fmla="*/ 0 w 1511"/>
                <a:gd name="T5" fmla="*/ 0 h 792"/>
                <a:gd name="T6" fmla="*/ 1510 w 1511"/>
                <a:gd name="T7" fmla="*/ 0 h 792"/>
              </a:gdLst>
              <a:ahLst/>
              <a:cxnLst>
                <a:cxn ang="0">
                  <a:pos x="T0" y="T1"/>
                </a:cxn>
                <a:cxn ang="0">
                  <a:pos x="T2" y="T3"/>
                </a:cxn>
                <a:cxn ang="0">
                  <a:pos x="T4" y="T5"/>
                </a:cxn>
                <a:cxn ang="0">
                  <a:pos x="T6" y="T7"/>
                </a:cxn>
              </a:cxnLst>
              <a:rect l="0" t="0" r="r" b="b"/>
              <a:pathLst>
                <a:path w="1511" h="792">
                  <a:moveTo>
                    <a:pt x="1320" y="791"/>
                  </a:moveTo>
                  <a:lnTo>
                    <a:pt x="250" y="791"/>
                  </a:lnTo>
                  <a:lnTo>
                    <a:pt x="0" y="0"/>
                  </a:lnTo>
                  <a:lnTo>
                    <a:pt x="151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6" name="Freeform 36"/>
            <p:cNvSpPr>
              <a:spLocks noChangeArrowheads="1"/>
            </p:cNvSpPr>
            <p:nvPr/>
          </p:nvSpPr>
          <p:spPr bwMode="auto">
            <a:xfrm>
              <a:off x="688975" y="1281112"/>
              <a:ext cx="225425" cy="122238"/>
            </a:xfrm>
            <a:custGeom>
              <a:avLst/>
              <a:gdLst>
                <a:gd name="T0" fmla="*/ 0 w 627"/>
                <a:gd name="T1" fmla="*/ 337 h 338"/>
                <a:gd name="T2" fmla="*/ 348 w 627"/>
                <a:gd name="T3" fmla="*/ 0 h 338"/>
                <a:gd name="T4" fmla="*/ 626 w 627"/>
                <a:gd name="T5" fmla="*/ 337 h 338"/>
              </a:gdLst>
              <a:ahLst/>
              <a:cxnLst>
                <a:cxn ang="0">
                  <a:pos x="T0" y="T1"/>
                </a:cxn>
                <a:cxn ang="0">
                  <a:pos x="T2" y="T3"/>
                </a:cxn>
                <a:cxn ang="0">
                  <a:pos x="T4" y="T5"/>
                </a:cxn>
              </a:cxnLst>
              <a:rect l="0" t="0" r="r" b="b"/>
              <a:pathLst>
                <a:path w="627" h="338">
                  <a:moveTo>
                    <a:pt x="0" y="337"/>
                  </a:moveTo>
                  <a:lnTo>
                    <a:pt x="348" y="0"/>
                  </a:lnTo>
                  <a:lnTo>
                    <a:pt x="626" y="33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7" name="Freeform 37"/>
            <p:cNvSpPr>
              <a:spLocks noChangeArrowheads="1"/>
            </p:cNvSpPr>
            <p:nvPr/>
          </p:nvSpPr>
          <p:spPr bwMode="auto">
            <a:xfrm>
              <a:off x="381000" y="1200150"/>
              <a:ext cx="166687" cy="201612"/>
            </a:xfrm>
            <a:custGeom>
              <a:avLst/>
              <a:gdLst>
                <a:gd name="T0" fmla="*/ 462 w 463"/>
                <a:gd name="T1" fmla="*/ 561 h 562"/>
                <a:gd name="T2" fmla="*/ 208 w 463"/>
                <a:gd name="T3" fmla="*/ 0 h 562"/>
                <a:gd name="T4" fmla="*/ 0 w 463"/>
                <a:gd name="T5" fmla="*/ 99 h 562"/>
                <a:gd name="T6" fmla="*/ 198 w 463"/>
                <a:gd name="T7" fmla="*/ 561 h 562"/>
              </a:gdLst>
              <a:ahLst/>
              <a:cxnLst>
                <a:cxn ang="0">
                  <a:pos x="T0" y="T1"/>
                </a:cxn>
                <a:cxn ang="0">
                  <a:pos x="T2" y="T3"/>
                </a:cxn>
                <a:cxn ang="0">
                  <a:pos x="T4" y="T5"/>
                </a:cxn>
                <a:cxn ang="0">
                  <a:pos x="T6" y="T7"/>
                </a:cxn>
              </a:cxnLst>
              <a:rect l="0" t="0" r="r" b="b"/>
              <a:pathLst>
                <a:path w="463" h="562">
                  <a:moveTo>
                    <a:pt x="462" y="561"/>
                  </a:moveTo>
                  <a:lnTo>
                    <a:pt x="208" y="0"/>
                  </a:lnTo>
                  <a:lnTo>
                    <a:pt x="0" y="99"/>
                  </a:lnTo>
                  <a:lnTo>
                    <a:pt x="198" y="561"/>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8" name="Freeform 38"/>
            <p:cNvSpPr>
              <a:spLocks noChangeArrowheads="1"/>
            </p:cNvSpPr>
            <p:nvPr/>
          </p:nvSpPr>
          <p:spPr bwMode="auto">
            <a:xfrm>
              <a:off x="642937" y="1306512"/>
              <a:ext cx="146050" cy="95250"/>
            </a:xfrm>
            <a:custGeom>
              <a:avLst/>
              <a:gdLst>
                <a:gd name="T0" fmla="*/ 0 w 406"/>
                <a:gd name="T1" fmla="*/ 264 h 265"/>
                <a:gd name="T2" fmla="*/ 0 w 406"/>
                <a:gd name="T3" fmla="*/ 0 h 265"/>
                <a:gd name="T4" fmla="*/ 405 w 406"/>
                <a:gd name="T5" fmla="*/ 0 h 265"/>
              </a:gdLst>
              <a:ahLst/>
              <a:cxnLst>
                <a:cxn ang="0">
                  <a:pos x="T0" y="T1"/>
                </a:cxn>
                <a:cxn ang="0">
                  <a:pos x="T2" y="T3"/>
                </a:cxn>
                <a:cxn ang="0">
                  <a:pos x="T4" y="T5"/>
                </a:cxn>
              </a:cxnLst>
              <a:rect l="0" t="0" r="r" b="b"/>
              <a:pathLst>
                <a:path w="406" h="265">
                  <a:moveTo>
                    <a:pt x="0" y="264"/>
                  </a:moveTo>
                  <a:lnTo>
                    <a:pt x="0" y="0"/>
                  </a:lnTo>
                  <a:lnTo>
                    <a:pt x="405"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7" name="Group 6"/>
          <p:cNvGrpSpPr/>
          <p:nvPr/>
        </p:nvGrpSpPr>
        <p:grpSpPr>
          <a:xfrm>
            <a:off x="8238737" y="3096045"/>
            <a:ext cx="573088" cy="722313"/>
            <a:chOff x="404812" y="2116137"/>
            <a:chExt cx="573088" cy="722313"/>
          </a:xfrm>
        </p:grpSpPr>
        <p:sp>
          <p:nvSpPr>
            <p:cNvPr id="289" name="Freeform 116"/>
            <p:cNvSpPr>
              <a:spLocks noChangeArrowheads="1"/>
            </p:cNvSpPr>
            <p:nvPr/>
          </p:nvSpPr>
          <p:spPr bwMode="auto">
            <a:xfrm>
              <a:off x="463550" y="2538412"/>
              <a:ext cx="455612" cy="300038"/>
            </a:xfrm>
            <a:custGeom>
              <a:avLst/>
              <a:gdLst>
                <a:gd name="T0" fmla="*/ 1263 w 1264"/>
                <a:gd name="T1" fmla="*/ 0 h 832"/>
                <a:gd name="T2" fmla="*/ 1263 w 1264"/>
                <a:gd name="T3" fmla="*/ 831 h 832"/>
                <a:gd name="T4" fmla="*/ 0 w 1264"/>
                <a:gd name="T5" fmla="*/ 831 h 832"/>
                <a:gd name="T6" fmla="*/ 0 w 1264"/>
                <a:gd name="T7" fmla="*/ 7 h 832"/>
              </a:gdLst>
              <a:ahLst/>
              <a:cxnLst>
                <a:cxn ang="0">
                  <a:pos x="T0" y="T1"/>
                </a:cxn>
                <a:cxn ang="0">
                  <a:pos x="T2" y="T3"/>
                </a:cxn>
                <a:cxn ang="0">
                  <a:pos x="T4" y="T5"/>
                </a:cxn>
                <a:cxn ang="0">
                  <a:pos x="T6" y="T7"/>
                </a:cxn>
              </a:cxnLst>
              <a:rect l="0" t="0" r="r" b="b"/>
              <a:pathLst>
                <a:path w="1264" h="832">
                  <a:moveTo>
                    <a:pt x="1263" y="0"/>
                  </a:moveTo>
                  <a:lnTo>
                    <a:pt x="1263" y="831"/>
                  </a:lnTo>
                  <a:lnTo>
                    <a:pt x="0" y="831"/>
                  </a:lnTo>
                  <a:lnTo>
                    <a:pt x="0" y="7"/>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0" name="Freeform 117"/>
            <p:cNvSpPr>
              <a:spLocks noChangeArrowheads="1"/>
            </p:cNvSpPr>
            <p:nvPr/>
          </p:nvSpPr>
          <p:spPr bwMode="auto">
            <a:xfrm>
              <a:off x="503237" y="2619375"/>
              <a:ext cx="198438" cy="138112"/>
            </a:xfrm>
            <a:custGeom>
              <a:avLst/>
              <a:gdLst>
                <a:gd name="T0" fmla="*/ 275 w 550"/>
                <a:gd name="T1" fmla="*/ 384 h 385"/>
                <a:gd name="T2" fmla="*/ 0 w 550"/>
                <a:gd name="T3" fmla="*/ 384 h 385"/>
                <a:gd name="T4" fmla="*/ 0 w 550"/>
                <a:gd name="T5" fmla="*/ 0 h 385"/>
                <a:gd name="T6" fmla="*/ 549 w 550"/>
                <a:gd name="T7" fmla="*/ 0 h 385"/>
                <a:gd name="T8" fmla="*/ 549 w 550"/>
                <a:gd name="T9" fmla="*/ 384 h 385"/>
                <a:gd name="T10" fmla="*/ 275 w 550"/>
                <a:gd name="T11" fmla="*/ 384 h 385"/>
              </a:gdLst>
              <a:ahLst/>
              <a:cxnLst>
                <a:cxn ang="0">
                  <a:pos x="T0" y="T1"/>
                </a:cxn>
                <a:cxn ang="0">
                  <a:pos x="T2" y="T3"/>
                </a:cxn>
                <a:cxn ang="0">
                  <a:pos x="T4" y="T5"/>
                </a:cxn>
                <a:cxn ang="0">
                  <a:pos x="T6" y="T7"/>
                </a:cxn>
                <a:cxn ang="0">
                  <a:pos x="T8" y="T9"/>
                </a:cxn>
                <a:cxn ang="0">
                  <a:pos x="T10" y="T11"/>
                </a:cxn>
              </a:cxnLst>
              <a:rect l="0" t="0" r="r" b="b"/>
              <a:pathLst>
                <a:path w="550" h="385">
                  <a:moveTo>
                    <a:pt x="275" y="384"/>
                  </a:moveTo>
                  <a:lnTo>
                    <a:pt x="0" y="384"/>
                  </a:lnTo>
                  <a:lnTo>
                    <a:pt x="0" y="0"/>
                  </a:lnTo>
                  <a:lnTo>
                    <a:pt x="549" y="0"/>
                  </a:lnTo>
                  <a:lnTo>
                    <a:pt x="549" y="384"/>
                  </a:lnTo>
                  <a:lnTo>
                    <a:pt x="275" y="384"/>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1" name="Freeform 118"/>
            <p:cNvSpPr>
              <a:spLocks noChangeArrowheads="1"/>
            </p:cNvSpPr>
            <p:nvPr/>
          </p:nvSpPr>
          <p:spPr bwMode="auto">
            <a:xfrm>
              <a:off x="760412" y="2619375"/>
              <a:ext cx="119063" cy="217487"/>
            </a:xfrm>
            <a:custGeom>
              <a:avLst/>
              <a:gdLst>
                <a:gd name="T0" fmla="*/ 165 w 330"/>
                <a:gd name="T1" fmla="*/ 604 h 605"/>
                <a:gd name="T2" fmla="*/ 0 w 330"/>
                <a:gd name="T3" fmla="*/ 604 h 605"/>
                <a:gd name="T4" fmla="*/ 0 w 330"/>
                <a:gd name="T5" fmla="*/ 0 h 605"/>
                <a:gd name="T6" fmla="*/ 329 w 330"/>
                <a:gd name="T7" fmla="*/ 0 h 605"/>
                <a:gd name="T8" fmla="*/ 329 w 330"/>
                <a:gd name="T9" fmla="*/ 604 h 605"/>
                <a:gd name="T10" fmla="*/ 165 w 330"/>
                <a:gd name="T11" fmla="*/ 604 h 605"/>
              </a:gdLst>
              <a:ahLst/>
              <a:cxnLst>
                <a:cxn ang="0">
                  <a:pos x="T0" y="T1"/>
                </a:cxn>
                <a:cxn ang="0">
                  <a:pos x="T2" y="T3"/>
                </a:cxn>
                <a:cxn ang="0">
                  <a:pos x="T4" y="T5"/>
                </a:cxn>
                <a:cxn ang="0">
                  <a:pos x="T6" y="T7"/>
                </a:cxn>
                <a:cxn ang="0">
                  <a:pos x="T8" y="T9"/>
                </a:cxn>
                <a:cxn ang="0">
                  <a:pos x="T10" y="T11"/>
                </a:cxn>
              </a:cxnLst>
              <a:rect l="0" t="0" r="r" b="b"/>
              <a:pathLst>
                <a:path w="330" h="605">
                  <a:moveTo>
                    <a:pt x="165" y="604"/>
                  </a:moveTo>
                  <a:lnTo>
                    <a:pt x="0" y="604"/>
                  </a:lnTo>
                  <a:lnTo>
                    <a:pt x="0" y="0"/>
                  </a:lnTo>
                  <a:lnTo>
                    <a:pt x="329" y="0"/>
                  </a:lnTo>
                  <a:lnTo>
                    <a:pt x="329" y="604"/>
                  </a:lnTo>
                  <a:lnTo>
                    <a:pt x="165" y="604"/>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2" name="Freeform 119"/>
            <p:cNvSpPr>
              <a:spLocks noChangeArrowheads="1"/>
            </p:cNvSpPr>
            <p:nvPr/>
          </p:nvSpPr>
          <p:spPr bwMode="auto">
            <a:xfrm>
              <a:off x="404812" y="2343150"/>
              <a:ext cx="573088" cy="98425"/>
            </a:xfrm>
            <a:custGeom>
              <a:avLst/>
              <a:gdLst>
                <a:gd name="T0" fmla="*/ 1427 w 1593"/>
                <a:gd name="T1" fmla="*/ 0 h 275"/>
                <a:gd name="T2" fmla="*/ 164 w 1593"/>
                <a:gd name="T3" fmla="*/ 0 h 275"/>
                <a:gd name="T4" fmla="*/ 0 w 1593"/>
                <a:gd name="T5" fmla="*/ 274 h 275"/>
                <a:gd name="T6" fmla="*/ 1592 w 1593"/>
                <a:gd name="T7" fmla="*/ 274 h 275"/>
                <a:gd name="T8" fmla="*/ 1427 w 1593"/>
                <a:gd name="T9" fmla="*/ 0 h 275"/>
              </a:gdLst>
              <a:ahLst/>
              <a:cxnLst>
                <a:cxn ang="0">
                  <a:pos x="T0" y="T1"/>
                </a:cxn>
                <a:cxn ang="0">
                  <a:pos x="T2" y="T3"/>
                </a:cxn>
                <a:cxn ang="0">
                  <a:pos x="T4" y="T5"/>
                </a:cxn>
                <a:cxn ang="0">
                  <a:pos x="T6" y="T7"/>
                </a:cxn>
                <a:cxn ang="0">
                  <a:pos x="T8" y="T9"/>
                </a:cxn>
              </a:cxnLst>
              <a:rect l="0" t="0" r="r" b="b"/>
              <a:pathLst>
                <a:path w="1593" h="275">
                  <a:moveTo>
                    <a:pt x="1427" y="0"/>
                  </a:moveTo>
                  <a:lnTo>
                    <a:pt x="164" y="0"/>
                  </a:lnTo>
                  <a:lnTo>
                    <a:pt x="0" y="274"/>
                  </a:lnTo>
                  <a:lnTo>
                    <a:pt x="1592" y="274"/>
                  </a:lnTo>
                  <a:lnTo>
                    <a:pt x="1427"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3" name="Freeform 120"/>
            <p:cNvSpPr>
              <a:spLocks noChangeArrowheads="1"/>
            </p:cNvSpPr>
            <p:nvPr/>
          </p:nvSpPr>
          <p:spPr bwMode="auto">
            <a:xfrm>
              <a:off x="404812" y="2441575"/>
              <a:ext cx="573088" cy="119062"/>
            </a:xfrm>
            <a:custGeom>
              <a:avLst/>
              <a:gdLst>
                <a:gd name="T0" fmla="*/ 1592 w 1593"/>
                <a:gd name="T1" fmla="*/ 55 h 330"/>
                <a:gd name="T2" fmla="*/ 1372 w 1593"/>
                <a:gd name="T3" fmla="*/ 274 h 330"/>
                <a:gd name="T4" fmla="*/ 1207 w 1593"/>
                <a:gd name="T5" fmla="*/ 220 h 330"/>
                <a:gd name="T6" fmla="*/ 988 w 1593"/>
                <a:gd name="T7" fmla="*/ 329 h 330"/>
                <a:gd name="T8" fmla="*/ 768 w 1593"/>
                <a:gd name="T9" fmla="*/ 247 h 330"/>
                <a:gd name="T10" fmla="*/ 576 w 1593"/>
                <a:gd name="T11" fmla="*/ 329 h 330"/>
                <a:gd name="T12" fmla="*/ 384 w 1593"/>
                <a:gd name="T13" fmla="*/ 220 h 330"/>
                <a:gd name="T14" fmla="*/ 192 w 1593"/>
                <a:gd name="T15" fmla="*/ 274 h 330"/>
                <a:gd name="T16" fmla="*/ 0 w 1593"/>
                <a:gd name="T17" fmla="*/ 55 h 330"/>
                <a:gd name="T18" fmla="*/ 0 w 1593"/>
                <a:gd name="T19" fmla="*/ 0 h 330"/>
                <a:gd name="T20" fmla="*/ 1592 w 1593"/>
                <a:gd name="T21" fmla="*/ 0 h 330"/>
                <a:gd name="T22" fmla="*/ 1592 w 1593"/>
                <a:gd name="T23" fmla="*/ 5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3" h="330">
                  <a:moveTo>
                    <a:pt x="1592" y="55"/>
                  </a:moveTo>
                  <a:cubicBezTo>
                    <a:pt x="1592" y="170"/>
                    <a:pt x="1487" y="274"/>
                    <a:pt x="1372" y="274"/>
                  </a:cubicBezTo>
                  <a:cubicBezTo>
                    <a:pt x="1315" y="274"/>
                    <a:pt x="1245" y="257"/>
                    <a:pt x="1207" y="220"/>
                  </a:cubicBezTo>
                  <a:cubicBezTo>
                    <a:pt x="1158" y="297"/>
                    <a:pt x="1087" y="329"/>
                    <a:pt x="988" y="329"/>
                  </a:cubicBezTo>
                  <a:cubicBezTo>
                    <a:pt x="905" y="329"/>
                    <a:pt x="819" y="305"/>
                    <a:pt x="768" y="247"/>
                  </a:cubicBezTo>
                  <a:cubicBezTo>
                    <a:pt x="718" y="305"/>
                    <a:pt x="659" y="329"/>
                    <a:pt x="576" y="329"/>
                  </a:cubicBezTo>
                  <a:cubicBezTo>
                    <a:pt x="477" y="329"/>
                    <a:pt x="433" y="297"/>
                    <a:pt x="384" y="220"/>
                  </a:cubicBezTo>
                  <a:cubicBezTo>
                    <a:pt x="346" y="257"/>
                    <a:pt x="249" y="274"/>
                    <a:pt x="192" y="274"/>
                  </a:cubicBezTo>
                  <a:cubicBezTo>
                    <a:pt x="77" y="274"/>
                    <a:pt x="0" y="170"/>
                    <a:pt x="0" y="55"/>
                  </a:cubicBezTo>
                  <a:lnTo>
                    <a:pt x="0" y="0"/>
                  </a:lnTo>
                  <a:lnTo>
                    <a:pt x="1592" y="0"/>
                  </a:lnTo>
                  <a:lnTo>
                    <a:pt x="1592" y="55"/>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4" name="Freeform 121"/>
            <p:cNvSpPr>
              <a:spLocks noChangeArrowheads="1"/>
            </p:cNvSpPr>
            <p:nvPr/>
          </p:nvSpPr>
          <p:spPr bwMode="auto">
            <a:xfrm>
              <a:off x="542925" y="2343150"/>
              <a:ext cx="30162" cy="177800"/>
            </a:xfrm>
            <a:custGeom>
              <a:avLst/>
              <a:gdLst>
                <a:gd name="T0" fmla="*/ 0 w 83"/>
                <a:gd name="T1" fmla="*/ 494 h 495"/>
                <a:gd name="T2" fmla="*/ 0 w 83"/>
                <a:gd name="T3" fmla="*/ 274 h 495"/>
                <a:gd name="T4" fmla="*/ 82 w 83"/>
                <a:gd name="T5" fmla="*/ 0 h 495"/>
              </a:gdLst>
              <a:ahLst/>
              <a:cxnLst>
                <a:cxn ang="0">
                  <a:pos x="T0" y="T1"/>
                </a:cxn>
                <a:cxn ang="0">
                  <a:pos x="T2" y="T3"/>
                </a:cxn>
                <a:cxn ang="0">
                  <a:pos x="T4" y="T5"/>
                </a:cxn>
              </a:cxnLst>
              <a:rect l="0" t="0" r="r" b="b"/>
              <a:pathLst>
                <a:path w="83" h="495">
                  <a:moveTo>
                    <a:pt x="0" y="494"/>
                  </a:moveTo>
                  <a:lnTo>
                    <a:pt x="0" y="274"/>
                  </a:lnTo>
                  <a:lnTo>
                    <a:pt x="82"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5" name="Freeform 122"/>
            <p:cNvSpPr>
              <a:spLocks noChangeArrowheads="1"/>
            </p:cNvSpPr>
            <p:nvPr/>
          </p:nvSpPr>
          <p:spPr bwMode="auto">
            <a:xfrm>
              <a:off x="681037" y="2343150"/>
              <a:ext cx="1588" cy="187325"/>
            </a:xfrm>
            <a:custGeom>
              <a:avLst/>
              <a:gdLst>
                <a:gd name="T0" fmla="*/ 0 w 1"/>
                <a:gd name="T1" fmla="*/ 521 h 522"/>
                <a:gd name="T2" fmla="*/ 0 w 1"/>
                <a:gd name="T3" fmla="*/ 268 h 522"/>
                <a:gd name="T4" fmla="*/ 0 w 1"/>
                <a:gd name="T5" fmla="*/ 0 h 522"/>
              </a:gdLst>
              <a:ahLst/>
              <a:cxnLst>
                <a:cxn ang="0">
                  <a:pos x="T0" y="T1"/>
                </a:cxn>
                <a:cxn ang="0">
                  <a:pos x="T2" y="T3"/>
                </a:cxn>
                <a:cxn ang="0">
                  <a:pos x="T4" y="T5"/>
                </a:cxn>
              </a:cxnLst>
              <a:rect l="0" t="0" r="r" b="b"/>
              <a:pathLst>
                <a:path w="1" h="522">
                  <a:moveTo>
                    <a:pt x="0" y="521"/>
                  </a:moveTo>
                  <a:lnTo>
                    <a:pt x="0" y="268"/>
                  </a:lnTo>
                  <a:lnTo>
                    <a:pt x="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6" name="Freeform 123"/>
            <p:cNvSpPr>
              <a:spLocks noChangeArrowheads="1"/>
            </p:cNvSpPr>
            <p:nvPr/>
          </p:nvSpPr>
          <p:spPr bwMode="auto">
            <a:xfrm>
              <a:off x="809625" y="2343150"/>
              <a:ext cx="30162" cy="177800"/>
            </a:xfrm>
            <a:custGeom>
              <a:avLst/>
              <a:gdLst>
                <a:gd name="T0" fmla="*/ 82 w 83"/>
                <a:gd name="T1" fmla="*/ 494 h 495"/>
                <a:gd name="T2" fmla="*/ 82 w 83"/>
                <a:gd name="T3" fmla="*/ 274 h 495"/>
                <a:gd name="T4" fmla="*/ 0 w 83"/>
                <a:gd name="T5" fmla="*/ 0 h 495"/>
              </a:gdLst>
              <a:ahLst/>
              <a:cxnLst>
                <a:cxn ang="0">
                  <a:pos x="T0" y="T1"/>
                </a:cxn>
                <a:cxn ang="0">
                  <a:pos x="T2" y="T3"/>
                </a:cxn>
                <a:cxn ang="0">
                  <a:pos x="T4" y="T5"/>
                </a:cxn>
              </a:cxnLst>
              <a:rect l="0" t="0" r="r" b="b"/>
              <a:pathLst>
                <a:path w="83" h="495">
                  <a:moveTo>
                    <a:pt x="82" y="494"/>
                  </a:moveTo>
                  <a:lnTo>
                    <a:pt x="82" y="274"/>
                  </a:lnTo>
                  <a:lnTo>
                    <a:pt x="0"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97" name="Freeform 124"/>
            <p:cNvSpPr>
              <a:spLocks noChangeArrowheads="1"/>
            </p:cNvSpPr>
            <p:nvPr/>
          </p:nvSpPr>
          <p:spPr bwMode="auto">
            <a:xfrm>
              <a:off x="828675" y="2728912"/>
              <a:ext cx="20637" cy="20638"/>
            </a:xfrm>
            <a:custGeom>
              <a:avLst/>
              <a:gdLst>
                <a:gd name="T0" fmla="*/ 27 w 56"/>
                <a:gd name="T1" fmla="*/ 0 h 56"/>
                <a:gd name="T2" fmla="*/ 0 w 56"/>
                <a:gd name="T3" fmla="*/ 27 h 56"/>
                <a:gd name="T4" fmla="*/ 27 w 56"/>
                <a:gd name="T5" fmla="*/ 55 h 56"/>
                <a:gd name="T6" fmla="*/ 55 w 56"/>
                <a:gd name="T7" fmla="*/ 27 h 56"/>
                <a:gd name="T8" fmla="*/ 27 w 56"/>
                <a:gd name="T9" fmla="*/ 0 h 56"/>
              </a:gdLst>
              <a:ahLst/>
              <a:cxnLst>
                <a:cxn ang="0">
                  <a:pos x="T0" y="T1"/>
                </a:cxn>
                <a:cxn ang="0">
                  <a:pos x="T2" y="T3"/>
                </a:cxn>
                <a:cxn ang="0">
                  <a:pos x="T4" y="T5"/>
                </a:cxn>
                <a:cxn ang="0">
                  <a:pos x="T6" y="T7"/>
                </a:cxn>
                <a:cxn ang="0">
                  <a:pos x="T8" y="T9"/>
                </a:cxn>
              </a:cxnLst>
              <a:rect l="0" t="0" r="r" b="b"/>
              <a:pathLst>
                <a:path w="56" h="56">
                  <a:moveTo>
                    <a:pt x="27" y="0"/>
                  </a:moveTo>
                  <a:cubicBezTo>
                    <a:pt x="12" y="0"/>
                    <a:pt x="0" y="12"/>
                    <a:pt x="0" y="27"/>
                  </a:cubicBezTo>
                  <a:cubicBezTo>
                    <a:pt x="0" y="43"/>
                    <a:pt x="11" y="55"/>
                    <a:pt x="27" y="55"/>
                  </a:cubicBezTo>
                  <a:cubicBezTo>
                    <a:pt x="42" y="55"/>
                    <a:pt x="55" y="43"/>
                    <a:pt x="55" y="27"/>
                  </a:cubicBezTo>
                  <a:cubicBezTo>
                    <a:pt x="55" y="12"/>
                    <a:pt x="43" y="0"/>
                    <a:pt x="27" y="0"/>
                  </a:cubicBezTo>
                </a:path>
              </a:pathLst>
            </a:custGeom>
            <a:solidFill>
              <a:srgbClr val="FFFFFF"/>
            </a:solidFill>
            <a:ln w="12700" cap="rnd" cmpd="sng">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125"/>
            <p:cNvSpPr>
              <a:spLocks noChangeArrowheads="1"/>
            </p:cNvSpPr>
            <p:nvPr/>
          </p:nvSpPr>
          <p:spPr bwMode="auto">
            <a:xfrm>
              <a:off x="463550" y="2116137"/>
              <a:ext cx="455612" cy="141288"/>
            </a:xfrm>
            <a:custGeom>
              <a:avLst/>
              <a:gdLst>
                <a:gd name="T0" fmla="*/ 1263 w 1264"/>
                <a:gd name="T1" fmla="*/ 239 h 391"/>
                <a:gd name="T2" fmla="*/ 1111 w 1264"/>
                <a:gd name="T3" fmla="*/ 390 h 391"/>
                <a:gd name="T4" fmla="*/ 152 w 1264"/>
                <a:gd name="T5" fmla="*/ 390 h 391"/>
                <a:gd name="T6" fmla="*/ 0 w 1264"/>
                <a:gd name="T7" fmla="*/ 239 h 391"/>
                <a:gd name="T8" fmla="*/ 0 w 1264"/>
                <a:gd name="T9" fmla="*/ 152 h 391"/>
                <a:gd name="T10" fmla="*/ 152 w 1264"/>
                <a:gd name="T11" fmla="*/ 0 h 391"/>
                <a:gd name="T12" fmla="*/ 1111 w 1264"/>
                <a:gd name="T13" fmla="*/ 0 h 391"/>
                <a:gd name="T14" fmla="*/ 1263 w 1264"/>
                <a:gd name="T15" fmla="*/ 152 h 391"/>
                <a:gd name="T16" fmla="*/ 1263 w 1264"/>
                <a:gd name="T17" fmla="*/ 23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4" h="391">
                  <a:moveTo>
                    <a:pt x="1263" y="239"/>
                  </a:moveTo>
                  <a:cubicBezTo>
                    <a:pt x="1263" y="322"/>
                    <a:pt x="1195" y="390"/>
                    <a:pt x="1111" y="390"/>
                  </a:cubicBezTo>
                  <a:lnTo>
                    <a:pt x="152" y="390"/>
                  </a:lnTo>
                  <a:cubicBezTo>
                    <a:pt x="68" y="390"/>
                    <a:pt x="0" y="322"/>
                    <a:pt x="0" y="239"/>
                  </a:cubicBezTo>
                  <a:lnTo>
                    <a:pt x="0" y="152"/>
                  </a:lnTo>
                  <a:cubicBezTo>
                    <a:pt x="0" y="68"/>
                    <a:pt x="68" y="0"/>
                    <a:pt x="152" y="0"/>
                  </a:cubicBezTo>
                  <a:lnTo>
                    <a:pt x="1111" y="0"/>
                  </a:lnTo>
                  <a:cubicBezTo>
                    <a:pt x="1195" y="0"/>
                    <a:pt x="1263" y="68"/>
                    <a:pt x="1263" y="152"/>
                  </a:cubicBezTo>
                  <a:lnTo>
                    <a:pt x="1263" y="239"/>
                  </a:lnTo>
                </a:path>
              </a:pathLst>
            </a:custGeom>
            <a:noFill/>
            <a:ln w="12700" cap="flat" cmpd="sng">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9" name="Freeform 126"/>
            <p:cNvSpPr>
              <a:spLocks noChangeArrowheads="1"/>
            </p:cNvSpPr>
            <p:nvPr/>
          </p:nvSpPr>
          <p:spPr bwMode="auto">
            <a:xfrm>
              <a:off x="554037" y="2154237"/>
              <a:ext cx="61913" cy="61913"/>
            </a:xfrm>
            <a:custGeom>
              <a:avLst/>
              <a:gdLst>
                <a:gd name="T0" fmla="*/ 170 w 171"/>
                <a:gd name="T1" fmla="*/ 85 h 171"/>
                <a:gd name="T2" fmla="*/ 159 w 171"/>
                <a:gd name="T3" fmla="*/ 128 h 171"/>
                <a:gd name="T4" fmla="*/ 128 w 171"/>
                <a:gd name="T5" fmla="*/ 159 h 171"/>
                <a:gd name="T6" fmla="*/ 85 w 171"/>
                <a:gd name="T7" fmla="*/ 170 h 171"/>
                <a:gd name="T8" fmla="*/ 42 w 171"/>
                <a:gd name="T9" fmla="*/ 159 h 171"/>
                <a:gd name="T10" fmla="*/ 11 w 171"/>
                <a:gd name="T11" fmla="*/ 128 h 171"/>
                <a:gd name="T12" fmla="*/ 0 w 171"/>
                <a:gd name="T13" fmla="*/ 85 h 171"/>
                <a:gd name="T14" fmla="*/ 11 w 171"/>
                <a:gd name="T15" fmla="*/ 43 h 171"/>
                <a:gd name="T16" fmla="*/ 42 w 171"/>
                <a:gd name="T17" fmla="*/ 12 h 171"/>
                <a:gd name="T18" fmla="*/ 85 w 171"/>
                <a:gd name="T19" fmla="*/ 0 h 171"/>
                <a:gd name="T20" fmla="*/ 128 w 171"/>
                <a:gd name="T21" fmla="*/ 12 h 171"/>
                <a:gd name="T22" fmla="*/ 159 w 171"/>
                <a:gd name="T23" fmla="*/ 43 h 171"/>
                <a:gd name="T24" fmla="*/ 170 w 171"/>
                <a:gd name="T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171">
                  <a:moveTo>
                    <a:pt x="170" y="85"/>
                  </a:moveTo>
                  <a:cubicBezTo>
                    <a:pt x="170" y="101"/>
                    <a:pt x="166" y="114"/>
                    <a:pt x="159" y="128"/>
                  </a:cubicBezTo>
                  <a:cubicBezTo>
                    <a:pt x="151" y="141"/>
                    <a:pt x="141" y="151"/>
                    <a:pt x="128" y="159"/>
                  </a:cubicBezTo>
                  <a:cubicBezTo>
                    <a:pt x="114" y="167"/>
                    <a:pt x="101" y="170"/>
                    <a:pt x="85" y="170"/>
                  </a:cubicBezTo>
                  <a:cubicBezTo>
                    <a:pt x="69" y="170"/>
                    <a:pt x="55" y="167"/>
                    <a:pt x="42" y="159"/>
                  </a:cubicBezTo>
                  <a:cubicBezTo>
                    <a:pt x="28" y="151"/>
                    <a:pt x="18" y="141"/>
                    <a:pt x="11" y="128"/>
                  </a:cubicBezTo>
                  <a:cubicBezTo>
                    <a:pt x="3" y="114"/>
                    <a:pt x="0" y="100"/>
                    <a:pt x="0" y="85"/>
                  </a:cubicBezTo>
                  <a:cubicBezTo>
                    <a:pt x="0" y="69"/>
                    <a:pt x="3" y="56"/>
                    <a:pt x="11" y="43"/>
                  </a:cubicBezTo>
                  <a:cubicBezTo>
                    <a:pt x="18" y="29"/>
                    <a:pt x="28" y="20"/>
                    <a:pt x="42" y="12"/>
                  </a:cubicBezTo>
                  <a:cubicBezTo>
                    <a:pt x="55" y="4"/>
                    <a:pt x="69" y="0"/>
                    <a:pt x="85" y="0"/>
                  </a:cubicBezTo>
                  <a:cubicBezTo>
                    <a:pt x="101" y="0"/>
                    <a:pt x="114" y="4"/>
                    <a:pt x="128" y="12"/>
                  </a:cubicBezTo>
                  <a:cubicBezTo>
                    <a:pt x="141" y="20"/>
                    <a:pt x="151" y="29"/>
                    <a:pt x="159" y="43"/>
                  </a:cubicBezTo>
                  <a:cubicBezTo>
                    <a:pt x="166" y="56"/>
                    <a:pt x="170" y="70"/>
                    <a:pt x="170" y="85"/>
                  </a:cubicBez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0" name="Freeform 127"/>
            <p:cNvSpPr>
              <a:spLocks noChangeArrowheads="1"/>
            </p:cNvSpPr>
            <p:nvPr/>
          </p:nvSpPr>
          <p:spPr bwMode="auto">
            <a:xfrm>
              <a:off x="644525" y="2154237"/>
              <a:ext cx="39687" cy="61913"/>
            </a:xfrm>
            <a:custGeom>
              <a:avLst/>
              <a:gdLst>
                <a:gd name="T0" fmla="*/ 0 w 112"/>
                <a:gd name="T1" fmla="*/ 170 h 171"/>
                <a:gd name="T2" fmla="*/ 0 w 112"/>
                <a:gd name="T3" fmla="*/ 0 h 171"/>
                <a:gd name="T4" fmla="*/ 62 w 112"/>
                <a:gd name="T5" fmla="*/ 0 h 171"/>
                <a:gd name="T6" fmla="*/ 111 w 112"/>
                <a:gd name="T7" fmla="*/ 50 h 171"/>
                <a:gd name="T8" fmla="*/ 111 w 112"/>
                <a:gd name="T9" fmla="*/ 51 h 171"/>
                <a:gd name="T10" fmla="*/ 62 w 112"/>
                <a:gd name="T11" fmla="*/ 100 h 171"/>
                <a:gd name="T12" fmla="*/ 0 w 112"/>
                <a:gd name="T13" fmla="*/ 100 h 171"/>
              </a:gdLst>
              <a:ahLst/>
              <a:cxnLst>
                <a:cxn ang="0">
                  <a:pos x="T0" y="T1"/>
                </a:cxn>
                <a:cxn ang="0">
                  <a:pos x="T2" y="T3"/>
                </a:cxn>
                <a:cxn ang="0">
                  <a:pos x="T4" y="T5"/>
                </a:cxn>
                <a:cxn ang="0">
                  <a:pos x="T6" y="T7"/>
                </a:cxn>
                <a:cxn ang="0">
                  <a:pos x="T8" y="T9"/>
                </a:cxn>
                <a:cxn ang="0">
                  <a:pos x="T10" y="T11"/>
                </a:cxn>
                <a:cxn ang="0">
                  <a:pos x="T12" y="T13"/>
                </a:cxn>
              </a:cxnLst>
              <a:rect l="0" t="0" r="r" b="b"/>
              <a:pathLst>
                <a:path w="112" h="171">
                  <a:moveTo>
                    <a:pt x="0" y="170"/>
                  </a:moveTo>
                  <a:lnTo>
                    <a:pt x="0" y="0"/>
                  </a:lnTo>
                  <a:lnTo>
                    <a:pt x="62" y="0"/>
                  </a:lnTo>
                  <a:cubicBezTo>
                    <a:pt x="89" y="0"/>
                    <a:pt x="111" y="22"/>
                    <a:pt x="111" y="50"/>
                  </a:cubicBezTo>
                  <a:lnTo>
                    <a:pt x="111" y="51"/>
                  </a:lnTo>
                  <a:cubicBezTo>
                    <a:pt x="111" y="78"/>
                    <a:pt x="89" y="100"/>
                    <a:pt x="62" y="100"/>
                  </a:cubicBezTo>
                  <a:lnTo>
                    <a:pt x="0" y="10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01" name="Freeform 128"/>
            <p:cNvSpPr>
              <a:spLocks noChangeArrowheads="1"/>
            </p:cNvSpPr>
            <p:nvPr/>
          </p:nvSpPr>
          <p:spPr bwMode="auto">
            <a:xfrm>
              <a:off x="709612" y="2154237"/>
              <a:ext cx="41275" cy="61913"/>
            </a:xfrm>
            <a:custGeom>
              <a:avLst/>
              <a:gdLst>
                <a:gd name="T0" fmla="*/ 114 w 115"/>
                <a:gd name="T1" fmla="*/ 0 h 171"/>
                <a:gd name="T2" fmla="*/ 0 w 115"/>
                <a:gd name="T3" fmla="*/ 0 h 171"/>
                <a:gd name="T4" fmla="*/ 0 w 115"/>
                <a:gd name="T5" fmla="*/ 170 h 171"/>
                <a:gd name="T6" fmla="*/ 114 w 115"/>
                <a:gd name="T7" fmla="*/ 170 h 171"/>
              </a:gdLst>
              <a:ahLst/>
              <a:cxnLst>
                <a:cxn ang="0">
                  <a:pos x="T0" y="T1"/>
                </a:cxn>
                <a:cxn ang="0">
                  <a:pos x="T2" y="T3"/>
                </a:cxn>
                <a:cxn ang="0">
                  <a:pos x="T4" y="T5"/>
                </a:cxn>
                <a:cxn ang="0">
                  <a:pos x="T6" y="T7"/>
                </a:cxn>
              </a:cxnLst>
              <a:rect l="0" t="0" r="r" b="b"/>
              <a:pathLst>
                <a:path w="115" h="171">
                  <a:moveTo>
                    <a:pt x="114" y="0"/>
                  </a:moveTo>
                  <a:lnTo>
                    <a:pt x="0" y="0"/>
                  </a:lnTo>
                  <a:lnTo>
                    <a:pt x="0" y="170"/>
                  </a:lnTo>
                  <a:lnTo>
                    <a:pt x="114" y="17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02" name="Line 129"/>
            <p:cNvSpPr>
              <a:spLocks noChangeShapeType="1"/>
            </p:cNvSpPr>
            <p:nvPr/>
          </p:nvSpPr>
          <p:spPr bwMode="auto">
            <a:xfrm flipH="1">
              <a:off x="708025" y="2185987"/>
              <a:ext cx="34925" cy="1588"/>
            </a:xfrm>
            <a:prstGeom prst="line">
              <a:avLst/>
            </a:prstGeom>
            <a:noFill/>
            <a:ln w="12700" cap="rnd"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303" name="Freeform 130"/>
            <p:cNvSpPr>
              <a:spLocks noChangeArrowheads="1"/>
            </p:cNvSpPr>
            <p:nvPr/>
          </p:nvSpPr>
          <p:spPr bwMode="auto">
            <a:xfrm>
              <a:off x="776287" y="2154237"/>
              <a:ext cx="50800" cy="61913"/>
            </a:xfrm>
            <a:custGeom>
              <a:avLst/>
              <a:gdLst>
                <a:gd name="T0" fmla="*/ 0 w 139"/>
                <a:gd name="T1" fmla="*/ 170 h 171"/>
                <a:gd name="T2" fmla="*/ 0 w 139"/>
                <a:gd name="T3" fmla="*/ 0 h 171"/>
                <a:gd name="T4" fmla="*/ 138 w 139"/>
                <a:gd name="T5" fmla="*/ 170 h 171"/>
                <a:gd name="T6" fmla="*/ 138 w 139"/>
                <a:gd name="T7" fmla="*/ 0 h 171"/>
              </a:gdLst>
              <a:ahLst/>
              <a:cxnLst>
                <a:cxn ang="0">
                  <a:pos x="T0" y="T1"/>
                </a:cxn>
                <a:cxn ang="0">
                  <a:pos x="T2" y="T3"/>
                </a:cxn>
                <a:cxn ang="0">
                  <a:pos x="T4" y="T5"/>
                </a:cxn>
                <a:cxn ang="0">
                  <a:pos x="T6" y="T7"/>
                </a:cxn>
              </a:cxnLst>
              <a:rect l="0" t="0" r="r" b="b"/>
              <a:pathLst>
                <a:path w="139" h="171">
                  <a:moveTo>
                    <a:pt x="0" y="170"/>
                  </a:moveTo>
                  <a:lnTo>
                    <a:pt x="0" y="0"/>
                  </a:lnTo>
                  <a:lnTo>
                    <a:pt x="138" y="170"/>
                  </a:lnTo>
                  <a:lnTo>
                    <a:pt x="138" y="0"/>
                  </a:lnTo>
                </a:path>
              </a:pathLst>
            </a:custGeom>
            <a:noFill/>
            <a:ln w="12700" cap="rnd" cmpd="sng">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grpSp>
        <p:nvGrpSpPr>
          <p:cNvPr id="306" name="Group 305"/>
          <p:cNvGrpSpPr/>
          <p:nvPr/>
        </p:nvGrpSpPr>
        <p:grpSpPr>
          <a:xfrm>
            <a:off x="5348553" y="1244600"/>
            <a:ext cx="656354" cy="510854"/>
            <a:chOff x="3903827" y="1100979"/>
            <a:chExt cx="905930" cy="705104"/>
          </a:xfrm>
        </p:grpSpPr>
        <p:sp>
          <p:nvSpPr>
            <p:cNvPr id="307" name="Rectangle 306"/>
            <p:cNvSpPr/>
            <p:nvPr/>
          </p:nvSpPr>
          <p:spPr>
            <a:xfrm>
              <a:off x="3903827" y="1100979"/>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08" name="Rectangle 307"/>
            <p:cNvSpPr/>
            <p:nvPr/>
          </p:nvSpPr>
          <p:spPr>
            <a:xfrm>
              <a:off x="3903827" y="1290014"/>
              <a:ext cx="905275"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09" name="Rectangle 308"/>
            <p:cNvSpPr/>
            <p:nvPr/>
          </p:nvSpPr>
          <p:spPr>
            <a:xfrm>
              <a:off x="3903828"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10" name="Rectangle 309"/>
            <p:cNvSpPr/>
            <p:nvPr/>
          </p:nvSpPr>
          <p:spPr>
            <a:xfrm>
              <a:off x="4374800" y="1668084"/>
              <a:ext cx="434957" cy="137999"/>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nvGrpSpPr>
            <p:cNvPr id="311" name="Group 310"/>
            <p:cNvGrpSpPr/>
            <p:nvPr/>
          </p:nvGrpSpPr>
          <p:grpSpPr>
            <a:xfrm>
              <a:off x="3903828" y="1479049"/>
              <a:ext cx="905274" cy="137999"/>
              <a:chOff x="457201" y="2292300"/>
              <a:chExt cx="797475" cy="135467"/>
            </a:xfrm>
            <a:solidFill>
              <a:schemeClr val="bg1"/>
            </a:solidFill>
          </p:grpSpPr>
          <p:sp>
            <p:nvSpPr>
              <p:cNvPr id="312" name="Rectangle 311"/>
              <p:cNvSpPr/>
              <p:nvPr/>
            </p:nvSpPr>
            <p:spPr>
              <a:xfrm>
                <a:off x="457201"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13" name="Rectangle 312"/>
              <p:cNvSpPr/>
              <p:nvPr/>
            </p:nvSpPr>
            <p:spPr>
              <a:xfrm>
                <a:off x="623957"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14" name="Rectangle 313"/>
              <p:cNvSpPr/>
              <p:nvPr/>
            </p:nvSpPr>
            <p:spPr>
              <a:xfrm>
                <a:off x="790713"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15" name="Rectangle 314"/>
              <p:cNvSpPr/>
              <p:nvPr/>
            </p:nvSpPr>
            <p:spPr>
              <a:xfrm>
                <a:off x="957469"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sp>
            <p:nvSpPr>
              <p:cNvPr id="316" name="Rectangle 315"/>
              <p:cNvSpPr/>
              <p:nvPr/>
            </p:nvSpPr>
            <p:spPr>
              <a:xfrm>
                <a:off x="1124226" y="2292300"/>
                <a:ext cx="130450" cy="135467"/>
              </a:xfrm>
              <a:prstGeom prst="rect">
                <a:avLst/>
              </a:prstGeom>
              <a:noFill/>
              <a:ln w="15875" cap="flat" cmpd="sng">
                <a:solidFill>
                  <a:schemeClr val="bg1"/>
                </a:solidFill>
                <a:prstDash val="solid"/>
                <a:round/>
                <a:headEnd type="none" w="med" len="med"/>
                <a:tailEnd type="none" w="med" len="med"/>
              </a:ln>
            </p:spPr>
            <p:txBody>
              <a:bodyPr lIns="0" tIns="0" rIns="0" bIns="0">
                <a:prstTxWarp prst="textNoShape">
                  <a:avLst/>
                </a:prstTxWarp>
              </a:bodyPr>
              <a:lstStyle/>
              <a:p>
                <a:endParaRPr lang="en-US">
                  <a:solidFill>
                    <a:schemeClr val="tx1"/>
                  </a:solidFill>
                </a:endParaRPr>
              </a:p>
            </p:txBody>
          </p:sp>
        </p:grpSp>
      </p:grpSp>
      <p:sp>
        <p:nvSpPr>
          <p:cNvPr id="317" name="Text Placeholder 1"/>
          <p:cNvSpPr txBox="1">
            <a:spLocks/>
          </p:cNvSpPr>
          <p:nvPr/>
        </p:nvSpPr>
        <p:spPr>
          <a:xfrm>
            <a:off x="414530" y="177190"/>
            <a:ext cx="8391141" cy="479822"/>
          </a:xfrm>
          <a:prstGeom prst="rect">
            <a:avLst/>
          </a:prstGeom>
        </p:spPr>
        <p:txBody>
          <a:bodyPr anchor="t" anchorCtr="0">
            <a:noAutofit/>
          </a:bodyPr>
          <a:lstStyle>
            <a:lvl1pPr marL="0" indent="0" algn="l" defTabSz="685800" rtl="0" eaLnBrk="1" latinLnBrk="0" hangingPunct="1">
              <a:lnSpc>
                <a:spcPct val="90000"/>
              </a:lnSpc>
              <a:spcBef>
                <a:spcPts val="750"/>
              </a:spcBef>
              <a:buFont typeface="Arial" panose="020B0604020202020204" pitchFamily="34" charset="0"/>
              <a:buNone/>
              <a:defRPr lang="en-US" sz="2400" b="1" kern="1200" spc="-60" baseline="0" dirty="0" smtClean="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70000"/>
              </a:lnSpc>
            </a:pPr>
            <a:r>
              <a:rPr lang="en-US" dirty="0" smtClean="0"/>
              <a:t>Delivering Great Software Experiences – </a:t>
            </a:r>
          </a:p>
          <a:p>
            <a:pPr algn="ctr">
              <a:lnSpc>
                <a:spcPct val="70000"/>
              </a:lnSpc>
            </a:pPr>
            <a:r>
              <a:rPr lang="en-US" dirty="0" smtClean="0"/>
              <a:t>the Software Analytics Maturity Model</a:t>
            </a:r>
            <a:endParaRPr lang="en-US" dirty="0"/>
          </a:p>
        </p:txBody>
      </p:sp>
    </p:spTree>
    <p:extLst>
      <p:ext uri="{BB962C8B-B14F-4D97-AF65-F5344CB8AC3E}">
        <p14:creationId xmlns:p14="http://schemas.microsoft.com/office/powerpoint/2010/main" val="28622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6"/>
                                        </p:tgtEl>
                                        <p:attrNameLst>
                                          <p:attrName>style.visibility</p:attrName>
                                        </p:attrNameLst>
                                      </p:cBhvr>
                                      <p:to>
                                        <p:strVal val="visible"/>
                                      </p:to>
                                    </p:set>
                                    <p:animEffect transition="in" filter="fade">
                                      <p:cBhvr>
                                        <p:cTn id="11" dur="500"/>
                                        <p:tgtEl>
                                          <p:spTgt spid="4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3"/>
                                        </p:tgtEl>
                                        <p:attrNameLst>
                                          <p:attrName>style.visibility</p:attrName>
                                        </p:attrNameLst>
                                      </p:cBhvr>
                                      <p:to>
                                        <p:strVal val="visible"/>
                                      </p:to>
                                    </p:set>
                                    <p:animEffect transition="in" filter="fade">
                                      <p:cBhvr>
                                        <p:cTn id="15" dur="500"/>
                                        <p:tgtEl>
                                          <p:spTgt spid="44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3"/>
                                        </p:tgtEl>
                                        <p:attrNameLst>
                                          <p:attrName>style.visibility</p:attrName>
                                        </p:attrNameLst>
                                      </p:cBhvr>
                                      <p:to>
                                        <p:strVal val="visible"/>
                                      </p:to>
                                    </p:set>
                                    <p:animEffect transition="in" filter="fade">
                                      <p:cBhvr>
                                        <p:cTn id="19" dur="500"/>
                                        <p:tgtEl>
                                          <p:spTgt spid="46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2"/>
                                        </p:tgtEl>
                                        <p:attrNameLst>
                                          <p:attrName>style.visibility</p:attrName>
                                        </p:attrNameLst>
                                      </p:cBhvr>
                                      <p:to>
                                        <p:strVal val="visible"/>
                                      </p:to>
                                    </p:set>
                                    <p:animEffect transition="in" filter="fade">
                                      <p:cBhvr>
                                        <p:cTn id="23" dur="500"/>
                                        <p:tgtEl>
                                          <p:spTgt spid="422"/>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06"/>
                                        </p:tgtEl>
                                        <p:attrNameLst>
                                          <p:attrName>style.visibility</p:attrName>
                                        </p:attrNameLst>
                                      </p:cBhvr>
                                      <p:to>
                                        <p:strVal val="visible"/>
                                      </p:to>
                                    </p:set>
                                    <p:animEffect transition="in" filter="fade">
                                      <p:cBhvr>
                                        <p:cTn id="38" dur="500"/>
                                        <p:tgtEl>
                                          <p:spTgt spid="506"/>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526"/>
                                        </p:tgtEl>
                                        <p:attrNameLst>
                                          <p:attrName>style.visibility</p:attrName>
                                        </p:attrNameLst>
                                      </p:cBhvr>
                                      <p:to>
                                        <p:strVal val="visible"/>
                                      </p:to>
                                    </p:set>
                                    <p:animEffect transition="in" filter="fade">
                                      <p:cBhvr>
                                        <p:cTn id="42" dur="500"/>
                                        <p:tgtEl>
                                          <p:spTgt spid="52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466"/>
                                        </p:tgtEl>
                                        <p:attrNameLst>
                                          <p:attrName>style.visibility</p:attrName>
                                        </p:attrNameLst>
                                      </p:cBhvr>
                                      <p:to>
                                        <p:strVal val="visible"/>
                                      </p:to>
                                    </p:set>
                                    <p:animEffect transition="in" filter="fade">
                                      <p:cBhvr>
                                        <p:cTn id="46" dur="500"/>
                                        <p:tgtEl>
                                          <p:spTgt spid="466"/>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485"/>
                                        </p:tgtEl>
                                        <p:attrNameLst>
                                          <p:attrName>style.visibility</p:attrName>
                                        </p:attrNameLst>
                                      </p:cBhvr>
                                      <p:to>
                                        <p:strVal val="visible"/>
                                      </p:to>
                                    </p:set>
                                    <p:animEffect transition="in" filter="fade">
                                      <p:cBhvr>
                                        <p:cTn id="50" dur="500"/>
                                        <p:tgtEl>
                                          <p:spTgt spid="485"/>
                                        </p:tgtEl>
                                      </p:cBhvr>
                                    </p:animEffect>
                                  </p:childTnLst>
                                </p:cTn>
                              </p:par>
                            </p:childTnLst>
                          </p:cTn>
                        </p:par>
                        <p:par>
                          <p:cTn id="51" fill="hold">
                            <p:stCondLst>
                              <p:cond delay="2500"/>
                            </p:stCondLst>
                            <p:childTnLst>
                              <p:par>
                                <p:cTn id="52" presetID="53" presetClass="entr" presetSubtype="16"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par>
                          <p:cTn id="62" fill="hold">
                            <p:stCondLst>
                              <p:cond delay="500"/>
                            </p:stCondLst>
                            <p:childTnLst>
                              <p:par>
                                <p:cTn id="63" presetID="53" presetClass="entr" presetSubtype="16" fill="hold" nodeType="afterEffect">
                                  <p:stCondLst>
                                    <p:cond delay="0"/>
                                  </p:stCondLst>
                                  <p:childTnLst>
                                    <p:set>
                                      <p:cBhvr>
                                        <p:cTn id="64" dur="1" fill="hold">
                                          <p:stCondLst>
                                            <p:cond delay="0"/>
                                          </p:stCondLst>
                                        </p:cTn>
                                        <p:tgtEl>
                                          <p:spTgt spid="306"/>
                                        </p:tgtEl>
                                        <p:attrNameLst>
                                          <p:attrName>style.visibility</p:attrName>
                                        </p:attrNameLst>
                                      </p:cBhvr>
                                      <p:to>
                                        <p:strVal val="visible"/>
                                      </p:to>
                                    </p:set>
                                    <p:anim calcmode="lin" valueType="num">
                                      <p:cBhvr>
                                        <p:cTn id="65" dur="500" fill="hold"/>
                                        <p:tgtEl>
                                          <p:spTgt spid="306"/>
                                        </p:tgtEl>
                                        <p:attrNameLst>
                                          <p:attrName>ppt_w</p:attrName>
                                        </p:attrNameLst>
                                      </p:cBhvr>
                                      <p:tavLst>
                                        <p:tav tm="0">
                                          <p:val>
                                            <p:fltVal val="0"/>
                                          </p:val>
                                        </p:tav>
                                        <p:tav tm="100000">
                                          <p:val>
                                            <p:strVal val="#ppt_w"/>
                                          </p:val>
                                        </p:tav>
                                      </p:tavLst>
                                    </p:anim>
                                    <p:anim calcmode="lin" valueType="num">
                                      <p:cBhvr>
                                        <p:cTn id="66" dur="500" fill="hold"/>
                                        <p:tgtEl>
                                          <p:spTgt spid="306"/>
                                        </p:tgtEl>
                                        <p:attrNameLst>
                                          <p:attrName>ppt_h</p:attrName>
                                        </p:attrNameLst>
                                      </p:cBhvr>
                                      <p:tavLst>
                                        <p:tav tm="0">
                                          <p:val>
                                            <p:fltVal val="0"/>
                                          </p:val>
                                        </p:tav>
                                        <p:tav tm="100000">
                                          <p:val>
                                            <p:strVal val="#ppt_h"/>
                                          </p:val>
                                        </p:tav>
                                      </p:tavLst>
                                    </p:anim>
                                    <p:animEffect transition="in" filter="fade">
                                      <p:cBhvr>
                                        <p:cTn id="67" dur="500"/>
                                        <p:tgtEl>
                                          <p:spTgt spid="306"/>
                                        </p:tgtEl>
                                      </p:cBhvr>
                                    </p:animEffect>
                                  </p:childTnLst>
                                </p:cTn>
                              </p:par>
                            </p:childTnLst>
                          </p:cTn>
                        </p:par>
                        <p:par>
                          <p:cTn id="68" fill="hold">
                            <p:stCondLst>
                              <p:cond delay="1000"/>
                            </p:stCondLst>
                            <p:childTnLst>
                              <p:par>
                                <p:cTn id="69" presetID="53" presetClass="entr" presetSubtype="16" fill="hold" nodeType="afterEffect">
                                  <p:stCondLst>
                                    <p:cond delay="0"/>
                                  </p:stCondLst>
                                  <p:childTnLst>
                                    <p:set>
                                      <p:cBhvr>
                                        <p:cTn id="70" dur="1" fill="hold">
                                          <p:stCondLst>
                                            <p:cond delay="0"/>
                                          </p:stCondLst>
                                        </p:cTn>
                                        <p:tgtEl>
                                          <p:spTgt spid="595"/>
                                        </p:tgtEl>
                                        <p:attrNameLst>
                                          <p:attrName>style.visibility</p:attrName>
                                        </p:attrNameLst>
                                      </p:cBhvr>
                                      <p:to>
                                        <p:strVal val="visible"/>
                                      </p:to>
                                    </p:set>
                                    <p:anim calcmode="lin" valueType="num">
                                      <p:cBhvr>
                                        <p:cTn id="71" dur="500" fill="hold"/>
                                        <p:tgtEl>
                                          <p:spTgt spid="595"/>
                                        </p:tgtEl>
                                        <p:attrNameLst>
                                          <p:attrName>ppt_w</p:attrName>
                                        </p:attrNameLst>
                                      </p:cBhvr>
                                      <p:tavLst>
                                        <p:tav tm="0">
                                          <p:val>
                                            <p:fltVal val="0"/>
                                          </p:val>
                                        </p:tav>
                                        <p:tav tm="100000">
                                          <p:val>
                                            <p:strVal val="#ppt_w"/>
                                          </p:val>
                                        </p:tav>
                                      </p:tavLst>
                                    </p:anim>
                                    <p:anim calcmode="lin" valueType="num">
                                      <p:cBhvr>
                                        <p:cTn id="72" dur="500" fill="hold"/>
                                        <p:tgtEl>
                                          <p:spTgt spid="595"/>
                                        </p:tgtEl>
                                        <p:attrNameLst>
                                          <p:attrName>ppt_h</p:attrName>
                                        </p:attrNameLst>
                                      </p:cBhvr>
                                      <p:tavLst>
                                        <p:tav tm="0">
                                          <p:val>
                                            <p:fltVal val="0"/>
                                          </p:val>
                                        </p:tav>
                                        <p:tav tm="100000">
                                          <p:val>
                                            <p:strVal val="#ppt_h"/>
                                          </p:val>
                                        </p:tav>
                                      </p:tavLst>
                                    </p:anim>
                                    <p:animEffect transition="in" filter="fade">
                                      <p:cBhvr>
                                        <p:cTn id="73" dur="5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Relic 15">
  <a:themeElements>
    <a:clrScheme name="Custom 14">
      <a:dk1>
        <a:sysClr val="windowText" lastClr="000000"/>
      </a:dk1>
      <a:lt1>
        <a:sysClr val="window" lastClr="FFFFFF"/>
      </a:lt1>
      <a:dk2>
        <a:srgbClr val="44546A"/>
      </a:dk2>
      <a:lt2>
        <a:srgbClr val="E7E6E6"/>
      </a:lt2>
      <a:accent1>
        <a:srgbClr val="46BEDD"/>
      </a:accent1>
      <a:accent2>
        <a:srgbClr val="DC2A19"/>
      </a:accent2>
      <a:accent3>
        <a:srgbClr val="F18F32"/>
      </a:accent3>
      <a:accent4>
        <a:srgbClr val="7A5AA6"/>
      </a:accent4>
      <a:accent5>
        <a:srgbClr val="8DC642"/>
      </a:accent5>
      <a:accent6>
        <a:srgbClr val="358899"/>
      </a:accent6>
      <a:hlink>
        <a:srgbClr val="46BEDD"/>
      </a:hlink>
      <a:folHlink>
        <a:srgbClr val="226582"/>
      </a:folHlink>
    </a:clrScheme>
    <a:fontScheme name="nEW rELIC">
      <a:majorFont>
        <a:latin typeface="Helvetica Neue"/>
        <a:ea typeface=""/>
        <a:cs typeface=""/>
      </a:majorFont>
      <a:minorFont>
        <a:latin typeface="Helvetica Neu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spcBef>
            <a:spcPts val="750"/>
          </a:spcBef>
          <a:buClr>
            <a:srgbClr val="FA492B"/>
          </a:buClr>
          <a:buSzPct val="80000"/>
          <a:tabLst>
            <a:tab pos="230188" algn="l"/>
            <a:tab pos="460375" algn="l"/>
            <a:tab pos="684213" algn="l"/>
            <a:tab pos="914400" algn="l"/>
            <a:tab pos="1144588" algn="l"/>
            <a:tab pos="1374775" algn="l"/>
          </a:tabLst>
          <a:defRPr sz="1800" dirty="0" smtClean="0">
            <a:solidFill>
              <a:srgbClr val="53585F"/>
            </a:solidFil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37281</TotalTime>
  <Words>1853</Words>
  <Application>Microsoft Macintosh PowerPoint</Application>
  <PresentationFormat>On-screen Show (16:9)</PresentationFormat>
  <Paragraphs>257</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New Relic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Play #4 – Build Out a Frictionless Ecosystem</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 Core Template</dc:title>
  <dc:subject/>
  <dc:creator>Deckhand</dc:creator>
  <cp:keywords/>
  <dc:description/>
  <cp:lastModifiedBy>SdZ</cp:lastModifiedBy>
  <cp:revision>1126</cp:revision>
  <dcterms:created xsi:type="dcterms:W3CDTF">2015-01-19T20:20:08Z</dcterms:created>
  <dcterms:modified xsi:type="dcterms:W3CDTF">2015-04-15T05:55:41Z</dcterms:modified>
  <cp:category/>
</cp:coreProperties>
</file>